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0.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98" r:id="rId1"/>
    <p:sldMasterId id="2147483654" r:id="rId2"/>
    <p:sldMasterId id="2147483746" r:id="rId3"/>
    <p:sldMasterId id="2147483748" r:id="rId4"/>
    <p:sldMasterId id="2147483655" r:id="rId5"/>
    <p:sldMasterId id="2147483750" r:id="rId6"/>
    <p:sldMasterId id="2147483754" r:id="rId7"/>
    <p:sldMasterId id="2147483751" r:id="rId8"/>
    <p:sldMasterId id="2147483752" r:id="rId9"/>
    <p:sldMasterId id="2147483753" r:id="rId10"/>
    <p:sldMasterId id="2147483749" r:id="rId11"/>
    <p:sldMasterId id="2147483747" r:id="rId12"/>
  </p:sldMasterIdLst>
  <p:notesMasterIdLst>
    <p:notesMasterId r:id="rId61"/>
  </p:notesMasterIdLst>
  <p:handoutMasterIdLst>
    <p:handoutMasterId r:id="rId62"/>
  </p:handoutMasterIdLst>
  <p:sldIdLst>
    <p:sldId id="377" r:id="rId13"/>
    <p:sldId id="468" r:id="rId14"/>
    <p:sldId id="462" r:id="rId15"/>
    <p:sldId id="455" r:id="rId16"/>
    <p:sldId id="456" r:id="rId17"/>
    <p:sldId id="470" r:id="rId18"/>
    <p:sldId id="467" r:id="rId19"/>
    <p:sldId id="438" r:id="rId20"/>
    <p:sldId id="460" r:id="rId21"/>
    <p:sldId id="464" r:id="rId22"/>
    <p:sldId id="428" r:id="rId23"/>
    <p:sldId id="403" r:id="rId24"/>
    <p:sldId id="471" r:id="rId25"/>
    <p:sldId id="411" r:id="rId26"/>
    <p:sldId id="298" r:id="rId27"/>
    <p:sldId id="372" r:id="rId28"/>
    <p:sldId id="395" r:id="rId29"/>
    <p:sldId id="390" r:id="rId30"/>
    <p:sldId id="424" r:id="rId31"/>
    <p:sldId id="437" r:id="rId32"/>
    <p:sldId id="431" r:id="rId33"/>
    <p:sldId id="420" r:id="rId34"/>
    <p:sldId id="408" r:id="rId35"/>
    <p:sldId id="425" r:id="rId36"/>
    <p:sldId id="412" r:id="rId37"/>
    <p:sldId id="445" r:id="rId38"/>
    <p:sldId id="405" r:id="rId39"/>
    <p:sldId id="404" r:id="rId40"/>
    <p:sldId id="378" r:id="rId41"/>
    <p:sldId id="414" r:id="rId42"/>
    <p:sldId id="410" r:id="rId43"/>
    <p:sldId id="416" r:id="rId44"/>
    <p:sldId id="447" r:id="rId45"/>
    <p:sldId id="417" r:id="rId46"/>
    <p:sldId id="436" r:id="rId47"/>
    <p:sldId id="418" r:id="rId48"/>
    <p:sldId id="386" r:id="rId49"/>
    <p:sldId id="415" r:id="rId50"/>
    <p:sldId id="452" r:id="rId51"/>
    <p:sldId id="426" r:id="rId52"/>
    <p:sldId id="441" r:id="rId53"/>
    <p:sldId id="442" r:id="rId54"/>
    <p:sldId id="443" r:id="rId55"/>
    <p:sldId id="444" r:id="rId56"/>
    <p:sldId id="385" r:id="rId57"/>
    <p:sldId id="419" r:id="rId58"/>
    <p:sldId id="454" r:id="rId59"/>
    <p:sldId id="430" r:id="rId60"/>
  </p:sldIdLst>
  <p:sldSz cx="9906000" cy="6858000" type="A4"/>
  <p:notesSz cx="6797675" cy="9926638"/>
  <p:defaultTextStyle>
    <a:defPPr>
      <a:defRPr lang="ja-JP"/>
    </a:defPPr>
    <a:lvl1pPr algn="ctr" rtl="0" eaLnBrk="0" fontAlgn="base" hangingPunct="0">
      <a:spcBef>
        <a:spcPct val="0"/>
      </a:spcBef>
      <a:spcAft>
        <a:spcPct val="0"/>
      </a:spcAft>
      <a:defRPr kumimoji="1" sz="1000" kern="1200">
        <a:solidFill>
          <a:schemeClr val="tx1"/>
        </a:solidFill>
        <a:latin typeface="Arial" panose="020B0604020202020204" pitchFamily="34" charset="0"/>
        <a:ea typeface="HGP創英角ｺﾞｼｯｸUB" panose="020B0900000000000000" pitchFamily="50" charset="-128"/>
        <a:cs typeface="+mn-cs"/>
      </a:defRPr>
    </a:lvl1pPr>
    <a:lvl2pPr marL="457200" algn="ctr" rtl="0" eaLnBrk="0" fontAlgn="base" hangingPunct="0">
      <a:spcBef>
        <a:spcPct val="0"/>
      </a:spcBef>
      <a:spcAft>
        <a:spcPct val="0"/>
      </a:spcAft>
      <a:defRPr kumimoji="1" sz="1000" kern="1200">
        <a:solidFill>
          <a:schemeClr val="tx1"/>
        </a:solidFill>
        <a:latin typeface="Arial" panose="020B0604020202020204" pitchFamily="34" charset="0"/>
        <a:ea typeface="HGP創英角ｺﾞｼｯｸUB" panose="020B0900000000000000" pitchFamily="50" charset="-128"/>
        <a:cs typeface="+mn-cs"/>
      </a:defRPr>
    </a:lvl2pPr>
    <a:lvl3pPr marL="914400" algn="ctr" rtl="0" eaLnBrk="0" fontAlgn="base" hangingPunct="0">
      <a:spcBef>
        <a:spcPct val="0"/>
      </a:spcBef>
      <a:spcAft>
        <a:spcPct val="0"/>
      </a:spcAft>
      <a:defRPr kumimoji="1" sz="1000" kern="1200">
        <a:solidFill>
          <a:schemeClr val="tx1"/>
        </a:solidFill>
        <a:latin typeface="Arial" panose="020B0604020202020204" pitchFamily="34" charset="0"/>
        <a:ea typeface="HGP創英角ｺﾞｼｯｸUB" panose="020B0900000000000000" pitchFamily="50" charset="-128"/>
        <a:cs typeface="+mn-cs"/>
      </a:defRPr>
    </a:lvl3pPr>
    <a:lvl4pPr marL="1371600" algn="ctr" rtl="0" eaLnBrk="0" fontAlgn="base" hangingPunct="0">
      <a:spcBef>
        <a:spcPct val="0"/>
      </a:spcBef>
      <a:spcAft>
        <a:spcPct val="0"/>
      </a:spcAft>
      <a:defRPr kumimoji="1" sz="1000" kern="1200">
        <a:solidFill>
          <a:schemeClr val="tx1"/>
        </a:solidFill>
        <a:latin typeface="Arial" panose="020B0604020202020204" pitchFamily="34" charset="0"/>
        <a:ea typeface="HGP創英角ｺﾞｼｯｸUB" panose="020B0900000000000000" pitchFamily="50" charset="-128"/>
        <a:cs typeface="+mn-cs"/>
      </a:defRPr>
    </a:lvl4pPr>
    <a:lvl5pPr marL="1828800" algn="ctr" rtl="0" eaLnBrk="0" fontAlgn="base" hangingPunct="0">
      <a:spcBef>
        <a:spcPct val="0"/>
      </a:spcBef>
      <a:spcAft>
        <a:spcPct val="0"/>
      </a:spcAft>
      <a:defRPr kumimoji="1" sz="1000" kern="1200">
        <a:solidFill>
          <a:schemeClr val="tx1"/>
        </a:solidFill>
        <a:latin typeface="Arial" panose="020B0604020202020204" pitchFamily="34" charset="0"/>
        <a:ea typeface="HGP創英角ｺﾞｼｯｸUB" panose="020B0900000000000000" pitchFamily="50" charset="-128"/>
        <a:cs typeface="+mn-cs"/>
      </a:defRPr>
    </a:lvl5pPr>
    <a:lvl6pPr marL="2286000" algn="l" defTabSz="914400" rtl="0" eaLnBrk="1" latinLnBrk="0" hangingPunct="1">
      <a:defRPr kumimoji="1" sz="1000" kern="1200">
        <a:solidFill>
          <a:schemeClr val="tx1"/>
        </a:solidFill>
        <a:latin typeface="Arial" panose="020B0604020202020204" pitchFamily="34" charset="0"/>
        <a:ea typeface="HGP創英角ｺﾞｼｯｸUB" panose="020B0900000000000000" pitchFamily="50" charset="-128"/>
        <a:cs typeface="+mn-cs"/>
      </a:defRPr>
    </a:lvl6pPr>
    <a:lvl7pPr marL="2743200" algn="l" defTabSz="914400" rtl="0" eaLnBrk="1" latinLnBrk="0" hangingPunct="1">
      <a:defRPr kumimoji="1" sz="1000" kern="1200">
        <a:solidFill>
          <a:schemeClr val="tx1"/>
        </a:solidFill>
        <a:latin typeface="Arial" panose="020B0604020202020204" pitchFamily="34" charset="0"/>
        <a:ea typeface="HGP創英角ｺﾞｼｯｸUB" panose="020B0900000000000000" pitchFamily="50" charset="-128"/>
        <a:cs typeface="+mn-cs"/>
      </a:defRPr>
    </a:lvl7pPr>
    <a:lvl8pPr marL="3200400" algn="l" defTabSz="914400" rtl="0" eaLnBrk="1" latinLnBrk="0" hangingPunct="1">
      <a:defRPr kumimoji="1" sz="1000" kern="1200">
        <a:solidFill>
          <a:schemeClr val="tx1"/>
        </a:solidFill>
        <a:latin typeface="Arial" panose="020B0604020202020204" pitchFamily="34" charset="0"/>
        <a:ea typeface="HGP創英角ｺﾞｼｯｸUB" panose="020B0900000000000000" pitchFamily="50" charset="-128"/>
        <a:cs typeface="+mn-cs"/>
      </a:defRPr>
    </a:lvl8pPr>
    <a:lvl9pPr marL="3657600" algn="l" defTabSz="914400" rtl="0" eaLnBrk="1" latinLnBrk="0" hangingPunct="1">
      <a:defRPr kumimoji="1" sz="1000" kern="1200">
        <a:solidFill>
          <a:schemeClr val="tx1"/>
        </a:solidFill>
        <a:latin typeface="Arial" panose="020B0604020202020204" pitchFamily="34" charset="0"/>
        <a:ea typeface="HGP創英角ｺﾞｼｯｸUB" panose="020B0900000000000000" pitchFamily="50" charset="-128"/>
        <a:cs typeface="+mn-cs"/>
      </a:defRPr>
    </a:lvl9pPr>
  </p:defaultTextStyle>
  <p:extLst>
    <p:ext uri="{EFAFB233-063F-42B5-8137-9DF3F51BA10A}">
      <p15:sldGuideLst xmlns:p15="http://schemas.microsoft.com/office/powerpoint/2012/main">
        <p15:guide id="1" orient="horz" pos="723">
          <p15:clr>
            <a:srgbClr val="A4A3A4"/>
          </p15:clr>
        </p15:guide>
        <p15:guide id="2" pos="332">
          <p15:clr>
            <a:srgbClr val="A4A3A4"/>
          </p15:clr>
        </p15:guide>
        <p15:guide id="3" pos="5987">
          <p15:clr>
            <a:srgbClr val="A4A3A4"/>
          </p15:clr>
        </p15:guide>
        <p15:guide id="4" pos="311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2121"/>
    <a:srgbClr val="EE6000"/>
    <a:srgbClr val="006600"/>
    <a:srgbClr val="3399FF"/>
    <a:srgbClr val="FC911C"/>
    <a:srgbClr val="3B83F7"/>
    <a:srgbClr val="FF3300"/>
    <a:srgbClr val="FF6600"/>
    <a:srgbClr val="F68364"/>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70" autoAdjust="0"/>
    <p:restoredTop sz="99519" autoAdjust="0"/>
  </p:normalViewPr>
  <p:slideViewPr>
    <p:cSldViewPr snapToGrid="0" snapToObjects="1">
      <p:cViewPr>
        <p:scale>
          <a:sx n="75" d="100"/>
          <a:sy n="75" d="100"/>
        </p:scale>
        <p:origin x="1302" y="972"/>
      </p:cViewPr>
      <p:guideLst>
        <p:guide orient="horz" pos="723"/>
        <p:guide pos="332"/>
        <p:guide pos="5987"/>
        <p:guide pos="311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notesMaster" Target="notesMasters/notesMaster1.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39.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image" Target="../media/image93.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99.png"/></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image" Target="../media/image110.png"/><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image" Target="../media/image120.png"/><Relationship Id="rId5" Type="http://schemas.openxmlformats.org/officeDocument/2006/relationships/image" Target="../media/image124.png"/><Relationship Id="rId4" Type="http://schemas.openxmlformats.org/officeDocument/2006/relationships/image" Target="../media/image123.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2.png"/></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image" Target="../media/image175.png"/></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image" Target="../media/image183.png"/></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image" Target="../media/image188.png"/><Relationship Id="rId4" Type="http://schemas.openxmlformats.org/officeDocument/2006/relationships/image" Target="../media/image191.png"/></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image" Target="../media/image192.png"/></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198.png"/><Relationship Id="rId1" Type="http://schemas.openxmlformats.org/officeDocument/2006/relationships/image" Target="../media/image197.png"/><Relationship Id="rId5" Type="http://schemas.openxmlformats.org/officeDocument/2006/relationships/image" Target="../media/image201.png"/><Relationship Id="rId4" Type="http://schemas.openxmlformats.org/officeDocument/2006/relationships/image" Target="../media/image20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209.png"/><Relationship Id="rId3" Type="http://schemas.openxmlformats.org/officeDocument/2006/relationships/image" Target="../media/image204.png"/><Relationship Id="rId7" Type="http://schemas.openxmlformats.org/officeDocument/2006/relationships/image" Target="../media/image208.png"/><Relationship Id="rId2" Type="http://schemas.openxmlformats.org/officeDocument/2006/relationships/image" Target="../media/image203.png"/><Relationship Id="rId1" Type="http://schemas.openxmlformats.org/officeDocument/2006/relationships/image" Target="../media/image202.png"/><Relationship Id="rId6" Type="http://schemas.openxmlformats.org/officeDocument/2006/relationships/image" Target="../media/image207.png"/><Relationship Id="rId5" Type="http://schemas.openxmlformats.org/officeDocument/2006/relationships/image" Target="../media/image206.png"/><Relationship Id="rId4" Type="http://schemas.openxmlformats.org/officeDocument/2006/relationships/image" Target="../media/image205.png"/><Relationship Id="rId9" Type="http://schemas.openxmlformats.org/officeDocument/2006/relationships/image" Target="../media/image210.png"/></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image" Target="../media/image217.png"/></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image" Target="../media/image224.png"/></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image" Target="../media/image233.png"/><Relationship Id="rId1" Type="http://schemas.openxmlformats.org/officeDocument/2006/relationships/image" Target="../media/image232.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3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image" Target="../media/image43.png"/></Relationships>
</file>

<file path=ppt/drawings/_rels/vmlDrawing7.v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68.png"/><Relationship Id="rId1" Type="http://schemas.openxmlformats.org/officeDocument/2006/relationships/image" Target="../media/image67.png"/><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7.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8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947" tIns="45474" rIns="90947" bIns="45474" numCol="1" anchor="t" anchorCtr="0" compatLnSpc="1">
            <a:prstTxWarp prst="textNoShape">
              <a:avLst/>
            </a:prstTxWarp>
          </a:bodyPr>
          <a:lstStyle>
            <a:lvl1pPr algn="l" defTabSz="909782" eaLnBrk="1" hangingPunct="1">
              <a:defRPr sz="1200">
                <a:ea typeface="ＭＳ Ｐゴシック" panose="020B0600070205080204" pitchFamily="50" charset="-128"/>
              </a:defRPr>
            </a:lvl1pPr>
          </a:lstStyle>
          <a:p>
            <a:endParaRPr lang="en-US" altLang="ja-JP"/>
          </a:p>
        </p:txBody>
      </p:sp>
      <p:sp>
        <p:nvSpPr>
          <p:cNvPr id="45059" name="Rectangle 3"/>
          <p:cNvSpPr>
            <a:spLocks noGrp="1" noChangeArrowheads="1"/>
          </p:cNvSpPr>
          <p:nvPr>
            <p:ph type="dt" sz="quarter" idx="1"/>
          </p:nvPr>
        </p:nvSpPr>
        <p:spPr bwMode="auto">
          <a:xfrm>
            <a:off x="3850294" y="0"/>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947" tIns="45474" rIns="90947" bIns="45474" numCol="1" anchor="t" anchorCtr="0" compatLnSpc="1">
            <a:prstTxWarp prst="textNoShape">
              <a:avLst/>
            </a:prstTxWarp>
          </a:bodyPr>
          <a:lstStyle>
            <a:lvl1pPr algn="r" defTabSz="909782" eaLnBrk="1" hangingPunct="1">
              <a:defRPr sz="1200">
                <a:ea typeface="ＭＳ Ｐゴシック" panose="020B0600070205080204" pitchFamily="50" charset="-128"/>
              </a:defRPr>
            </a:lvl1pPr>
          </a:lstStyle>
          <a:p>
            <a:endParaRPr lang="en-US" altLang="ja-JP"/>
          </a:p>
        </p:txBody>
      </p:sp>
      <p:sp>
        <p:nvSpPr>
          <p:cNvPr id="45060" name="Rectangle 4"/>
          <p:cNvSpPr>
            <a:spLocks noGrp="1" noChangeArrowheads="1"/>
          </p:cNvSpPr>
          <p:nvPr>
            <p:ph type="ftr" sz="quarter" idx="2"/>
          </p:nvPr>
        </p:nvSpPr>
        <p:spPr bwMode="auto">
          <a:xfrm>
            <a:off x="0" y="9426226"/>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947" tIns="45474" rIns="90947" bIns="45474" numCol="1" anchor="b" anchorCtr="0" compatLnSpc="1">
            <a:prstTxWarp prst="textNoShape">
              <a:avLst/>
            </a:prstTxWarp>
          </a:bodyPr>
          <a:lstStyle>
            <a:lvl1pPr algn="l" defTabSz="909782" eaLnBrk="1" hangingPunct="1">
              <a:defRPr sz="1200">
                <a:ea typeface="ＭＳ Ｐゴシック" panose="020B0600070205080204" pitchFamily="50" charset="-128"/>
              </a:defRPr>
            </a:lvl1pPr>
          </a:lstStyle>
          <a:p>
            <a:endParaRPr lang="en-US" altLang="ja-JP"/>
          </a:p>
        </p:txBody>
      </p:sp>
      <p:sp>
        <p:nvSpPr>
          <p:cNvPr id="45061" name="Rectangle 5"/>
          <p:cNvSpPr>
            <a:spLocks noGrp="1" noChangeArrowheads="1"/>
          </p:cNvSpPr>
          <p:nvPr>
            <p:ph type="sldNum" sz="quarter" idx="3"/>
          </p:nvPr>
        </p:nvSpPr>
        <p:spPr bwMode="auto">
          <a:xfrm>
            <a:off x="3850294" y="9426226"/>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947" tIns="45474" rIns="90947" bIns="45474" numCol="1" anchor="b" anchorCtr="0" compatLnSpc="1">
            <a:prstTxWarp prst="textNoShape">
              <a:avLst/>
            </a:prstTxWarp>
          </a:bodyPr>
          <a:lstStyle>
            <a:lvl1pPr algn="r" defTabSz="908251" eaLnBrk="1" hangingPunct="1">
              <a:defRPr sz="1200">
                <a:ea typeface="ＭＳ Ｐゴシック" panose="020B0600070205080204" pitchFamily="50" charset="-128"/>
              </a:defRPr>
            </a:lvl1pPr>
          </a:lstStyle>
          <a:p>
            <a:fld id="{28DCA34C-1590-48E0-8520-DD94FC16F501}" type="slidenum">
              <a:rPr lang="en-US" altLang="ja-JP"/>
              <a:pPr/>
              <a:t>‹#›</a:t>
            </a:fld>
            <a:endParaRPr lang="en-US" altLang="ja-JP"/>
          </a:p>
        </p:txBody>
      </p:sp>
    </p:spTree>
    <p:extLst>
      <p:ext uri="{BB962C8B-B14F-4D97-AF65-F5344CB8AC3E}">
        <p14:creationId xmlns:p14="http://schemas.microsoft.com/office/powerpoint/2010/main" val="27429440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947" tIns="45474" rIns="90947" bIns="45474" numCol="1" anchor="t" anchorCtr="0" compatLnSpc="1">
            <a:prstTxWarp prst="textNoShape">
              <a:avLst/>
            </a:prstTxWarp>
          </a:bodyPr>
          <a:lstStyle>
            <a:lvl1pPr algn="l" defTabSz="909782" eaLnBrk="1" hangingPunct="1">
              <a:defRPr sz="1200">
                <a:ea typeface="ＭＳ Ｐゴシック" panose="020B0600070205080204" pitchFamily="50" charset="-128"/>
              </a:defRPr>
            </a:lvl1pPr>
          </a:lstStyle>
          <a:p>
            <a:endParaRPr lang="en-US" altLang="ja-JP"/>
          </a:p>
        </p:txBody>
      </p:sp>
      <p:sp>
        <p:nvSpPr>
          <p:cNvPr id="9219" name="Rectangle 3"/>
          <p:cNvSpPr>
            <a:spLocks noGrp="1" noChangeArrowheads="1"/>
          </p:cNvSpPr>
          <p:nvPr>
            <p:ph type="dt" idx="1"/>
          </p:nvPr>
        </p:nvSpPr>
        <p:spPr bwMode="auto">
          <a:xfrm>
            <a:off x="3850294" y="0"/>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947" tIns="45474" rIns="90947" bIns="45474" numCol="1" anchor="t" anchorCtr="0" compatLnSpc="1">
            <a:prstTxWarp prst="textNoShape">
              <a:avLst/>
            </a:prstTxWarp>
          </a:bodyPr>
          <a:lstStyle>
            <a:lvl1pPr algn="r" defTabSz="909782" eaLnBrk="1" hangingPunct="1">
              <a:defRPr sz="1200">
                <a:ea typeface="ＭＳ Ｐゴシック" panose="020B0600070205080204" pitchFamily="50" charset="-128"/>
              </a:defRPr>
            </a:lvl1pPr>
          </a:lstStyle>
          <a:p>
            <a:endParaRPr lang="en-US" altLang="ja-JP"/>
          </a:p>
        </p:txBody>
      </p:sp>
      <p:sp>
        <p:nvSpPr>
          <p:cNvPr id="6148" name="Rectangle 4"/>
          <p:cNvSpPr>
            <a:spLocks noGrp="1" noRot="1" noChangeAspect="1" noChangeArrowheads="1" noTextEdit="1"/>
          </p:cNvSpPr>
          <p:nvPr>
            <p:ph type="sldImg" idx="2"/>
          </p:nvPr>
        </p:nvSpPr>
        <p:spPr bwMode="auto">
          <a:xfrm>
            <a:off x="714375" y="746125"/>
            <a:ext cx="5372100" cy="37211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221" name="Rectangle 5"/>
          <p:cNvSpPr>
            <a:spLocks noGrp="1" noChangeArrowheads="1"/>
          </p:cNvSpPr>
          <p:nvPr>
            <p:ph type="body" sz="quarter" idx="3"/>
          </p:nvPr>
        </p:nvSpPr>
        <p:spPr bwMode="auto">
          <a:xfrm>
            <a:off x="679464" y="4716193"/>
            <a:ext cx="5438748" cy="4463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947" tIns="45474" rIns="90947" bIns="45474"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9222" name="Rectangle 6"/>
          <p:cNvSpPr>
            <a:spLocks noGrp="1" noChangeArrowheads="1"/>
          </p:cNvSpPr>
          <p:nvPr>
            <p:ph type="ftr" sz="quarter" idx="4"/>
          </p:nvPr>
        </p:nvSpPr>
        <p:spPr bwMode="auto">
          <a:xfrm>
            <a:off x="0" y="9426226"/>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947" tIns="45474" rIns="90947" bIns="45474" numCol="1" anchor="b" anchorCtr="0" compatLnSpc="1">
            <a:prstTxWarp prst="textNoShape">
              <a:avLst/>
            </a:prstTxWarp>
          </a:bodyPr>
          <a:lstStyle>
            <a:lvl1pPr algn="l" defTabSz="909782" eaLnBrk="1" hangingPunct="1">
              <a:defRPr sz="1200">
                <a:ea typeface="ＭＳ Ｐゴシック" panose="020B0600070205080204" pitchFamily="50" charset="-128"/>
              </a:defRPr>
            </a:lvl1pPr>
          </a:lstStyle>
          <a:p>
            <a:endParaRPr lang="en-US" altLang="ja-JP"/>
          </a:p>
        </p:txBody>
      </p:sp>
      <p:sp>
        <p:nvSpPr>
          <p:cNvPr id="9223" name="Rectangle 7"/>
          <p:cNvSpPr>
            <a:spLocks noGrp="1" noChangeArrowheads="1"/>
          </p:cNvSpPr>
          <p:nvPr>
            <p:ph type="sldNum" sz="quarter" idx="5"/>
          </p:nvPr>
        </p:nvSpPr>
        <p:spPr bwMode="auto">
          <a:xfrm>
            <a:off x="3850294" y="9426226"/>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947" tIns="45474" rIns="90947" bIns="45474" numCol="1" anchor="b" anchorCtr="0" compatLnSpc="1">
            <a:prstTxWarp prst="textNoShape">
              <a:avLst/>
            </a:prstTxWarp>
          </a:bodyPr>
          <a:lstStyle>
            <a:lvl1pPr algn="r" defTabSz="908251" eaLnBrk="1" hangingPunct="1">
              <a:defRPr sz="1200">
                <a:ea typeface="ＭＳ Ｐゴシック" panose="020B0600070205080204" pitchFamily="50" charset="-128"/>
              </a:defRPr>
            </a:lvl1pPr>
          </a:lstStyle>
          <a:p>
            <a:fld id="{203ECDAB-74F7-41D7-AF54-63D501720298}" type="slidenum">
              <a:rPr lang="en-US" altLang="ja-JP"/>
              <a:pPr/>
              <a:t>‹#›</a:t>
            </a:fld>
            <a:endParaRPr lang="en-US" altLang="ja-JP"/>
          </a:p>
        </p:txBody>
      </p:sp>
    </p:spTree>
    <p:extLst>
      <p:ext uri="{BB962C8B-B14F-4D97-AF65-F5344CB8AC3E}">
        <p14:creationId xmlns:p14="http://schemas.microsoft.com/office/powerpoint/2010/main" val="31354421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70261994-928F-43FE-A0CC-9C9B939105EF}" type="slidenum">
              <a:rPr lang="en-US" altLang="ja-JP" sz="1200">
                <a:ea typeface="ＭＳ Ｐゴシック" panose="020B0600070205080204" pitchFamily="50" charset="-128"/>
              </a:rPr>
              <a:pPr algn="r"/>
              <a:t>0</a:t>
            </a:fld>
            <a:endParaRPr lang="en-US" altLang="ja-JP" sz="1200">
              <a:ea typeface="ＭＳ Ｐゴシック" panose="020B0600070205080204" pitchFamily="50" charset="-128"/>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480814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A0805994-CC62-4AEF-B7E9-F48FA43BB933}" type="slidenum">
              <a:rPr lang="en-US" altLang="ja-JP" sz="1200">
                <a:ea typeface="ＭＳ Ｐゴシック" panose="020B0600070205080204" pitchFamily="50" charset="-128"/>
              </a:rPr>
              <a:pPr algn="r"/>
              <a:t>13</a:t>
            </a:fld>
            <a:endParaRPr lang="en-US" altLang="ja-JP" sz="1200">
              <a:ea typeface="ＭＳ Ｐゴシック" panose="020B0600070205080204" pitchFamily="50" charset="-128"/>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697285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75324127-699F-4A62-A794-763716FDA49D}" type="slidenum">
              <a:rPr lang="en-US" altLang="ja-JP" sz="1200">
                <a:ea typeface="ＭＳ Ｐゴシック" panose="020B0600070205080204" pitchFamily="50" charset="-128"/>
              </a:rPr>
              <a:pPr algn="r"/>
              <a:t>14</a:t>
            </a:fld>
            <a:endParaRPr lang="en-US" altLang="ja-JP" sz="1200">
              <a:ea typeface="ＭＳ Ｐゴシック" panose="020B0600070205080204" pitchFamily="50"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25459534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6E489C84-C271-49A6-86DD-DB34E0434343}" type="slidenum">
              <a:rPr lang="en-US" altLang="ja-JP" sz="1200">
                <a:ea typeface="ＭＳ Ｐゴシック" panose="020B0600070205080204" pitchFamily="50" charset="-128"/>
              </a:rPr>
              <a:pPr algn="r"/>
              <a:t>15</a:t>
            </a:fld>
            <a:endParaRPr lang="en-US" altLang="ja-JP" sz="1200">
              <a:ea typeface="ＭＳ Ｐゴシック" panose="020B0600070205080204" pitchFamily="50" charset="-128"/>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3021180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C6225FD1-DE65-475D-9502-308913D351B7}" type="slidenum">
              <a:rPr lang="en-US" altLang="ja-JP" sz="1200">
                <a:ea typeface="ＭＳ Ｐゴシック" panose="020B0600070205080204" pitchFamily="50" charset="-128"/>
              </a:rPr>
              <a:pPr algn="r"/>
              <a:t>17</a:t>
            </a:fld>
            <a:endParaRPr lang="en-US" altLang="ja-JP" sz="1200">
              <a:ea typeface="ＭＳ Ｐゴシック" panose="020B0600070205080204" pitchFamily="50" charset="-128"/>
            </a:endParaRPr>
          </a:p>
        </p:txBody>
      </p:sp>
      <p:sp>
        <p:nvSpPr>
          <p:cNvPr id="26627" name="Rectangle 2"/>
          <p:cNvSpPr>
            <a:spLocks noGrp="1" noRot="1" noChangeAspect="1" noChangeArrowheads="1" noTextEdit="1"/>
          </p:cNvSpPr>
          <p:nvPr>
            <p:ph type="sldImg"/>
          </p:nvPr>
        </p:nvSpPr>
        <p:spPr>
          <a:solidFill>
            <a:srgbClr val="FFFFFF"/>
          </a:solidFill>
          <a:ln/>
        </p:spPr>
      </p:sp>
      <p:sp>
        <p:nvSpPr>
          <p:cNvPr id="26628"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3983756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6192613E-0792-4D81-8CF5-A950061B3219}" type="slidenum">
              <a:rPr lang="en-US" altLang="ja-JP" sz="1200">
                <a:ea typeface="ＭＳ Ｐゴシック" panose="020B0600070205080204" pitchFamily="50" charset="-128"/>
              </a:rPr>
              <a:pPr algn="r"/>
              <a:t>20</a:t>
            </a:fld>
            <a:endParaRPr lang="en-US" altLang="ja-JP" sz="1200">
              <a:ea typeface="ＭＳ Ｐゴシック" panose="020B0600070205080204" pitchFamily="50" charset="-128"/>
            </a:endParaRPr>
          </a:p>
        </p:txBody>
      </p:sp>
      <p:sp>
        <p:nvSpPr>
          <p:cNvPr id="28675" name="Rectangle 2"/>
          <p:cNvSpPr>
            <a:spLocks noGrp="1" noRot="1" noChangeAspect="1" noChangeArrowheads="1" noTextEdit="1"/>
          </p:cNvSpPr>
          <p:nvPr>
            <p:ph type="sldImg"/>
          </p:nvPr>
        </p:nvSpPr>
        <p:spPr>
          <a:solidFill>
            <a:srgbClr val="FFFFFF"/>
          </a:solidFill>
          <a:ln/>
        </p:spPr>
      </p:sp>
      <p:sp>
        <p:nvSpPr>
          <p:cNvPr id="28676"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6455099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C78890DE-7C9E-4C18-9BCC-9FAA90B6030A}" type="slidenum">
              <a:rPr lang="en-US" altLang="ja-JP" sz="1200">
                <a:ea typeface="ＭＳ Ｐゴシック" panose="020B0600070205080204" pitchFamily="50" charset="-128"/>
              </a:rPr>
              <a:pPr algn="r"/>
              <a:t>22</a:t>
            </a:fld>
            <a:endParaRPr lang="en-US" altLang="ja-JP" sz="1200">
              <a:ea typeface="ＭＳ Ｐゴシック" panose="020B0600070205080204" pitchFamily="50" charset="-128"/>
            </a:endParaRPr>
          </a:p>
        </p:txBody>
      </p:sp>
      <p:sp>
        <p:nvSpPr>
          <p:cNvPr id="30723" name="Rectangle 2"/>
          <p:cNvSpPr>
            <a:spLocks noGrp="1" noRot="1" noChangeAspect="1" noChangeArrowheads="1" noTextEdit="1"/>
          </p:cNvSpPr>
          <p:nvPr>
            <p:ph type="sldImg"/>
          </p:nvPr>
        </p:nvSpPr>
        <p:spPr>
          <a:xfrm>
            <a:off x="714375" y="747713"/>
            <a:ext cx="5372100" cy="3719512"/>
          </a:xfrm>
          <a:ln/>
        </p:spPr>
      </p:sp>
      <p:sp>
        <p:nvSpPr>
          <p:cNvPr id="30724" name="Rectangle 3"/>
          <p:cNvSpPr>
            <a:spLocks noGrp="1" noChangeArrowheads="1"/>
          </p:cNvSpPr>
          <p:nvPr>
            <p:ph type="body" idx="1"/>
          </p:nvPr>
        </p:nvSpPr>
        <p:spPr>
          <a:xfrm>
            <a:off x="679464" y="4716193"/>
            <a:ext cx="5438748" cy="4462137"/>
          </a:xfrm>
        </p:spPr>
        <p:txBody>
          <a:bodyPr lIns="91661" tIns="45831" rIns="91661" bIns="45831"/>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910585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C4EFB3F1-841D-4B7D-942E-7B2A75C073A1}" type="slidenum">
              <a:rPr lang="en-US" altLang="ja-JP" sz="1200">
                <a:ea typeface="ＭＳ Ｐゴシック" panose="020B0600070205080204" pitchFamily="50" charset="-128"/>
              </a:rPr>
              <a:pPr algn="r"/>
              <a:t>28</a:t>
            </a:fld>
            <a:endParaRPr lang="en-US" altLang="ja-JP" sz="1200">
              <a:ea typeface="ＭＳ Ｐゴシック" panose="020B0600070205080204" pitchFamily="50" charset="-128"/>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2388964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49FE8726-1782-4082-8E16-9C20613CC7E2}" type="slidenum">
              <a:rPr lang="en-US" altLang="ja-JP" sz="1200">
                <a:ea typeface="ＭＳ Ｐゴシック" panose="020B0600070205080204" pitchFamily="50" charset="-128"/>
              </a:rPr>
              <a:pPr algn="r"/>
              <a:t>29</a:t>
            </a:fld>
            <a:endParaRPr lang="en-US" altLang="ja-JP" sz="1200">
              <a:ea typeface="ＭＳ Ｐゴシック" panose="020B0600070205080204" pitchFamily="50" charset="-128"/>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4040043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CF2B9833-E42B-43F2-8868-F0A0549FC43A}" type="slidenum">
              <a:rPr lang="en-US" altLang="ja-JP" sz="1200">
                <a:ea typeface="ＭＳ Ｐゴシック" panose="020B0600070205080204" pitchFamily="50" charset="-128"/>
              </a:rPr>
              <a:pPr algn="r"/>
              <a:t>30</a:t>
            </a:fld>
            <a:endParaRPr lang="en-US" altLang="ja-JP" sz="1200">
              <a:ea typeface="ＭＳ Ｐゴシック" panose="020B0600070205080204" pitchFamily="50" charset="-128"/>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477850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36CCD0D0-2767-4E53-AF8C-FCDAC0FD68AD}" type="slidenum">
              <a:rPr lang="en-US" altLang="ja-JP" sz="1200">
                <a:ea typeface="ＭＳ Ｐゴシック" panose="020B0600070205080204" pitchFamily="50" charset="-128"/>
              </a:rPr>
              <a:pPr algn="r"/>
              <a:t>31</a:t>
            </a:fld>
            <a:endParaRPr lang="en-US" altLang="ja-JP" sz="1200">
              <a:ea typeface="ＭＳ Ｐゴシック" panose="020B0600070205080204" pitchFamily="50" charset="-128"/>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488587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610" name="Rectangle 7"/>
          <p:cNvSpPr txBox="1">
            <a:spLocks noGrp="1" noChangeArrowheads="1"/>
          </p:cNvSpPr>
          <p:nvPr/>
        </p:nvSpPr>
        <p:spPr bwMode="auto">
          <a:xfrm>
            <a:off x="3850294" y="9426226"/>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947" tIns="45474" rIns="90947" bIns="45474" anchor="b"/>
          <a:lstStyle>
            <a:lvl1pPr algn="l" defTabSz="941388">
              <a:defRPr kumimoji="1" sz="1400">
                <a:solidFill>
                  <a:schemeClr val="tx1"/>
                </a:solidFill>
                <a:latin typeface="Arial" panose="020B0604020202020204" pitchFamily="34" charset="0"/>
                <a:ea typeface="HGP創英角ｺﾞｼｯｸUB" panose="020B0900000000000000" pitchFamily="50" charset="-128"/>
              </a:defRPr>
            </a:lvl1pPr>
            <a:lvl2pPr marL="768350" indent="-295275" algn="l" defTabSz="941388">
              <a:defRPr kumimoji="1" sz="1400">
                <a:solidFill>
                  <a:schemeClr val="tx1"/>
                </a:solidFill>
                <a:latin typeface="Arial" panose="020B0604020202020204" pitchFamily="34" charset="0"/>
                <a:ea typeface="HGP創英角ｺﾞｼｯｸUB" panose="020B0900000000000000" pitchFamily="50" charset="-128"/>
              </a:defRPr>
            </a:lvl2pPr>
            <a:lvl3pPr marL="1182688" indent="-234950" algn="l" defTabSz="941388">
              <a:defRPr kumimoji="1" sz="1400">
                <a:solidFill>
                  <a:schemeClr val="tx1"/>
                </a:solidFill>
                <a:latin typeface="Arial" panose="020B0604020202020204" pitchFamily="34" charset="0"/>
                <a:ea typeface="HGP創英角ｺﾞｼｯｸUB" panose="020B0900000000000000" pitchFamily="50" charset="-128"/>
              </a:defRPr>
            </a:lvl3pPr>
            <a:lvl4pPr marL="1657350" indent="-238125" algn="l" defTabSz="941388">
              <a:defRPr kumimoji="1" sz="1400">
                <a:solidFill>
                  <a:schemeClr val="tx1"/>
                </a:solidFill>
                <a:latin typeface="Arial" panose="020B0604020202020204" pitchFamily="34" charset="0"/>
                <a:ea typeface="HGP創英角ｺﾞｼｯｸUB" panose="020B0900000000000000" pitchFamily="50" charset="-128"/>
              </a:defRPr>
            </a:lvl4pPr>
            <a:lvl5pPr marL="2130425" indent="-234950" algn="l" defTabSz="941388">
              <a:defRPr kumimoji="1" sz="1400">
                <a:solidFill>
                  <a:schemeClr val="tx1"/>
                </a:solidFill>
                <a:latin typeface="Arial" panose="020B0604020202020204" pitchFamily="34" charset="0"/>
                <a:ea typeface="HGP創英角ｺﾞｼｯｸUB" panose="020B0900000000000000" pitchFamily="50" charset="-128"/>
              </a:defRPr>
            </a:lvl5pPr>
            <a:lvl6pPr marL="25876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30448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5020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9592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eaLnBrk="1" hangingPunct="1"/>
            <a:fld id="{D79AAA7D-58DF-4095-ABA5-9916CC9A2A96}" type="slidenum">
              <a:rPr lang="en-US" altLang="ja-JP" sz="1200">
                <a:ea typeface="ＭＳ Ｐゴシック" panose="020B0600070205080204" pitchFamily="50" charset="-128"/>
              </a:rPr>
              <a:pPr algn="r" eaLnBrk="1" hangingPunct="1"/>
              <a:t>2</a:t>
            </a:fld>
            <a:endParaRPr lang="en-US" altLang="ja-JP" sz="1200">
              <a:ea typeface="ＭＳ Ｐゴシック" panose="020B0600070205080204" pitchFamily="50" charset="-128"/>
            </a:endParaRPr>
          </a:p>
        </p:txBody>
      </p:sp>
      <p:sp>
        <p:nvSpPr>
          <p:cNvPr id="708611" name="Rectangle 2"/>
          <p:cNvSpPr>
            <a:spLocks noGrp="1" noRot="1" noChangeAspect="1" noChangeArrowheads="1" noTextEdit="1"/>
          </p:cNvSpPr>
          <p:nvPr>
            <p:ph type="sldImg"/>
          </p:nvPr>
        </p:nvSpPr>
        <p:spPr>
          <a:ln/>
        </p:spPr>
      </p:sp>
      <p:sp>
        <p:nvSpPr>
          <p:cNvPr id="708612" name="Rectangle 3"/>
          <p:cNvSpPr>
            <a:spLocks noGrp="1" noChangeArrowheads="1"/>
          </p:cNvSpPr>
          <p:nvPr>
            <p:ph type="body" idx="1"/>
          </p:nvPr>
        </p:nvSpPr>
        <p:spPr/>
        <p:txBody>
          <a:bodyPr lIns="90959" tIns="45480" rIns="90959" bIns="45480"/>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3544118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7"/>
          <p:cNvSpPr txBox="1">
            <a:spLocks noGrp="1" noChangeArrowheads="1"/>
          </p:cNvSpPr>
          <p:nvPr/>
        </p:nvSpPr>
        <p:spPr bwMode="auto">
          <a:xfrm>
            <a:off x="3850294" y="9426226"/>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947" tIns="45474" rIns="90947" bIns="45474" anchor="b"/>
          <a:lstStyle>
            <a:lvl1pPr algn="l" defTabSz="941388">
              <a:defRPr kumimoji="1" sz="1400">
                <a:solidFill>
                  <a:schemeClr val="tx1"/>
                </a:solidFill>
                <a:latin typeface="Arial" panose="020B0604020202020204" pitchFamily="34" charset="0"/>
                <a:ea typeface="HGP創英角ｺﾞｼｯｸUB" panose="020B0900000000000000" pitchFamily="50" charset="-128"/>
              </a:defRPr>
            </a:lvl1pPr>
            <a:lvl2pPr marL="768350" indent="-295275" algn="l" defTabSz="941388">
              <a:defRPr kumimoji="1" sz="1400">
                <a:solidFill>
                  <a:schemeClr val="tx1"/>
                </a:solidFill>
                <a:latin typeface="Arial" panose="020B0604020202020204" pitchFamily="34" charset="0"/>
                <a:ea typeface="HGP創英角ｺﾞｼｯｸUB" panose="020B0900000000000000" pitchFamily="50" charset="-128"/>
              </a:defRPr>
            </a:lvl2pPr>
            <a:lvl3pPr marL="1182688" indent="-234950" algn="l" defTabSz="941388">
              <a:defRPr kumimoji="1" sz="1400">
                <a:solidFill>
                  <a:schemeClr val="tx1"/>
                </a:solidFill>
                <a:latin typeface="Arial" panose="020B0604020202020204" pitchFamily="34" charset="0"/>
                <a:ea typeface="HGP創英角ｺﾞｼｯｸUB" panose="020B0900000000000000" pitchFamily="50" charset="-128"/>
              </a:defRPr>
            </a:lvl3pPr>
            <a:lvl4pPr marL="1657350" indent="-238125" algn="l" defTabSz="941388">
              <a:defRPr kumimoji="1" sz="1400">
                <a:solidFill>
                  <a:schemeClr val="tx1"/>
                </a:solidFill>
                <a:latin typeface="Arial" panose="020B0604020202020204" pitchFamily="34" charset="0"/>
                <a:ea typeface="HGP創英角ｺﾞｼｯｸUB" panose="020B0900000000000000" pitchFamily="50" charset="-128"/>
              </a:defRPr>
            </a:lvl4pPr>
            <a:lvl5pPr marL="2130425" indent="-234950" algn="l" defTabSz="941388">
              <a:defRPr kumimoji="1" sz="1400">
                <a:solidFill>
                  <a:schemeClr val="tx1"/>
                </a:solidFill>
                <a:latin typeface="Arial" panose="020B0604020202020204" pitchFamily="34" charset="0"/>
                <a:ea typeface="HGP創英角ｺﾞｼｯｸUB" panose="020B0900000000000000" pitchFamily="50" charset="-128"/>
              </a:defRPr>
            </a:lvl5pPr>
            <a:lvl6pPr marL="25876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30448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5020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9592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eaLnBrk="1" hangingPunct="1"/>
            <a:fld id="{B8A90829-A31D-4A01-9798-E5D2C640D9E4}" type="slidenum">
              <a:rPr lang="en-US" altLang="ja-JP" sz="1200">
                <a:ea typeface="ＭＳ Ｐゴシック" panose="020B0600070205080204" pitchFamily="50" charset="-128"/>
              </a:rPr>
              <a:pPr algn="r" eaLnBrk="1" hangingPunct="1"/>
              <a:t>32</a:t>
            </a:fld>
            <a:endParaRPr lang="en-US" altLang="ja-JP" sz="1200">
              <a:ea typeface="ＭＳ Ｐゴシック" panose="020B0600070205080204" pitchFamily="50" charset="-128"/>
            </a:endParaRPr>
          </a:p>
        </p:txBody>
      </p:sp>
      <p:sp>
        <p:nvSpPr>
          <p:cNvPr id="619523" name="Rectangle 2"/>
          <p:cNvSpPr>
            <a:spLocks noGrp="1" noRot="1" noChangeAspect="1" noChangeArrowheads="1" noTextEdit="1"/>
          </p:cNvSpPr>
          <p:nvPr>
            <p:ph type="sldImg"/>
          </p:nvPr>
        </p:nvSpPr>
        <p:spPr>
          <a:ln/>
        </p:spPr>
      </p:sp>
      <p:sp>
        <p:nvSpPr>
          <p:cNvPr id="619524"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5695455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48B4D789-CE63-4368-AB4D-911206A15C01}" type="slidenum">
              <a:rPr lang="en-US" altLang="ja-JP" sz="1200">
                <a:ea typeface="ＭＳ Ｐゴシック" panose="020B0600070205080204" pitchFamily="50" charset="-128"/>
              </a:rPr>
              <a:pPr algn="r"/>
              <a:t>33</a:t>
            </a:fld>
            <a:endParaRPr lang="en-US" altLang="ja-JP" sz="1200">
              <a:ea typeface="ＭＳ Ｐゴシック" panose="020B0600070205080204" pitchFamily="50" charset="-128"/>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002423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5C1F429B-6921-49BE-8680-11FF49EA1829}" type="slidenum">
              <a:rPr lang="en-US" altLang="ja-JP" sz="1200">
                <a:ea typeface="ＭＳ Ｐゴシック" panose="020B0600070205080204" pitchFamily="50" charset="-128"/>
              </a:rPr>
              <a:pPr algn="r"/>
              <a:t>35</a:t>
            </a:fld>
            <a:endParaRPr lang="en-US" altLang="ja-JP" sz="1200">
              <a:ea typeface="ＭＳ Ｐゴシック" panose="020B0600070205080204" pitchFamily="50" charset="-128"/>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24686904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D4DB7C18-77CD-4AC0-814B-26C04096E97C}" type="slidenum">
              <a:rPr lang="en-US" altLang="ja-JP" sz="1200">
                <a:ea typeface="ＭＳ Ｐゴシック" panose="020B0600070205080204" pitchFamily="50" charset="-128"/>
              </a:rPr>
              <a:pPr algn="r"/>
              <a:t>36</a:t>
            </a:fld>
            <a:endParaRPr lang="en-US" altLang="ja-JP" sz="1200">
              <a:ea typeface="ＭＳ Ｐゴシック" panose="020B0600070205080204" pitchFamily="50" charset="-128"/>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6084745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C663A4DC-C705-464E-A472-4ABF577F4CFF}" type="slidenum">
              <a:rPr lang="en-US" altLang="ja-JP" sz="1200">
                <a:ea typeface="ＭＳ Ｐゴシック" panose="020B0600070205080204" pitchFamily="50" charset="-128"/>
              </a:rPr>
              <a:pPr algn="r"/>
              <a:t>37</a:t>
            </a:fld>
            <a:endParaRPr lang="en-US" altLang="ja-JP" sz="1200">
              <a:ea typeface="ＭＳ Ｐゴシック" panose="020B0600070205080204" pitchFamily="50" charset="-128"/>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3249543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4" name="Rectangle 7"/>
          <p:cNvSpPr txBox="1">
            <a:spLocks noGrp="1" noChangeArrowheads="1"/>
          </p:cNvSpPr>
          <p:nvPr/>
        </p:nvSpPr>
        <p:spPr bwMode="auto">
          <a:xfrm>
            <a:off x="3850294" y="9426226"/>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947" tIns="45474" rIns="90947" bIns="45474" anchor="b"/>
          <a:lstStyle>
            <a:lvl1pPr algn="l" defTabSz="941388">
              <a:defRPr kumimoji="1" sz="1400">
                <a:solidFill>
                  <a:schemeClr val="tx1"/>
                </a:solidFill>
                <a:latin typeface="Arial" panose="020B0604020202020204" pitchFamily="34" charset="0"/>
                <a:ea typeface="HGP創英角ｺﾞｼｯｸUB" panose="020B0900000000000000" pitchFamily="50" charset="-128"/>
              </a:defRPr>
            </a:lvl1pPr>
            <a:lvl2pPr marL="768350" indent="-295275" algn="l" defTabSz="941388">
              <a:defRPr kumimoji="1" sz="1400">
                <a:solidFill>
                  <a:schemeClr val="tx1"/>
                </a:solidFill>
                <a:latin typeface="Arial" panose="020B0604020202020204" pitchFamily="34" charset="0"/>
                <a:ea typeface="HGP創英角ｺﾞｼｯｸUB" panose="020B0900000000000000" pitchFamily="50" charset="-128"/>
              </a:defRPr>
            </a:lvl2pPr>
            <a:lvl3pPr marL="1182688" indent="-234950" algn="l" defTabSz="941388">
              <a:defRPr kumimoji="1" sz="1400">
                <a:solidFill>
                  <a:schemeClr val="tx1"/>
                </a:solidFill>
                <a:latin typeface="Arial" panose="020B0604020202020204" pitchFamily="34" charset="0"/>
                <a:ea typeface="HGP創英角ｺﾞｼｯｸUB" panose="020B0900000000000000" pitchFamily="50" charset="-128"/>
              </a:defRPr>
            </a:lvl3pPr>
            <a:lvl4pPr marL="1657350" indent="-238125" algn="l" defTabSz="941388">
              <a:defRPr kumimoji="1" sz="1400">
                <a:solidFill>
                  <a:schemeClr val="tx1"/>
                </a:solidFill>
                <a:latin typeface="Arial" panose="020B0604020202020204" pitchFamily="34" charset="0"/>
                <a:ea typeface="HGP創英角ｺﾞｼｯｸUB" panose="020B0900000000000000" pitchFamily="50" charset="-128"/>
              </a:defRPr>
            </a:lvl4pPr>
            <a:lvl5pPr marL="2130425" indent="-234950" algn="l" defTabSz="941388">
              <a:defRPr kumimoji="1" sz="1400">
                <a:solidFill>
                  <a:schemeClr val="tx1"/>
                </a:solidFill>
                <a:latin typeface="Arial" panose="020B0604020202020204" pitchFamily="34" charset="0"/>
                <a:ea typeface="HGP創英角ｺﾞｼｯｸUB" panose="020B0900000000000000" pitchFamily="50" charset="-128"/>
              </a:defRPr>
            </a:lvl5pPr>
            <a:lvl6pPr marL="25876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30448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5020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9592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eaLnBrk="1" hangingPunct="1"/>
            <a:fld id="{E04DCA79-2744-477D-8CC1-3AB0192B59DB}" type="slidenum">
              <a:rPr lang="en-US" altLang="ja-JP" sz="1200">
                <a:ea typeface="ＭＳ Ｐゴシック" panose="020B0600070205080204" pitchFamily="50" charset="-128"/>
              </a:rPr>
              <a:pPr algn="r" eaLnBrk="1" hangingPunct="1"/>
              <a:t>38</a:t>
            </a:fld>
            <a:endParaRPr lang="en-US" altLang="ja-JP" sz="1200">
              <a:ea typeface="ＭＳ Ｐゴシック" panose="020B0600070205080204" pitchFamily="50" charset="-128"/>
            </a:endParaRPr>
          </a:p>
        </p:txBody>
      </p:sp>
      <p:sp>
        <p:nvSpPr>
          <p:cNvPr id="643075" name="Rectangle 2"/>
          <p:cNvSpPr>
            <a:spLocks noGrp="1" noRot="1" noChangeAspect="1" noChangeArrowheads="1" noTextEdit="1"/>
          </p:cNvSpPr>
          <p:nvPr>
            <p:ph type="sldImg"/>
          </p:nvPr>
        </p:nvSpPr>
        <p:spPr>
          <a:ln/>
        </p:spPr>
      </p:sp>
      <p:sp>
        <p:nvSpPr>
          <p:cNvPr id="643076"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5000000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A0DD1F54-E3E8-46EF-97BA-E5445213FF8E}" type="slidenum">
              <a:rPr lang="en-US" altLang="ja-JP" sz="1200">
                <a:ea typeface="ＭＳ Ｐゴシック" panose="020B0600070205080204" pitchFamily="50" charset="-128"/>
              </a:rPr>
              <a:pPr algn="r"/>
              <a:t>44</a:t>
            </a:fld>
            <a:endParaRPr lang="en-US" altLang="ja-JP" sz="1200">
              <a:ea typeface="ＭＳ Ｐゴシック" panose="020B0600070205080204" pitchFamily="50" charset="-128"/>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9493010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30000C29-22AB-418F-B923-67566256863E}" type="slidenum">
              <a:rPr lang="en-US" altLang="ja-JP" sz="1200">
                <a:ea typeface="ＭＳ Ｐゴシック" panose="020B0600070205080204" pitchFamily="50" charset="-128"/>
              </a:rPr>
              <a:pPr algn="r"/>
              <a:t>45</a:t>
            </a:fld>
            <a:endParaRPr lang="en-US" altLang="ja-JP" sz="1200">
              <a:ea typeface="ＭＳ Ｐゴシック" panose="020B0600070205080204" pitchFamily="50" charset="-128"/>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xfrm>
            <a:off x="679464" y="4714653"/>
            <a:ext cx="5438748" cy="4465216"/>
          </a:xfrm>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8128007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7"/>
          <p:cNvSpPr txBox="1">
            <a:spLocks noGrp="1" noChangeArrowheads="1"/>
          </p:cNvSpPr>
          <p:nvPr/>
        </p:nvSpPr>
        <p:spPr bwMode="auto">
          <a:xfrm>
            <a:off x="3850294" y="9426226"/>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947" tIns="45474" rIns="90947" bIns="45474" anchor="b"/>
          <a:lstStyle>
            <a:lvl1pPr algn="l" defTabSz="941388">
              <a:defRPr kumimoji="1" sz="1400">
                <a:solidFill>
                  <a:schemeClr val="tx1"/>
                </a:solidFill>
                <a:latin typeface="Arial" panose="020B0604020202020204" pitchFamily="34" charset="0"/>
                <a:ea typeface="HGP創英角ｺﾞｼｯｸUB" panose="020B0900000000000000" pitchFamily="50" charset="-128"/>
              </a:defRPr>
            </a:lvl1pPr>
            <a:lvl2pPr marL="768350" indent="-295275" algn="l" defTabSz="941388">
              <a:defRPr kumimoji="1" sz="1400">
                <a:solidFill>
                  <a:schemeClr val="tx1"/>
                </a:solidFill>
                <a:latin typeface="Arial" panose="020B0604020202020204" pitchFamily="34" charset="0"/>
                <a:ea typeface="HGP創英角ｺﾞｼｯｸUB" panose="020B0900000000000000" pitchFamily="50" charset="-128"/>
              </a:defRPr>
            </a:lvl2pPr>
            <a:lvl3pPr marL="1182688" indent="-234950" algn="l" defTabSz="941388">
              <a:defRPr kumimoji="1" sz="1400">
                <a:solidFill>
                  <a:schemeClr val="tx1"/>
                </a:solidFill>
                <a:latin typeface="Arial" panose="020B0604020202020204" pitchFamily="34" charset="0"/>
                <a:ea typeface="HGP創英角ｺﾞｼｯｸUB" panose="020B0900000000000000" pitchFamily="50" charset="-128"/>
              </a:defRPr>
            </a:lvl3pPr>
            <a:lvl4pPr marL="1657350" indent="-238125" algn="l" defTabSz="941388">
              <a:defRPr kumimoji="1" sz="1400">
                <a:solidFill>
                  <a:schemeClr val="tx1"/>
                </a:solidFill>
                <a:latin typeface="Arial" panose="020B0604020202020204" pitchFamily="34" charset="0"/>
                <a:ea typeface="HGP創英角ｺﾞｼｯｸUB" panose="020B0900000000000000" pitchFamily="50" charset="-128"/>
              </a:defRPr>
            </a:lvl4pPr>
            <a:lvl5pPr marL="2130425" indent="-234950" algn="l" defTabSz="941388">
              <a:defRPr kumimoji="1" sz="1400">
                <a:solidFill>
                  <a:schemeClr val="tx1"/>
                </a:solidFill>
                <a:latin typeface="Arial" panose="020B0604020202020204" pitchFamily="34" charset="0"/>
                <a:ea typeface="HGP創英角ｺﾞｼｯｸUB" panose="020B0900000000000000" pitchFamily="50" charset="-128"/>
              </a:defRPr>
            </a:lvl5pPr>
            <a:lvl6pPr marL="25876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30448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5020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9592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eaLnBrk="1" hangingPunct="1"/>
            <a:fld id="{7DC820A3-2CF0-4A97-906E-95F9796483A2}" type="slidenum">
              <a:rPr lang="en-US" altLang="ja-JP" sz="1200">
                <a:ea typeface="ＭＳ Ｐゴシック" panose="020B0600070205080204" pitchFamily="50" charset="-128"/>
              </a:rPr>
              <a:pPr algn="r" eaLnBrk="1" hangingPunct="1"/>
              <a:t>46</a:t>
            </a:fld>
            <a:endParaRPr lang="en-US" altLang="ja-JP" sz="1200">
              <a:ea typeface="ＭＳ Ｐゴシック" panose="020B0600070205080204" pitchFamily="50" charset="-128"/>
            </a:endParaRPr>
          </a:p>
        </p:txBody>
      </p:sp>
      <p:sp>
        <p:nvSpPr>
          <p:cNvPr id="664579" name="Rectangle 2"/>
          <p:cNvSpPr>
            <a:spLocks noGrp="1" noRot="1" noChangeAspect="1" noChangeArrowheads="1" noTextEdit="1"/>
          </p:cNvSpPr>
          <p:nvPr>
            <p:ph type="sldImg"/>
          </p:nvPr>
        </p:nvSpPr>
        <p:spPr>
          <a:ln/>
        </p:spPr>
      </p:sp>
      <p:sp>
        <p:nvSpPr>
          <p:cNvPr id="664580" name="Rectangle 3"/>
          <p:cNvSpPr>
            <a:spLocks noGrp="1" noChangeArrowheads="1"/>
          </p:cNvSpPr>
          <p:nvPr>
            <p:ph type="body" idx="1"/>
          </p:nvPr>
        </p:nvSpPr>
        <p:spPr>
          <a:xfrm>
            <a:off x="679464" y="4714653"/>
            <a:ext cx="5438748" cy="4465216"/>
          </a:xfrm>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3213733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82" name="Rectangle 7"/>
          <p:cNvSpPr txBox="1">
            <a:spLocks noGrp="1" noChangeArrowheads="1"/>
          </p:cNvSpPr>
          <p:nvPr/>
        </p:nvSpPr>
        <p:spPr bwMode="auto">
          <a:xfrm>
            <a:off x="3850294" y="9426226"/>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947" tIns="45474" rIns="90947" bIns="45474" anchor="b"/>
          <a:lstStyle>
            <a:lvl1pPr algn="l" defTabSz="941388">
              <a:defRPr kumimoji="1" sz="1400">
                <a:solidFill>
                  <a:schemeClr val="tx1"/>
                </a:solidFill>
                <a:latin typeface="Arial" panose="020B0604020202020204" pitchFamily="34" charset="0"/>
                <a:ea typeface="HGP創英角ｺﾞｼｯｸUB" panose="020B0900000000000000" pitchFamily="50" charset="-128"/>
              </a:defRPr>
            </a:lvl1pPr>
            <a:lvl2pPr marL="768350" indent="-295275" algn="l" defTabSz="941388">
              <a:defRPr kumimoji="1" sz="1400">
                <a:solidFill>
                  <a:schemeClr val="tx1"/>
                </a:solidFill>
                <a:latin typeface="Arial" panose="020B0604020202020204" pitchFamily="34" charset="0"/>
                <a:ea typeface="HGP創英角ｺﾞｼｯｸUB" panose="020B0900000000000000" pitchFamily="50" charset="-128"/>
              </a:defRPr>
            </a:lvl2pPr>
            <a:lvl3pPr marL="1182688" indent="-234950" algn="l" defTabSz="941388">
              <a:defRPr kumimoji="1" sz="1400">
                <a:solidFill>
                  <a:schemeClr val="tx1"/>
                </a:solidFill>
                <a:latin typeface="Arial" panose="020B0604020202020204" pitchFamily="34" charset="0"/>
                <a:ea typeface="HGP創英角ｺﾞｼｯｸUB" panose="020B0900000000000000" pitchFamily="50" charset="-128"/>
              </a:defRPr>
            </a:lvl3pPr>
            <a:lvl4pPr marL="1657350" indent="-238125" algn="l" defTabSz="941388">
              <a:defRPr kumimoji="1" sz="1400">
                <a:solidFill>
                  <a:schemeClr val="tx1"/>
                </a:solidFill>
                <a:latin typeface="Arial" panose="020B0604020202020204" pitchFamily="34" charset="0"/>
                <a:ea typeface="HGP創英角ｺﾞｼｯｸUB" panose="020B0900000000000000" pitchFamily="50" charset="-128"/>
              </a:defRPr>
            </a:lvl4pPr>
            <a:lvl5pPr marL="2130425" indent="-234950" algn="l" defTabSz="941388">
              <a:defRPr kumimoji="1" sz="1400">
                <a:solidFill>
                  <a:schemeClr val="tx1"/>
                </a:solidFill>
                <a:latin typeface="Arial" panose="020B0604020202020204" pitchFamily="34" charset="0"/>
                <a:ea typeface="HGP創英角ｺﾞｼｯｸUB" panose="020B0900000000000000" pitchFamily="50" charset="-128"/>
              </a:defRPr>
            </a:lvl5pPr>
            <a:lvl6pPr marL="25876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30448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5020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9592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eaLnBrk="1" hangingPunct="1"/>
            <a:fld id="{599EDCA4-8ECF-4B70-9DEA-6E39B746723D}" type="slidenum">
              <a:rPr lang="en-US" altLang="ja-JP" sz="1200">
                <a:ea typeface="ＭＳ Ｐゴシック" panose="020B0600070205080204" pitchFamily="50" charset="-128"/>
              </a:rPr>
              <a:pPr algn="r" eaLnBrk="1" hangingPunct="1"/>
              <a:t>6</a:t>
            </a:fld>
            <a:endParaRPr lang="en-US" altLang="ja-JP" sz="1200">
              <a:ea typeface="ＭＳ Ｐゴシック" panose="020B0600070205080204" pitchFamily="50" charset="-128"/>
            </a:endParaRPr>
          </a:p>
        </p:txBody>
      </p:sp>
      <p:sp>
        <p:nvSpPr>
          <p:cNvPr id="737283" name="Rectangle 2"/>
          <p:cNvSpPr>
            <a:spLocks noGrp="1" noRot="1" noChangeAspect="1" noChangeArrowheads="1" noTextEdit="1"/>
          </p:cNvSpPr>
          <p:nvPr>
            <p:ph type="sldImg"/>
          </p:nvPr>
        </p:nvSpPr>
        <p:spPr>
          <a:solidFill>
            <a:srgbClr val="FFFFFF"/>
          </a:solidFill>
          <a:ln/>
        </p:spPr>
      </p:sp>
      <p:sp>
        <p:nvSpPr>
          <p:cNvPr id="737284" name="Rectangle 3"/>
          <p:cNvSpPr>
            <a:spLocks noGrp="1" noChangeArrowheads="1"/>
          </p:cNvSpPr>
          <p:nvPr>
            <p:ph type="body" idx="1"/>
          </p:nvPr>
        </p:nvSpPr>
        <p:spPr>
          <a:xfrm>
            <a:off x="679464" y="4714653"/>
            <a:ext cx="5438748" cy="4465216"/>
          </a:xfrm>
          <a:solidFill>
            <a:srgbClr val="FFFFFF"/>
          </a:solidFill>
          <a:ln>
            <a:solidFill>
              <a:srgbClr val="000000"/>
            </a:solidFill>
            <a:miter lim="800000"/>
            <a:headEnd/>
            <a:tailEnd/>
          </a:ln>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2826149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txBox="1">
            <a:spLocks noGrp="1" noChangeArrowheads="1"/>
          </p:cNvSpPr>
          <p:nvPr/>
        </p:nvSpPr>
        <p:spPr bwMode="auto">
          <a:xfrm>
            <a:off x="3850294" y="9426226"/>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939" tIns="45470" rIns="90939" bIns="45470" anchor="b"/>
          <a:lstStyle>
            <a:lvl1pPr algn="l" defTabSz="941388">
              <a:defRPr kumimoji="1" sz="1400">
                <a:solidFill>
                  <a:schemeClr val="tx1"/>
                </a:solidFill>
                <a:latin typeface="Arial" panose="020B0604020202020204" pitchFamily="34" charset="0"/>
                <a:ea typeface="HGP創英角ｺﾞｼｯｸUB" panose="020B0900000000000000" pitchFamily="50" charset="-128"/>
              </a:defRPr>
            </a:lvl1pPr>
            <a:lvl2pPr marL="768350" indent="-295275" algn="l" defTabSz="941388">
              <a:defRPr kumimoji="1" sz="1400">
                <a:solidFill>
                  <a:schemeClr val="tx1"/>
                </a:solidFill>
                <a:latin typeface="Arial" panose="020B0604020202020204" pitchFamily="34" charset="0"/>
                <a:ea typeface="HGP創英角ｺﾞｼｯｸUB" panose="020B0900000000000000" pitchFamily="50" charset="-128"/>
              </a:defRPr>
            </a:lvl2pPr>
            <a:lvl3pPr marL="1182688" indent="-234950" algn="l" defTabSz="941388">
              <a:defRPr kumimoji="1" sz="1400">
                <a:solidFill>
                  <a:schemeClr val="tx1"/>
                </a:solidFill>
                <a:latin typeface="Arial" panose="020B0604020202020204" pitchFamily="34" charset="0"/>
                <a:ea typeface="HGP創英角ｺﾞｼｯｸUB" panose="020B0900000000000000" pitchFamily="50" charset="-128"/>
              </a:defRPr>
            </a:lvl3pPr>
            <a:lvl4pPr marL="1657350" indent="-238125" algn="l" defTabSz="941388">
              <a:defRPr kumimoji="1" sz="1400">
                <a:solidFill>
                  <a:schemeClr val="tx1"/>
                </a:solidFill>
                <a:latin typeface="Arial" panose="020B0604020202020204" pitchFamily="34" charset="0"/>
                <a:ea typeface="HGP創英角ｺﾞｼｯｸUB" panose="020B0900000000000000" pitchFamily="50" charset="-128"/>
              </a:defRPr>
            </a:lvl4pPr>
            <a:lvl5pPr marL="2130425" indent="-234950" algn="l" defTabSz="941388">
              <a:defRPr kumimoji="1" sz="1400">
                <a:solidFill>
                  <a:schemeClr val="tx1"/>
                </a:solidFill>
                <a:latin typeface="Arial" panose="020B0604020202020204" pitchFamily="34" charset="0"/>
                <a:ea typeface="HGP創英角ｺﾞｼｯｸUB" panose="020B0900000000000000" pitchFamily="50" charset="-128"/>
              </a:defRPr>
            </a:lvl5pPr>
            <a:lvl6pPr marL="25876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30448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5020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9592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eaLnBrk="1" hangingPunct="1"/>
            <a:fld id="{0474AA41-6728-408B-9613-6EB14A9E9AE0}" type="slidenum">
              <a:rPr lang="en-US" altLang="ja-JP" sz="1200">
                <a:ea typeface="ＭＳ Ｐゴシック" panose="020B0600070205080204" pitchFamily="50" charset="-128"/>
              </a:rPr>
              <a:pPr algn="r" eaLnBrk="1" hangingPunct="1"/>
              <a:t>7</a:t>
            </a:fld>
            <a:endParaRPr lang="en-US" altLang="ja-JP" sz="1200">
              <a:ea typeface="ＭＳ Ｐゴシック" panose="020B0600070205080204" pitchFamily="50" charset="-128"/>
            </a:endParaRPr>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p:txBody>
          <a:bodyPr lIns="90939" tIns="45470" rIns="90939" bIns="45470"/>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3785814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4" name="Rectangle 7"/>
          <p:cNvSpPr txBox="1">
            <a:spLocks noGrp="1" noChangeArrowheads="1"/>
          </p:cNvSpPr>
          <p:nvPr/>
        </p:nvSpPr>
        <p:spPr bwMode="auto">
          <a:xfrm>
            <a:off x="3850294" y="9426226"/>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947" tIns="45474" rIns="90947" bIns="45474" anchor="b"/>
          <a:lstStyle>
            <a:lvl1pPr algn="l" defTabSz="941388">
              <a:defRPr kumimoji="1" sz="1400">
                <a:solidFill>
                  <a:schemeClr val="tx1"/>
                </a:solidFill>
                <a:latin typeface="Arial" panose="020B0604020202020204" pitchFamily="34" charset="0"/>
                <a:ea typeface="HGP創英角ｺﾞｼｯｸUB" panose="020B0900000000000000" pitchFamily="50" charset="-128"/>
              </a:defRPr>
            </a:lvl1pPr>
            <a:lvl2pPr marL="768350" indent="-295275" algn="l" defTabSz="941388">
              <a:defRPr kumimoji="1" sz="1400">
                <a:solidFill>
                  <a:schemeClr val="tx1"/>
                </a:solidFill>
                <a:latin typeface="Arial" panose="020B0604020202020204" pitchFamily="34" charset="0"/>
                <a:ea typeface="HGP創英角ｺﾞｼｯｸUB" panose="020B0900000000000000" pitchFamily="50" charset="-128"/>
              </a:defRPr>
            </a:lvl2pPr>
            <a:lvl3pPr marL="1182688" indent="-234950" algn="l" defTabSz="941388">
              <a:defRPr kumimoji="1" sz="1400">
                <a:solidFill>
                  <a:schemeClr val="tx1"/>
                </a:solidFill>
                <a:latin typeface="Arial" panose="020B0604020202020204" pitchFamily="34" charset="0"/>
                <a:ea typeface="HGP創英角ｺﾞｼｯｸUB" panose="020B0900000000000000" pitchFamily="50" charset="-128"/>
              </a:defRPr>
            </a:lvl3pPr>
            <a:lvl4pPr marL="1657350" indent="-238125" algn="l" defTabSz="941388">
              <a:defRPr kumimoji="1" sz="1400">
                <a:solidFill>
                  <a:schemeClr val="tx1"/>
                </a:solidFill>
                <a:latin typeface="Arial" panose="020B0604020202020204" pitchFamily="34" charset="0"/>
                <a:ea typeface="HGP創英角ｺﾞｼｯｸUB" panose="020B0900000000000000" pitchFamily="50" charset="-128"/>
              </a:defRPr>
            </a:lvl4pPr>
            <a:lvl5pPr marL="2130425" indent="-234950" algn="l" defTabSz="941388">
              <a:defRPr kumimoji="1" sz="1400">
                <a:solidFill>
                  <a:schemeClr val="tx1"/>
                </a:solidFill>
                <a:latin typeface="Arial" panose="020B0604020202020204" pitchFamily="34" charset="0"/>
                <a:ea typeface="HGP創英角ｺﾞｼｯｸUB" panose="020B0900000000000000" pitchFamily="50" charset="-128"/>
              </a:defRPr>
            </a:lvl5pPr>
            <a:lvl6pPr marL="25876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30448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5020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9592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eaLnBrk="1" hangingPunct="1"/>
            <a:fld id="{C0337999-E021-4977-9F25-4DBA8450D515}" type="slidenum">
              <a:rPr lang="en-US" altLang="ja-JP" sz="1200">
                <a:ea typeface="ＭＳ Ｐゴシック" panose="020B0600070205080204" pitchFamily="50" charset="-128"/>
              </a:rPr>
              <a:pPr algn="r" eaLnBrk="1" hangingPunct="1"/>
              <a:t>8</a:t>
            </a:fld>
            <a:endParaRPr lang="en-US" altLang="ja-JP" sz="1200">
              <a:ea typeface="ＭＳ Ｐゴシック" panose="020B0600070205080204" pitchFamily="50" charset="-128"/>
            </a:endParaRPr>
          </a:p>
        </p:txBody>
      </p:sp>
      <p:sp>
        <p:nvSpPr>
          <p:cNvPr id="704515" name="Rectangle 2"/>
          <p:cNvSpPr>
            <a:spLocks noGrp="1" noRot="1" noChangeAspect="1" noChangeArrowheads="1" noTextEdit="1"/>
          </p:cNvSpPr>
          <p:nvPr>
            <p:ph type="sldImg"/>
          </p:nvPr>
        </p:nvSpPr>
        <p:spPr>
          <a:ln/>
        </p:spPr>
      </p:sp>
      <p:sp>
        <p:nvSpPr>
          <p:cNvPr id="704516" name="Rectangle 3"/>
          <p:cNvSpPr>
            <a:spLocks noGrp="1" noChangeArrowheads="1"/>
          </p:cNvSpPr>
          <p:nvPr>
            <p:ph type="body" idx="1"/>
          </p:nvPr>
        </p:nvSpPr>
        <p:spPr/>
        <p:txBody>
          <a:bodyPr lIns="90959" tIns="45480" rIns="90959" bIns="45480"/>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032953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706" name="Rectangle 7"/>
          <p:cNvSpPr txBox="1">
            <a:spLocks noGrp="1" noChangeArrowheads="1"/>
          </p:cNvSpPr>
          <p:nvPr/>
        </p:nvSpPr>
        <p:spPr bwMode="auto">
          <a:xfrm>
            <a:off x="3850294" y="9426226"/>
            <a:ext cx="2945862" cy="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947" tIns="45474" rIns="90947" bIns="45474" anchor="b"/>
          <a:lstStyle>
            <a:lvl1pPr algn="l" defTabSz="941388">
              <a:defRPr kumimoji="1" sz="1400">
                <a:solidFill>
                  <a:schemeClr val="tx1"/>
                </a:solidFill>
                <a:latin typeface="Arial" panose="020B0604020202020204" pitchFamily="34" charset="0"/>
                <a:ea typeface="HGP創英角ｺﾞｼｯｸUB" panose="020B0900000000000000" pitchFamily="50" charset="-128"/>
              </a:defRPr>
            </a:lvl1pPr>
            <a:lvl2pPr marL="768350" indent="-295275" algn="l" defTabSz="941388">
              <a:defRPr kumimoji="1" sz="1400">
                <a:solidFill>
                  <a:schemeClr val="tx1"/>
                </a:solidFill>
                <a:latin typeface="Arial" panose="020B0604020202020204" pitchFamily="34" charset="0"/>
                <a:ea typeface="HGP創英角ｺﾞｼｯｸUB" panose="020B0900000000000000" pitchFamily="50" charset="-128"/>
              </a:defRPr>
            </a:lvl2pPr>
            <a:lvl3pPr marL="1182688" indent="-234950" algn="l" defTabSz="941388">
              <a:defRPr kumimoji="1" sz="1400">
                <a:solidFill>
                  <a:schemeClr val="tx1"/>
                </a:solidFill>
                <a:latin typeface="Arial" panose="020B0604020202020204" pitchFamily="34" charset="0"/>
                <a:ea typeface="HGP創英角ｺﾞｼｯｸUB" panose="020B0900000000000000" pitchFamily="50" charset="-128"/>
              </a:defRPr>
            </a:lvl3pPr>
            <a:lvl4pPr marL="1657350" indent="-238125" algn="l" defTabSz="941388">
              <a:defRPr kumimoji="1" sz="1400">
                <a:solidFill>
                  <a:schemeClr val="tx1"/>
                </a:solidFill>
                <a:latin typeface="Arial" panose="020B0604020202020204" pitchFamily="34" charset="0"/>
                <a:ea typeface="HGP創英角ｺﾞｼｯｸUB" panose="020B0900000000000000" pitchFamily="50" charset="-128"/>
              </a:defRPr>
            </a:lvl4pPr>
            <a:lvl5pPr marL="2130425" indent="-234950" algn="l" defTabSz="941388">
              <a:defRPr kumimoji="1" sz="1400">
                <a:solidFill>
                  <a:schemeClr val="tx1"/>
                </a:solidFill>
                <a:latin typeface="Arial" panose="020B0604020202020204" pitchFamily="34" charset="0"/>
                <a:ea typeface="HGP創英角ｺﾞｼｯｸUB" panose="020B0900000000000000" pitchFamily="50" charset="-128"/>
              </a:defRPr>
            </a:lvl5pPr>
            <a:lvl6pPr marL="25876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30448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5020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959225" indent="-234950" defTabSz="94138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eaLnBrk="1" hangingPunct="1"/>
            <a:fld id="{96799083-8DB6-495E-B772-A6E4F6E00510}" type="slidenum">
              <a:rPr lang="en-US" altLang="ja-JP" sz="1200">
                <a:ea typeface="ＭＳ Ｐゴシック" panose="020B0600070205080204" pitchFamily="50" charset="-128"/>
              </a:rPr>
              <a:pPr algn="r" eaLnBrk="1" hangingPunct="1"/>
              <a:t>9</a:t>
            </a:fld>
            <a:endParaRPr lang="en-US" altLang="ja-JP" sz="1200">
              <a:ea typeface="ＭＳ Ｐゴシック" panose="020B0600070205080204" pitchFamily="50" charset="-128"/>
            </a:endParaRPr>
          </a:p>
        </p:txBody>
      </p:sp>
      <p:sp>
        <p:nvSpPr>
          <p:cNvPr id="712707" name="Rectangle 2"/>
          <p:cNvSpPr>
            <a:spLocks noGrp="1" noRot="1" noChangeAspect="1" noChangeArrowheads="1" noTextEdit="1"/>
          </p:cNvSpPr>
          <p:nvPr>
            <p:ph type="sldImg"/>
          </p:nvPr>
        </p:nvSpPr>
        <p:spPr>
          <a:ln/>
        </p:spPr>
      </p:sp>
      <p:sp>
        <p:nvSpPr>
          <p:cNvPr id="712708" name="Rectangle 3"/>
          <p:cNvSpPr>
            <a:spLocks noGrp="1" noChangeArrowheads="1"/>
          </p:cNvSpPr>
          <p:nvPr>
            <p:ph type="body" idx="1"/>
          </p:nvPr>
        </p:nvSpPr>
        <p:spPr/>
        <p:txBody>
          <a:bodyPr lIns="90959" tIns="45480" rIns="90959" bIns="45480"/>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2587094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742F4182-9D88-49CD-B93A-E89E393D9280}" type="slidenum">
              <a:rPr lang="en-US" altLang="ja-JP" sz="1200">
                <a:ea typeface="ＭＳ Ｐゴシック" panose="020B0600070205080204" pitchFamily="50" charset="-128"/>
              </a:rPr>
              <a:pPr algn="r"/>
              <a:t>10</a:t>
            </a:fld>
            <a:endParaRPr lang="en-US" altLang="ja-JP" sz="1200">
              <a:ea typeface="ＭＳ Ｐゴシック" panose="020B0600070205080204" pitchFamily="50" charset="-128"/>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237726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80DEF2A0-950D-47D5-8541-A3CECB8BE5DF}" type="slidenum">
              <a:rPr lang="en-US" altLang="ja-JP" sz="1200">
                <a:ea typeface="ＭＳ Ｐゴシック" panose="020B0600070205080204" pitchFamily="50" charset="-128"/>
              </a:rPr>
              <a:pPr algn="r"/>
              <a:t>11</a:t>
            </a:fld>
            <a:endParaRPr lang="en-US" altLang="ja-JP" sz="1200">
              <a:ea typeface="ＭＳ Ｐゴシック" panose="020B0600070205080204" pitchFamily="50" charset="-128"/>
            </a:endParaRPr>
          </a:p>
        </p:txBody>
      </p:sp>
      <p:sp>
        <p:nvSpPr>
          <p:cNvPr id="17411" name="Rectangle 2"/>
          <p:cNvSpPr>
            <a:spLocks noGrp="1" noRot="1" noChangeAspect="1" noChangeArrowheads="1" noTextEdit="1"/>
          </p:cNvSpPr>
          <p:nvPr>
            <p:ph type="sldImg"/>
          </p:nvPr>
        </p:nvSpPr>
        <p:spPr>
          <a:solidFill>
            <a:srgbClr val="FFFFFF"/>
          </a:solidFill>
          <a:ln/>
        </p:spPr>
      </p:sp>
      <p:sp>
        <p:nvSpPr>
          <p:cNvPr id="17412" name="Rectangle 3"/>
          <p:cNvSpPr>
            <a:spLocks noGrp="1" noChangeArrowheads="1"/>
          </p:cNvSpPr>
          <p:nvPr>
            <p:ph type="body" idx="1"/>
          </p:nvPr>
        </p:nvSpPr>
        <p:spPr>
          <a:solidFill>
            <a:srgbClr val="FFFFFF"/>
          </a:solidFill>
          <a:ln>
            <a:solidFill>
              <a:srgbClr val="000000"/>
            </a:solidFill>
            <a:miter lim="800000"/>
            <a:headEnd/>
            <a:tailEnd/>
          </a:ln>
        </p:spPr>
        <p:txBody>
          <a:bodyPr lIns="90959" tIns="45480" rIns="90959" bIns="45480"/>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2553315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lgn="l" defTabSz="908251">
              <a:defRPr kumimoji="1" sz="1400">
                <a:solidFill>
                  <a:schemeClr val="tx1"/>
                </a:solidFill>
                <a:latin typeface="Arial" panose="020B0604020202020204" pitchFamily="34" charset="0"/>
                <a:ea typeface="HGP創英角ｺﾞｼｯｸUB" panose="020B0900000000000000" pitchFamily="50" charset="-128"/>
              </a:defRPr>
            </a:lvl1pPr>
            <a:lvl2pPr marL="741304" indent="-284881" algn="l" defTabSz="908251">
              <a:defRPr kumimoji="1" sz="1400">
                <a:solidFill>
                  <a:schemeClr val="tx1"/>
                </a:solidFill>
                <a:latin typeface="Arial" panose="020B0604020202020204" pitchFamily="34" charset="0"/>
                <a:ea typeface="HGP創英角ｺﾞｼｯｸUB" panose="020B0900000000000000" pitchFamily="50" charset="-128"/>
              </a:defRPr>
            </a:lvl2pPr>
            <a:lvl3pPr marL="1141057" indent="-226680" algn="l" defTabSz="908251">
              <a:defRPr kumimoji="1" sz="1400">
                <a:solidFill>
                  <a:schemeClr val="tx1"/>
                </a:solidFill>
                <a:latin typeface="Arial" panose="020B0604020202020204" pitchFamily="34" charset="0"/>
                <a:ea typeface="HGP創英角ｺﾞｼｯｸUB" panose="020B0900000000000000" pitchFamily="50" charset="-128"/>
              </a:defRPr>
            </a:lvl3pPr>
            <a:lvl4pPr marL="1599011" indent="-229743" algn="l" defTabSz="908251">
              <a:defRPr kumimoji="1" sz="1400">
                <a:solidFill>
                  <a:schemeClr val="tx1"/>
                </a:solidFill>
                <a:latin typeface="Arial" panose="020B0604020202020204" pitchFamily="34" charset="0"/>
                <a:ea typeface="HGP創英角ｺﾞｼｯｸUB" panose="020B0900000000000000" pitchFamily="50" charset="-128"/>
              </a:defRPr>
            </a:lvl4pPr>
            <a:lvl5pPr marL="2055434" indent="-226680" algn="l" defTabSz="908251">
              <a:defRPr kumimoji="1" sz="1400">
                <a:solidFill>
                  <a:schemeClr val="tx1"/>
                </a:solidFill>
                <a:latin typeface="Arial" panose="020B0604020202020204" pitchFamily="34" charset="0"/>
                <a:ea typeface="HGP創英角ｺﾞｼｯｸUB" panose="020B0900000000000000" pitchFamily="50" charset="-128"/>
              </a:defRPr>
            </a:lvl5pPr>
            <a:lvl6pPr marL="2496541"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37647"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378754"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19860" indent="-226680" defTabSz="908251"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a:fld id="{80DEF2A0-950D-47D5-8541-A3CECB8BE5DF}" type="slidenum">
              <a:rPr lang="en-US" altLang="ja-JP" sz="1200">
                <a:ea typeface="ＭＳ Ｐゴシック" panose="020B0600070205080204" pitchFamily="50" charset="-128"/>
              </a:rPr>
              <a:pPr algn="r"/>
              <a:t>12</a:t>
            </a:fld>
            <a:endParaRPr lang="en-US" altLang="ja-JP" sz="1200">
              <a:ea typeface="ＭＳ Ｐゴシック" panose="020B0600070205080204" pitchFamily="50" charset="-128"/>
            </a:endParaRPr>
          </a:p>
        </p:txBody>
      </p:sp>
      <p:sp>
        <p:nvSpPr>
          <p:cNvPr id="17411" name="Rectangle 2"/>
          <p:cNvSpPr>
            <a:spLocks noGrp="1" noRot="1" noChangeAspect="1" noChangeArrowheads="1" noTextEdit="1"/>
          </p:cNvSpPr>
          <p:nvPr>
            <p:ph type="sldImg"/>
          </p:nvPr>
        </p:nvSpPr>
        <p:spPr>
          <a:solidFill>
            <a:srgbClr val="FFFFFF"/>
          </a:solidFill>
          <a:ln/>
        </p:spPr>
      </p:sp>
      <p:sp>
        <p:nvSpPr>
          <p:cNvPr id="17412" name="Rectangle 3"/>
          <p:cNvSpPr>
            <a:spLocks noGrp="1" noChangeArrowheads="1"/>
          </p:cNvSpPr>
          <p:nvPr>
            <p:ph type="body" idx="1"/>
          </p:nvPr>
        </p:nvSpPr>
        <p:spPr>
          <a:solidFill>
            <a:srgbClr val="FFFFFF"/>
          </a:solidFill>
          <a:ln>
            <a:solidFill>
              <a:srgbClr val="000000"/>
            </a:solidFill>
            <a:miter lim="800000"/>
            <a:headEnd/>
            <a:tailEnd/>
          </a:ln>
        </p:spPr>
        <p:txBody>
          <a:bodyPr lIns="90959" tIns="45480" rIns="90959" bIns="45480"/>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361753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3115"/>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1246"/>
            </a:lvl1pPr>
            <a:lvl2pPr marL="237390" indent="0" algn="ctr">
              <a:buNone/>
              <a:defRPr sz="1038"/>
            </a:lvl2pPr>
            <a:lvl3pPr marL="474779" indent="0" algn="ctr">
              <a:buNone/>
              <a:defRPr sz="935"/>
            </a:lvl3pPr>
            <a:lvl4pPr marL="712169" indent="0" algn="ctr">
              <a:buNone/>
              <a:defRPr sz="831"/>
            </a:lvl4pPr>
            <a:lvl5pPr marL="949559" indent="0" algn="ctr">
              <a:buNone/>
              <a:defRPr sz="831"/>
            </a:lvl5pPr>
            <a:lvl6pPr marL="1186948" indent="0" algn="ctr">
              <a:buNone/>
              <a:defRPr sz="831"/>
            </a:lvl6pPr>
            <a:lvl7pPr marL="1424338" indent="0" algn="ctr">
              <a:buNone/>
              <a:defRPr sz="831"/>
            </a:lvl7pPr>
            <a:lvl8pPr marL="1661728" indent="0" algn="ctr">
              <a:buNone/>
              <a:defRPr sz="831"/>
            </a:lvl8pPr>
            <a:lvl9pPr marL="1899117" indent="0" algn="ctr">
              <a:buNone/>
              <a:defRPr sz="831"/>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lvl1pPr>
              <a:defRPr/>
            </a:lvl1pPr>
          </a:lstStyle>
          <a:p>
            <a:pPr>
              <a:defRPr/>
            </a:pPr>
            <a:fld id="{368903CA-7A93-4D33-AF46-F003D5DC73B0}" type="datetime1">
              <a:rPr lang="ja-JP" altLang="en-US"/>
              <a:pPr>
                <a:defRPr/>
              </a:pPr>
              <a:t>2017/9/7</a:t>
            </a:fld>
            <a:endParaRPr lang="ja-JP" altLang="en-US"/>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92975840-E113-40A5-A86B-A1B9135B5789}" type="slidenum">
              <a:rPr lang="ja-JP" altLang="en-US"/>
              <a:pPr>
                <a:defRPr/>
              </a:pPr>
              <a:t>‹#›</a:t>
            </a:fld>
            <a:endParaRPr lang="ja-JP" altLang="en-US" dirty="0"/>
          </a:p>
        </p:txBody>
      </p:sp>
    </p:spTree>
    <p:extLst>
      <p:ext uri="{BB962C8B-B14F-4D97-AF65-F5344CB8AC3E}">
        <p14:creationId xmlns:p14="http://schemas.microsoft.com/office/powerpoint/2010/main" val="4237082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lvl1pPr>
              <a:defRPr/>
            </a:lvl1pPr>
          </a:lstStyle>
          <a:p>
            <a:pPr>
              <a:defRPr/>
            </a:pPr>
            <a:fld id="{79FB2C8F-8004-45C3-A4C2-A280578B5B71}" type="datetime1">
              <a:rPr lang="ja-JP" altLang="en-US"/>
              <a:pPr>
                <a:defRPr/>
              </a:pPr>
              <a:t>2017/9/7</a:t>
            </a:fld>
            <a:endParaRPr lang="ja-JP" altLang="en-US"/>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C0F87E5E-D6E3-4837-AB86-DC77CC1C3253}" type="slidenum">
              <a:rPr lang="ja-JP" altLang="en-US"/>
              <a:pPr>
                <a:defRPr/>
              </a:pPr>
              <a:t>‹#›</a:t>
            </a:fld>
            <a:endParaRPr lang="ja-JP" altLang="en-US" dirty="0"/>
          </a:p>
        </p:txBody>
      </p:sp>
    </p:spTree>
    <p:extLst>
      <p:ext uri="{BB962C8B-B14F-4D97-AF65-F5344CB8AC3E}">
        <p14:creationId xmlns:p14="http://schemas.microsoft.com/office/powerpoint/2010/main" val="275452720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4763"/>
            <a:ext cx="2228850" cy="6181726"/>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95300" y="-4763"/>
            <a:ext cx="6534150" cy="6181726"/>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8480D52F-6224-4FBF-AA92-8B5EA1113D3A}"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F34057ED-7B91-42E2-BFE3-4F0FE4FD60E2}" type="slidenum">
              <a:rPr lang="en-US" altLang="ja-JP"/>
              <a:pPr/>
              <a:t>‹#›</a:t>
            </a:fld>
            <a:endParaRPr lang="en-US" altLang="ja-JP"/>
          </a:p>
        </p:txBody>
      </p:sp>
    </p:spTree>
    <p:extLst>
      <p:ext uri="{BB962C8B-B14F-4D97-AF65-F5344CB8AC3E}">
        <p14:creationId xmlns:p14="http://schemas.microsoft.com/office/powerpoint/2010/main" val="293566945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6000"/>
            </a:lvl1p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ja-JP" altLang="en-US"/>
          </a:p>
        </p:txBody>
      </p:sp>
    </p:spTree>
    <p:extLst>
      <p:ext uri="{BB962C8B-B14F-4D97-AF65-F5344CB8AC3E}">
        <p14:creationId xmlns:p14="http://schemas.microsoft.com/office/powerpoint/2010/main" val="23884623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681038" y="1825625"/>
            <a:ext cx="8543925"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241005051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6275" y="1709738"/>
            <a:ext cx="8543925" cy="2852737"/>
          </a:xfrm>
        </p:spPr>
        <p:txBody>
          <a:bodyPr anchor="b"/>
          <a:lstStyle>
            <a:lvl1pPr>
              <a:defRPr sz="6000"/>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smtClean="0"/>
              <a:t>マスター テキストの書式設定</a:t>
            </a:r>
          </a:p>
        </p:txBody>
      </p:sp>
    </p:spTree>
    <p:extLst>
      <p:ext uri="{BB962C8B-B14F-4D97-AF65-F5344CB8AC3E}">
        <p14:creationId xmlns:p14="http://schemas.microsoft.com/office/powerpoint/2010/main" val="324433625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681038" y="1825625"/>
            <a:ext cx="4195762"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5029200" y="1825625"/>
            <a:ext cx="4195763"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339356621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365125"/>
            <a:ext cx="8543925" cy="1325563"/>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682625" y="2505075"/>
            <a:ext cx="4191000"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5014913" y="2505075"/>
            <a:ext cx="4211637"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157039992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Tree>
    <p:extLst>
      <p:ext uri="{BB962C8B-B14F-4D97-AF65-F5344CB8AC3E}">
        <p14:creationId xmlns:p14="http://schemas.microsoft.com/office/powerpoint/2010/main" val="167068560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001924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Tree>
    <p:extLst>
      <p:ext uri="{BB962C8B-B14F-4D97-AF65-F5344CB8AC3E}">
        <p14:creationId xmlns:p14="http://schemas.microsoft.com/office/powerpoint/2010/main" val="366584606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Tree>
    <p:extLst>
      <p:ext uri="{BB962C8B-B14F-4D97-AF65-F5344CB8AC3E}">
        <p14:creationId xmlns:p14="http://schemas.microsoft.com/office/powerpoint/2010/main" val="51199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3" y="365125"/>
            <a:ext cx="2135981"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81039" y="365125"/>
            <a:ext cx="6284119"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lvl1pPr>
              <a:defRPr/>
            </a:lvl1pPr>
          </a:lstStyle>
          <a:p>
            <a:pPr>
              <a:defRPr/>
            </a:pPr>
            <a:fld id="{74D7D18E-51B8-484A-A589-390CB91E12A7}" type="datetime1">
              <a:rPr lang="ja-JP" altLang="en-US"/>
              <a:pPr>
                <a:defRPr/>
              </a:pPr>
              <a:t>2017/9/7</a:t>
            </a:fld>
            <a:endParaRPr lang="ja-JP" altLang="en-US"/>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B510B99F-0004-445C-BBF7-74107E59645E}" type="slidenum">
              <a:rPr lang="ja-JP" altLang="en-US"/>
              <a:pPr>
                <a:defRPr/>
              </a:pPr>
              <a:t>‹#›</a:t>
            </a:fld>
            <a:endParaRPr lang="ja-JP" altLang="en-US" dirty="0"/>
          </a:p>
        </p:txBody>
      </p:sp>
    </p:spTree>
    <p:extLst>
      <p:ext uri="{BB962C8B-B14F-4D97-AF65-F5344CB8AC3E}">
        <p14:creationId xmlns:p14="http://schemas.microsoft.com/office/powerpoint/2010/main" val="163995806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681038" y="1825625"/>
            <a:ext cx="8543925" cy="4351338"/>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34151187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304800"/>
            <a:ext cx="2228850" cy="5872163"/>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95300" y="304800"/>
            <a:ext cx="6534150" cy="5872163"/>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388621515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6000"/>
            </a:lvl1p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9C042580-7103-47C5-B2F5-F65BBA3E4A6F}"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8C3DAFFB-0B0B-4CF4-B643-CB6FEFFDF473}" type="slidenum">
              <a:rPr lang="en-US" altLang="ja-JP"/>
              <a:pPr/>
              <a:t>‹#›</a:t>
            </a:fld>
            <a:endParaRPr lang="en-US" altLang="ja-JP"/>
          </a:p>
        </p:txBody>
      </p:sp>
    </p:spTree>
    <p:extLst>
      <p:ext uri="{BB962C8B-B14F-4D97-AF65-F5344CB8AC3E}">
        <p14:creationId xmlns:p14="http://schemas.microsoft.com/office/powerpoint/2010/main" val="355631728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681038" y="1825625"/>
            <a:ext cx="8543925"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E0722107-0AAA-4C3A-8F22-1F22678C8C8D}"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800C8A56-E4D7-454F-AD5E-92EDCD19E913}" type="slidenum">
              <a:rPr lang="en-US" altLang="ja-JP"/>
              <a:pPr/>
              <a:t>‹#›</a:t>
            </a:fld>
            <a:endParaRPr lang="en-US" altLang="ja-JP"/>
          </a:p>
        </p:txBody>
      </p:sp>
    </p:spTree>
    <p:extLst>
      <p:ext uri="{BB962C8B-B14F-4D97-AF65-F5344CB8AC3E}">
        <p14:creationId xmlns:p14="http://schemas.microsoft.com/office/powerpoint/2010/main" val="8426057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6275" y="1709738"/>
            <a:ext cx="8543925" cy="2852737"/>
          </a:xfrm>
        </p:spPr>
        <p:txBody>
          <a:bodyPr anchor="b"/>
          <a:lstStyle>
            <a:lvl1pPr>
              <a:defRPr sz="6000"/>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smtClean="0"/>
            </a:lvl1pPr>
          </a:lstStyle>
          <a:p>
            <a:pPr>
              <a:defRPr/>
            </a:pPr>
            <a:fld id="{C4A73319-9D2C-4446-8CCB-7C6A0BE3A73B}"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E15060BA-EB20-4362-A637-2E989B72010E}" type="slidenum">
              <a:rPr lang="en-US" altLang="ja-JP"/>
              <a:pPr/>
              <a:t>‹#›</a:t>
            </a:fld>
            <a:endParaRPr lang="en-US" altLang="ja-JP"/>
          </a:p>
        </p:txBody>
      </p:sp>
    </p:spTree>
    <p:extLst>
      <p:ext uri="{BB962C8B-B14F-4D97-AF65-F5344CB8AC3E}">
        <p14:creationId xmlns:p14="http://schemas.microsoft.com/office/powerpoint/2010/main" val="316905550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681038" y="1825625"/>
            <a:ext cx="4195762"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5029200" y="1825625"/>
            <a:ext cx="4195763"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smtClean="0"/>
            </a:lvl1pPr>
          </a:lstStyle>
          <a:p>
            <a:pPr>
              <a:defRPr/>
            </a:pPr>
            <a:fld id="{4CD40787-CE2D-4168-ABE2-73D2895199E3}"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4264878D-8F4C-44DA-9A9A-8D940C1EB035}" type="slidenum">
              <a:rPr lang="en-US" altLang="ja-JP"/>
              <a:pPr/>
              <a:t>‹#›</a:t>
            </a:fld>
            <a:endParaRPr lang="en-US" altLang="ja-JP"/>
          </a:p>
        </p:txBody>
      </p:sp>
    </p:spTree>
    <p:extLst>
      <p:ext uri="{BB962C8B-B14F-4D97-AF65-F5344CB8AC3E}">
        <p14:creationId xmlns:p14="http://schemas.microsoft.com/office/powerpoint/2010/main" val="427723172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365125"/>
            <a:ext cx="8543925" cy="1325563"/>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682625" y="2505075"/>
            <a:ext cx="4191000"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5014913" y="2505075"/>
            <a:ext cx="4211637"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smtClean="0"/>
            </a:lvl1pPr>
          </a:lstStyle>
          <a:p>
            <a:pPr>
              <a:defRPr/>
            </a:pPr>
            <a:fld id="{46241DB7-7387-4EFB-9D10-B8EB5A753E8A}" type="datetime1">
              <a:rPr lang="ja-JP" altLang="en-US"/>
              <a:pPr>
                <a:defRPr/>
              </a:pPr>
              <a:t>2017/9/7</a:t>
            </a:fld>
            <a:endParaRPr lang="en-US" altLang="ja-JP"/>
          </a:p>
        </p:txBody>
      </p:sp>
      <p:sp>
        <p:nvSpPr>
          <p:cNvPr id="8" name="フッター プレースホルダー 7"/>
          <p:cNvSpPr>
            <a:spLocks noGrp="1"/>
          </p:cNvSpPr>
          <p:nvPr>
            <p:ph type="ftr" sz="quarter" idx="11"/>
          </p:nvPr>
        </p:nvSpPr>
        <p:spPr/>
        <p:txBody>
          <a:bodyPr/>
          <a:lstStyle>
            <a:lvl1pPr>
              <a:defRPr/>
            </a:lvl1pPr>
          </a:lstStyle>
          <a:p>
            <a:endParaRPr lang="en-US" altLang="ja-JP"/>
          </a:p>
        </p:txBody>
      </p:sp>
      <p:sp>
        <p:nvSpPr>
          <p:cNvPr id="9" name="スライド番号プレースホルダー 8"/>
          <p:cNvSpPr>
            <a:spLocks noGrp="1"/>
          </p:cNvSpPr>
          <p:nvPr>
            <p:ph type="sldNum" sz="quarter" idx="12"/>
          </p:nvPr>
        </p:nvSpPr>
        <p:spPr/>
        <p:txBody>
          <a:bodyPr/>
          <a:lstStyle>
            <a:lvl1pPr>
              <a:defRPr/>
            </a:lvl1pPr>
          </a:lstStyle>
          <a:p>
            <a:fld id="{0076CAC1-BAEC-4696-ABEB-AE3CBF1745CB}" type="slidenum">
              <a:rPr lang="en-US" altLang="ja-JP"/>
              <a:pPr/>
              <a:t>‹#›</a:t>
            </a:fld>
            <a:endParaRPr lang="en-US" altLang="ja-JP"/>
          </a:p>
        </p:txBody>
      </p:sp>
    </p:spTree>
    <p:extLst>
      <p:ext uri="{BB962C8B-B14F-4D97-AF65-F5344CB8AC3E}">
        <p14:creationId xmlns:p14="http://schemas.microsoft.com/office/powerpoint/2010/main" val="255357972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smtClean="0"/>
            </a:lvl1pPr>
          </a:lstStyle>
          <a:p>
            <a:pPr>
              <a:defRPr/>
            </a:pPr>
            <a:fld id="{6E5B66F1-61C0-4F8D-8AA0-05B2D28C4908}" type="datetime1">
              <a:rPr lang="ja-JP" altLang="en-US"/>
              <a:pPr>
                <a:defRPr/>
              </a:pPr>
              <a:t>2017/9/7</a:t>
            </a:fld>
            <a:endParaRPr lang="en-US" altLang="ja-JP"/>
          </a:p>
        </p:txBody>
      </p:sp>
      <p:sp>
        <p:nvSpPr>
          <p:cNvPr id="4" name="フッター プレースホルダー 3"/>
          <p:cNvSpPr>
            <a:spLocks noGrp="1"/>
          </p:cNvSpPr>
          <p:nvPr>
            <p:ph type="ftr" sz="quarter" idx="11"/>
          </p:nvPr>
        </p:nvSpPr>
        <p:spPr/>
        <p:txBody>
          <a:bodyPr/>
          <a:lstStyle>
            <a:lvl1pPr>
              <a:defRPr/>
            </a:lvl1pPr>
          </a:lstStyle>
          <a:p>
            <a:endParaRPr lang="en-US" altLang="ja-JP"/>
          </a:p>
        </p:txBody>
      </p:sp>
      <p:sp>
        <p:nvSpPr>
          <p:cNvPr id="5" name="スライド番号プレースホルダー 4"/>
          <p:cNvSpPr>
            <a:spLocks noGrp="1"/>
          </p:cNvSpPr>
          <p:nvPr>
            <p:ph type="sldNum" sz="quarter" idx="12"/>
          </p:nvPr>
        </p:nvSpPr>
        <p:spPr/>
        <p:txBody>
          <a:bodyPr/>
          <a:lstStyle>
            <a:lvl1pPr>
              <a:defRPr/>
            </a:lvl1pPr>
          </a:lstStyle>
          <a:p>
            <a:fld id="{B6955C79-0104-4A71-B91E-6BBCDD80FD68}" type="slidenum">
              <a:rPr lang="en-US" altLang="ja-JP"/>
              <a:pPr/>
              <a:t>‹#›</a:t>
            </a:fld>
            <a:endParaRPr lang="en-US" altLang="ja-JP"/>
          </a:p>
        </p:txBody>
      </p:sp>
    </p:spTree>
    <p:extLst>
      <p:ext uri="{BB962C8B-B14F-4D97-AF65-F5344CB8AC3E}">
        <p14:creationId xmlns:p14="http://schemas.microsoft.com/office/powerpoint/2010/main" val="169739624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smtClean="0"/>
            </a:lvl1pPr>
          </a:lstStyle>
          <a:p>
            <a:pPr>
              <a:defRPr/>
            </a:pPr>
            <a:fld id="{5B8C943F-22C4-4553-8EAB-AC7EF8798451}" type="datetime1">
              <a:rPr lang="ja-JP" altLang="en-US"/>
              <a:pPr>
                <a:defRPr/>
              </a:pPr>
              <a:t>2017/9/7</a:t>
            </a:fld>
            <a:endParaRPr lang="en-US" altLang="ja-JP"/>
          </a:p>
        </p:txBody>
      </p:sp>
      <p:sp>
        <p:nvSpPr>
          <p:cNvPr id="3" name="フッター プレースホルダー 2"/>
          <p:cNvSpPr>
            <a:spLocks noGrp="1"/>
          </p:cNvSpPr>
          <p:nvPr>
            <p:ph type="ftr" sz="quarter" idx="11"/>
          </p:nvPr>
        </p:nvSpPr>
        <p:spPr/>
        <p:txBody>
          <a:bodyPr/>
          <a:lstStyle>
            <a:lvl1pPr>
              <a:defRPr/>
            </a:lvl1pPr>
          </a:lstStyle>
          <a:p>
            <a:endParaRPr lang="en-US" altLang="ja-JP"/>
          </a:p>
        </p:txBody>
      </p:sp>
      <p:sp>
        <p:nvSpPr>
          <p:cNvPr id="4" name="スライド番号プレースホルダー 3"/>
          <p:cNvSpPr>
            <a:spLocks noGrp="1"/>
          </p:cNvSpPr>
          <p:nvPr>
            <p:ph type="sldNum" sz="quarter" idx="12"/>
          </p:nvPr>
        </p:nvSpPr>
        <p:spPr/>
        <p:txBody>
          <a:bodyPr/>
          <a:lstStyle>
            <a:lvl1pPr>
              <a:defRPr/>
            </a:lvl1pPr>
          </a:lstStyle>
          <a:p>
            <a:fld id="{2CAA7403-8D3D-4EF0-8693-515A789B6E28}" type="slidenum">
              <a:rPr lang="en-US" altLang="ja-JP"/>
              <a:pPr/>
              <a:t>‹#›</a:t>
            </a:fld>
            <a:endParaRPr lang="en-US" altLang="ja-JP"/>
          </a:p>
        </p:txBody>
      </p:sp>
    </p:spTree>
    <p:extLst>
      <p:ext uri="{BB962C8B-B14F-4D97-AF65-F5344CB8AC3E}">
        <p14:creationId xmlns:p14="http://schemas.microsoft.com/office/powerpoint/2010/main" val="97299234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454015B5-29A9-49B6-9D35-F9B5D02FF1C9}"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F823324E-E516-4BF3-BA21-7B0E90849A91}" type="slidenum">
              <a:rPr lang="en-US" altLang="ja-JP"/>
              <a:pPr/>
              <a:t>‹#›</a:t>
            </a:fld>
            <a:endParaRPr lang="en-US" altLang="ja-JP"/>
          </a:p>
        </p:txBody>
      </p:sp>
    </p:spTree>
    <p:extLst>
      <p:ext uri="{BB962C8B-B14F-4D97-AF65-F5344CB8AC3E}">
        <p14:creationId xmlns:p14="http://schemas.microsoft.com/office/powerpoint/2010/main" val="26064405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5"/>
          <p:cNvSpPr>
            <a:spLocks noGrp="1" noChangeArrowheads="1"/>
          </p:cNvSpPr>
          <p:nvPr>
            <p:ph type="dt" sz="half" idx="10"/>
          </p:nvPr>
        </p:nvSpPr>
        <p:spPr>
          <a:ln/>
        </p:spPr>
        <p:txBody>
          <a:bodyPr/>
          <a:lstStyle>
            <a:lvl1pPr>
              <a:defRPr/>
            </a:lvl1pPr>
          </a:lstStyle>
          <a:p>
            <a:pPr>
              <a:defRPr/>
            </a:pPr>
            <a:fld id="{E0DA4C20-11D5-4AF6-912B-629A209D4763}" type="datetime1">
              <a:rPr lang="ja-JP" altLang="en-US"/>
              <a:pPr>
                <a:defRPr/>
              </a:pPr>
              <a:t>2017/9/7</a:t>
            </a:fld>
            <a:endParaRPr lang="en-US" altLang="ja-JP"/>
          </a:p>
        </p:txBody>
      </p:sp>
      <p:sp>
        <p:nvSpPr>
          <p:cNvPr id="5" name="Rectangle 6"/>
          <p:cNvSpPr>
            <a:spLocks noGrp="1" noChangeArrowheads="1"/>
          </p:cNvSpPr>
          <p:nvPr>
            <p:ph type="ftr" sz="quarter" idx="11"/>
          </p:nvPr>
        </p:nvSpPr>
        <p:spPr>
          <a:ln/>
        </p:spPr>
        <p:txBody>
          <a:bodyPr/>
          <a:lstStyle>
            <a:lvl1pPr>
              <a:defRPr/>
            </a:lvl1pPr>
          </a:lstStyle>
          <a:p>
            <a:endParaRPr lang="en-US" altLang="ja-JP"/>
          </a:p>
        </p:txBody>
      </p:sp>
      <p:sp>
        <p:nvSpPr>
          <p:cNvPr id="6" name="Rectangle 7"/>
          <p:cNvSpPr>
            <a:spLocks noGrp="1" noChangeArrowheads="1"/>
          </p:cNvSpPr>
          <p:nvPr>
            <p:ph type="sldNum" sz="quarter" idx="12"/>
          </p:nvPr>
        </p:nvSpPr>
        <p:spPr>
          <a:ln/>
        </p:spPr>
        <p:txBody>
          <a:bodyPr/>
          <a:lstStyle>
            <a:lvl1pPr>
              <a:defRPr/>
            </a:lvl1pPr>
          </a:lstStyle>
          <a:p>
            <a:fld id="{C28ABB32-3F65-48B8-AB97-EF4ECF82B94E}" type="slidenum">
              <a:rPr lang="en-US" altLang="ja-JP"/>
              <a:pPr/>
              <a:t>‹#›</a:t>
            </a:fld>
            <a:endParaRPr lang="en-US" altLang="ja-JP"/>
          </a:p>
        </p:txBody>
      </p:sp>
    </p:spTree>
    <p:extLst>
      <p:ext uri="{BB962C8B-B14F-4D97-AF65-F5344CB8AC3E}">
        <p14:creationId xmlns:p14="http://schemas.microsoft.com/office/powerpoint/2010/main" val="126934298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5AC205CD-C43B-4A88-A816-2ADB9D081582}"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516D5477-5127-4B14-B928-B369904517E8}" type="slidenum">
              <a:rPr lang="en-US" altLang="ja-JP"/>
              <a:pPr/>
              <a:t>‹#›</a:t>
            </a:fld>
            <a:endParaRPr lang="en-US" altLang="ja-JP"/>
          </a:p>
        </p:txBody>
      </p:sp>
    </p:spTree>
    <p:extLst>
      <p:ext uri="{BB962C8B-B14F-4D97-AF65-F5344CB8AC3E}">
        <p14:creationId xmlns:p14="http://schemas.microsoft.com/office/powerpoint/2010/main" val="379681469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681038" y="1825625"/>
            <a:ext cx="8543925" cy="4351338"/>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D844A3CE-DA96-473B-BD50-9BA8EDEB4368}"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DC859F57-93EE-4826-97EC-C4CC3EC4C933}" type="slidenum">
              <a:rPr lang="en-US" altLang="ja-JP"/>
              <a:pPr/>
              <a:t>‹#›</a:t>
            </a:fld>
            <a:endParaRPr lang="en-US" altLang="ja-JP"/>
          </a:p>
        </p:txBody>
      </p:sp>
    </p:spTree>
    <p:extLst>
      <p:ext uri="{BB962C8B-B14F-4D97-AF65-F5344CB8AC3E}">
        <p14:creationId xmlns:p14="http://schemas.microsoft.com/office/powerpoint/2010/main" val="244691582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4763"/>
            <a:ext cx="2228850" cy="6181726"/>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95300" y="-4763"/>
            <a:ext cx="6534150" cy="6181726"/>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691F3567-5A28-4AE1-BBD3-780AD893A095}"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A045943C-1003-40BC-AD82-306E8E5C7D3A}" type="slidenum">
              <a:rPr lang="en-US" altLang="ja-JP"/>
              <a:pPr/>
              <a:t>‹#›</a:t>
            </a:fld>
            <a:endParaRPr lang="en-US" altLang="ja-JP"/>
          </a:p>
        </p:txBody>
      </p:sp>
    </p:spTree>
    <p:extLst>
      <p:ext uri="{BB962C8B-B14F-4D97-AF65-F5344CB8AC3E}">
        <p14:creationId xmlns:p14="http://schemas.microsoft.com/office/powerpoint/2010/main" val="352040727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6000"/>
            </a:lvl1p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F525249F-D56A-42C8-AA43-DFADA57E496F}"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924A63D5-BB00-4D0A-879D-8D1F0F3BB008}" type="slidenum">
              <a:rPr lang="en-US" altLang="ja-JP"/>
              <a:pPr/>
              <a:t>‹#›</a:t>
            </a:fld>
            <a:endParaRPr lang="en-US" altLang="ja-JP"/>
          </a:p>
        </p:txBody>
      </p:sp>
    </p:spTree>
    <p:extLst>
      <p:ext uri="{BB962C8B-B14F-4D97-AF65-F5344CB8AC3E}">
        <p14:creationId xmlns:p14="http://schemas.microsoft.com/office/powerpoint/2010/main" val="385368020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59240BE8-D2CF-4FDC-B267-E8EE9BED2EF2}"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F8055CB3-5012-43F1-A0EE-10BBE6AD27D2}" type="slidenum">
              <a:rPr lang="en-US" altLang="ja-JP"/>
              <a:pPr/>
              <a:t>‹#›</a:t>
            </a:fld>
            <a:endParaRPr lang="en-US" altLang="ja-JP"/>
          </a:p>
        </p:txBody>
      </p:sp>
    </p:spTree>
    <p:extLst>
      <p:ext uri="{BB962C8B-B14F-4D97-AF65-F5344CB8AC3E}">
        <p14:creationId xmlns:p14="http://schemas.microsoft.com/office/powerpoint/2010/main" val="955280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6275" y="1709738"/>
            <a:ext cx="8543925" cy="2852737"/>
          </a:xfrm>
        </p:spPr>
        <p:txBody>
          <a:bodyPr anchor="b"/>
          <a:lstStyle>
            <a:lvl1pPr>
              <a:defRPr sz="6000"/>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76275" y="4589463"/>
            <a:ext cx="854392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smtClean="0"/>
            </a:lvl1pPr>
          </a:lstStyle>
          <a:p>
            <a:pPr>
              <a:defRPr/>
            </a:pPr>
            <a:fld id="{76328DB2-A000-40C3-A0FE-4D5A2E62469E}"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455D6571-BDF8-4FE2-9E32-BD066B3E3F72}" type="slidenum">
              <a:rPr lang="en-US" altLang="ja-JP"/>
              <a:pPr/>
              <a:t>‹#›</a:t>
            </a:fld>
            <a:endParaRPr lang="en-US" altLang="ja-JP"/>
          </a:p>
        </p:txBody>
      </p:sp>
    </p:spTree>
    <p:extLst>
      <p:ext uri="{BB962C8B-B14F-4D97-AF65-F5344CB8AC3E}">
        <p14:creationId xmlns:p14="http://schemas.microsoft.com/office/powerpoint/2010/main" val="164268064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95300" y="1600200"/>
            <a:ext cx="4381500" cy="452596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5029200" y="1600200"/>
            <a:ext cx="4381500" cy="452596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smtClean="0"/>
            </a:lvl1pPr>
          </a:lstStyle>
          <a:p>
            <a:pPr>
              <a:defRPr/>
            </a:pPr>
            <a:fld id="{4E6F47BA-22D7-40DE-8CC5-B9B8071DA43E}"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CD9F6E7E-D581-477C-995A-485B5E35B249}" type="slidenum">
              <a:rPr lang="en-US" altLang="ja-JP"/>
              <a:pPr/>
              <a:t>‹#›</a:t>
            </a:fld>
            <a:endParaRPr lang="en-US" altLang="ja-JP"/>
          </a:p>
        </p:txBody>
      </p:sp>
    </p:spTree>
    <p:extLst>
      <p:ext uri="{BB962C8B-B14F-4D97-AF65-F5344CB8AC3E}">
        <p14:creationId xmlns:p14="http://schemas.microsoft.com/office/powerpoint/2010/main" val="120243305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365125"/>
            <a:ext cx="8543925" cy="1325563"/>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682625" y="2505075"/>
            <a:ext cx="419100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5014913" y="2505075"/>
            <a:ext cx="4211637"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smtClean="0"/>
            </a:lvl1pPr>
          </a:lstStyle>
          <a:p>
            <a:pPr>
              <a:defRPr/>
            </a:pPr>
            <a:fld id="{66F01653-E088-4BAA-B469-190C4CB4CA6F}" type="datetime1">
              <a:rPr lang="ja-JP" altLang="en-US"/>
              <a:pPr>
                <a:defRPr/>
              </a:pPr>
              <a:t>2017/9/7</a:t>
            </a:fld>
            <a:endParaRPr lang="en-US" altLang="ja-JP"/>
          </a:p>
        </p:txBody>
      </p:sp>
      <p:sp>
        <p:nvSpPr>
          <p:cNvPr id="8" name="フッター プレースホルダー 7"/>
          <p:cNvSpPr>
            <a:spLocks noGrp="1"/>
          </p:cNvSpPr>
          <p:nvPr>
            <p:ph type="ftr" sz="quarter" idx="11"/>
          </p:nvPr>
        </p:nvSpPr>
        <p:spPr/>
        <p:txBody>
          <a:bodyPr/>
          <a:lstStyle>
            <a:lvl1pPr>
              <a:defRPr/>
            </a:lvl1pPr>
          </a:lstStyle>
          <a:p>
            <a:endParaRPr lang="en-US" altLang="ja-JP"/>
          </a:p>
        </p:txBody>
      </p:sp>
      <p:sp>
        <p:nvSpPr>
          <p:cNvPr id="9" name="スライド番号プレースホルダー 8"/>
          <p:cNvSpPr>
            <a:spLocks noGrp="1"/>
          </p:cNvSpPr>
          <p:nvPr>
            <p:ph type="sldNum" sz="quarter" idx="12"/>
          </p:nvPr>
        </p:nvSpPr>
        <p:spPr/>
        <p:txBody>
          <a:bodyPr/>
          <a:lstStyle>
            <a:lvl1pPr>
              <a:defRPr/>
            </a:lvl1pPr>
          </a:lstStyle>
          <a:p>
            <a:fld id="{929057A9-71D7-47AB-B8FB-1F44B363C322}" type="slidenum">
              <a:rPr lang="en-US" altLang="ja-JP"/>
              <a:pPr/>
              <a:t>‹#›</a:t>
            </a:fld>
            <a:endParaRPr lang="en-US" altLang="ja-JP"/>
          </a:p>
        </p:txBody>
      </p:sp>
    </p:spTree>
    <p:extLst>
      <p:ext uri="{BB962C8B-B14F-4D97-AF65-F5344CB8AC3E}">
        <p14:creationId xmlns:p14="http://schemas.microsoft.com/office/powerpoint/2010/main" val="4841582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smtClean="0"/>
            </a:lvl1pPr>
          </a:lstStyle>
          <a:p>
            <a:pPr>
              <a:defRPr/>
            </a:pPr>
            <a:fld id="{61A2883D-617B-4320-89C9-2CCF6803BCBE}" type="datetime1">
              <a:rPr lang="ja-JP" altLang="en-US"/>
              <a:pPr>
                <a:defRPr/>
              </a:pPr>
              <a:t>2017/9/7</a:t>
            </a:fld>
            <a:endParaRPr lang="en-US" altLang="ja-JP"/>
          </a:p>
        </p:txBody>
      </p:sp>
      <p:sp>
        <p:nvSpPr>
          <p:cNvPr id="4" name="フッター プレースホルダー 3"/>
          <p:cNvSpPr>
            <a:spLocks noGrp="1"/>
          </p:cNvSpPr>
          <p:nvPr>
            <p:ph type="ftr" sz="quarter" idx="11"/>
          </p:nvPr>
        </p:nvSpPr>
        <p:spPr/>
        <p:txBody>
          <a:bodyPr/>
          <a:lstStyle>
            <a:lvl1pPr>
              <a:defRPr/>
            </a:lvl1pPr>
          </a:lstStyle>
          <a:p>
            <a:endParaRPr lang="en-US" altLang="ja-JP"/>
          </a:p>
        </p:txBody>
      </p:sp>
      <p:sp>
        <p:nvSpPr>
          <p:cNvPr id="5" name="スライド番号プレースホルダー 4"/>
          <p:cNvSpPr>
            <a:spLocks noGrp="1"/>
          </p:cNvSpPr>
          <p:nvPr>
            <p:ph type="sldNum" sz="quarter" idx="12"/>
          </p:nvPr>
        </p:nvSpPr>
        <p:spPr/>
        <p:txBody>
          <a:bodyPr/>
          <a:lstStyle>
            <a:lvl1pPr>
              <a:defRPr/>
            </a:lvl1pPr>
          </a:lstStyle>
          <a:p>
            <a:fld id="{D54BE791-2503-4DDC-BD11-38026762E11E}" type="slidenum">
              <a:rPr lang="en-US" altLang="ja-JP"/>
              <a:pPr/>
              <a:t>‹#›</a:t>
            </a:fld>
            <a:endParaRPr lang="en-US" altLang="ja-JP"/>
          </a:p>
        </p:txBody>
      </p:sp>
    </p:spTree>
    <p:extLst>
      <p:ext uri="{BB962C8B-B14F-4D97-AF65-F5344CB8AC3E}">
        <p14:creationId xmlns:p14="http://schemas.microsoft.com/office/powerpoint/2010/main" val="64815558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smtClean="0"/>
            </a:lvl1pPr>
          </a:lstStyle>
          <a:p>
            <a:pPr>
              <a:defRPr/>
            </a:pPr>
            <a:fld id="{A0F117A3-E31E-418B-BA53-1808577FECDD}" type="datetime1">
              <a:rPr lang="ja-JP" altLang="en-US"/>
              <a:pPr>
                <a:defRPr/>
              </a:pPr>
              <a:t>2017/9/7</a:t>
            </a:fld>
            <a:endParaRPr lang="en-US" altLang="ja-JP"/>
          </a:p>
        </p:txBody>
      </p:sp>
      <p:sp>
        <p:nvSpPr>
          <p:cNvPr id="3" name="フッター プレースホルダー 2"/>
          <p:cNvSpPr>
            <a:spLocks noGrp="1"/>
          </p:cNvSpPr>
          <p:nvPr>
            <p:ph type="ftr" sz="quarter" idx="11"/>
          </p:nvPr>
        </p:nvSpPr>
        <p:spPr/>
        <p:txBody>
          <a:bodyPr/>
          <a:lstStyle>
            <a:lvl1pPr>
              <a:defRPr/>
            </a:lvl1pPr>
          </a:lstStyle>
          <a:p>
            <a:endParaRPr lang="en-US" altLang="ja-JP"/>
          </a:p>
        </p:txBody>
      </p:sp>
      <p:sp>
        <p:nvSpPr>
          <p:cNvPr id="4" name="スライド番号プレースホルダー 3"/>
          <p:cNvSpPr>
            <a:spLocks noGrp="1"/>
          </p:cNvSpPr>
          <p:nvPr>
            <p:ph type="sldNum" sz="quarter" idx="12"/>
          </p:nvPr>
        </p:nvSpPr>
        <p:spPr/>
        <p:txBody>
          <a:bodyPr/>
          <a:lstStyle>
            <a:lvl1pPr>
              <a:defRPr/>
            </a:lvl1pPr>
          </a:lstStyle>
          <a:p>
            <a:fld id="{10813196-FD82-4BFA-99F0-2BEAE7A09749}" type="slidenum">
              <a:rPr lang="en-US" altLang="ja-JP"/>
              <a:pPr/>
              <a:t>‹#›</a:t>
            </a:fld>
            <a:endParaRPr lang="en-US" altLang="ja-JP"/>
          </a:p>
        </p:txBody>
      </p:sp>
    </p:spTree>
    <p:extLst>
      <p:ext uri="{BB962C8B-B14F-4D97-AF65-F5344CB8AC3E}">
        <p14:creationId xmlns:p14="http://schemas.microsoft.com/office/powerpoint/2010/main" val="29530900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5"/>
          <p:cNvSpPr>
            <a:spLocks noGrp="1" noChangeArrowheads="1"/>
          </p:cNvSpPr>
          <p:nvPr>
            <p:ph type="dt" sz="half" idx="10"/>
          </p:nvPr>
        </p:nvSpPr>
        <p:spPr>
          <a:ln/>
        </p:spPr>
        <p:txBody>
          <a:bodyPr/>
          <a:lstStyle>
            <a:lvl1pPr>
              <a:defRPr/>
            </a:lvl1pPr>
          </a:lstStyle>
          <a:p>
            <a:pPr>
              <a:defRPr/>
            </a:pPr>
            <a:fld id="{D7863509-8FEF-4338-8E1D-403E355C437A}" type="datetime1">
              <a:rPr lang="ja-JP" altLang="en-US"/>
              <a:pPr>
                <a:defRPr/>
              </a:pPr>
              <a:t>2017/9/7</a:t>
            </a:fld>
            <a:endParaRPr lang="en-US" altLang="ja-JP"/>
          </a:p>
        </p:txBody>
      </p:sp>
      <p:sp>
        <p:nvSpPr>
          <p:cNvPr id="5" name="Rectangle 6"/>
          <p:cNvSpPr>
            <a:spLocks noGrp="1" noChangeArrowheads="1"/>
          </p:cNvSpPr>
          <p:nvPr>
            <p:ph type="ftr" sz="quarter" idx="11"/>
          </p:nvPr>
        </p:nvSpPr>
        <p:spPr>
          <a:ln/>
        </p:spPr>
        <p:txBody>
          <a:bodyPr/>
          <a:lstStyle>
            <a:lvl1pPr>
              <a:defRPr/>
            </a:lvl1pPr>
          </a:lstStyle>
          <a:p>
            <a:endParaRPr lang="en-US" altLang="ja-JP"/>
          </a:p>
        </p:txBody>
      </p:sp>
      <p:sp>
        <p:nvSpPr>
          <p:cNvPr id="6" name="Rectangle 7"/>
          <p:cNvSpPr>
            <a:spLocks noGrp="1" noChangeArrowheads="1"/>
          </p:cNvSpPr>
          <p:nvPr>
            <p:ph type="sldNum" sz="quarter" idx="12"/>
          </p:nvPr>
        </p:nvSpPr>
        <p:spPr>
          <a:ln/>
        </p:spPr>
        <p:txBody>
          <a:bodyPr/>
          <a:lstStyle>
            <a:lvl1pPr>
              <a:defRPr/>
            </a:lvl1pPr>
          </a:lstStyle>
          <a:p>
            <a:fld id="{2DF8D097-206B-49EA-817C-D00605DD285C}" type="slidenum">
              <a:rPr lang="en-US" altLang="ja-JP"/>
              <a:pPr/>
              <a:t>‹#›</a:t>
            </a:fld>
            <a:endParaRPr lang="en-US" altLang="ja-JP"/>
          </a:p>
        </p:txBody>
      </p:sp>
    </p:spTree>
    <p:extLst>
      <p:ext uri="{BB962C8B-B14F-4D97-AF65-F5344CB8AC3E}">
        <p14:creationId xmlns:p14="http://schemas.microsoft.com/office/powerpoint/2010/main" val="95325850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62030789-00C7-45D3-9E3D-332C73D75297}"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7A98F8C1-6A43-41A8-AA28-3A6C16B9EFAA}" type="slidenum">
              <a:rPr lang="en-US" altLang="ja-JP"/>
              <a:pPr/>
              <a:t>‹#›</a:t>
            </a:fld>
            <a:endParaRPr lang="en-US" altLang="ja-JP"/>
          </a:p>
        </p:txBody>
      </p:sp>
    </p:spTree>
    <p:extLst>
      <p:ext uri="{BB962C8B-B14F-4D97-AF65-F5344CB8AC3E}">
        <p14:creationId xmlns:p14="http://schemas.microsoft.com/office/powerpoint/2010/main" val="44661674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42BFD5E2-1F7C-411E-ADDA-D7EAA847C671}"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2BD5CC69-8984-4408-9CFB-2B434B6FC0BD}" type="slidenum">
              <a:rPr lang="en-US" altLang="ja-JP"/>
              <a:pPr/>
              <a:t>‹#›</a:t>
            </a:fld>
            <a:endParaRPr lang="en-US" altLang="ja-JP"/>
          </a:p>
        </p:txBody>
      </p:sp>
    </p:spTree>
    <p:extLst>
      <p:ext uri="{BB962C8B-B14F-4D97-AF65-F5344CB8AC3E}">
        <p14:creationId xmlns:p14="http://schemas.microsoft.com/office/powerpoint/2010/main" val="352519161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DC2058A1-1508-4CC9-9857-0C294DBD5491}"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C82CD5C0-C3F2-4B53-8459-7B7F7661DDDD}" type="slidenum">
              <a:rPr lang="en-US" altLang="ja-JP"/>
              <a:pPr/>
              <a:t>‹#›</a:t>
            </a:fld>
            <a:endParaRPr lang="en-US" altLang="ja-JP"/>
          </a:p>
        </p:txBody>
      </p:sp>
    </p:spTree>
    <p:extLst>
      <p:ext uri="{BB962C8B-B14F-4D97-AF65-F5344CB8AC3E}">
        <p14:creationId xmlns:p14="http://schemas.microsoft.com/office/powerpoint/2010/main" val="279629399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8"/>
            <a:ext cx="222885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95300" y="274638"/>
            <a:ext cx="653415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AB098CF0-C921-474C-BA7C-49B21BA79B1F}"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5A4E81C6-46AB-4426-AB33-38B120865750}" type="slidenum">
              <a:rPr lang="en-US" altLang="ja-JP"/>
              <a:pPr/>
              <a:t>‹#›</a:t>
            </a:fld>
            <a:endParaRPr lang="en-US" altLang="ja-JP"/>
          </a:p>
        </p:txBody>
      </p:sp>
    </p:spTree>
    <p:extLst>
      <p:ext uri="{BB962C8B-B14F-4D97-AF65-F5344CB8AC3E}">
        <p14:creationId xmlns:p14="http://schemas.microsoft.com/office/powerpoint/2010/main" val="794024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5"/>
          <p:cNvSpPr>
            <a:spLocks noGrp="1" noChangeArrowheads="1"/>
          </p:cNvSpPr>
          <p:nvPr>
            <p:ph type="dt" sz="half" idx="10"/>
          </p:nvPr>
        </p:nvSpPr>
        <p:spPr>
          <a:ln/>
        </p:spPr>
        <p:txBody>
          <a:bodyPr/>
          <a:lstStyle>
            <a:lvl1pPr>
              <a:defRPr/>
            </a:lvl1pPr>
          </a:lstStyle>
          <a:p>
            <a:pPr>
              <a:defRPr/>
            </a:pPr>
            <a:fld id="{B798EF1C-4271-461E-B39D-5C4048BB3C14}" type="datetime1">
              <a:rPr lang="ja-JP" altLang="en-US"/>
              <a:pPr>
                <a:defRPr/>
              </a:pPr>
              <a:t>2017/9/7</a:t>
            </a:fld>
            <a:endParaRPr lang="en-US" altLang="ja-JP"/>
          </a:p>
        </p:txBody>
      </p:sp>
      <p:sp>
        <p:nvSpPr>
          <p:cNvPr id="5" name="Rectangle 6"/>
          <p:cNvSpPr>
            <a:spLocks noGrp="1" noChangeArrowheads="1"/>
          </p:cNvSpPr>
          <p:nvPr>
            <p:ph type="ftr" sz="quarter" idx="11"/>
          </p:nvPr>
        </p:nvSpPr>
        <p:spPr>
          <a:ln/>
        </p:spPr>
        <p:txBody>
          <a:bodyPr/>
          <a:lstStyle>
            <a:lvl1pPr>
              <a:defRPr/>
            </a:lvl1pPr>
          </a:lstStyle>
          <a:p>
            <a:endParaRPr lang="en-US" altLang="ja-JP"/>
          </a:p>
        </p:txBody>
      </p:sp>
      <p:sp>
        <p:nvSpPr>
          <p:cNvPr id="6" name="Rectangle 7"/>
          <p:cNvSpPr>
            <a:spLocks noGrp="1" noChangeArrowheads="1"/>
          </p:cNvSpPr>
          <p:nvPr>
            <p:ph type="sldNum" sz="quarter" idx="12"/>
          </p:nvPr>
        </p:nvSpPr>
        <p:spPr>
          <a:ln/>
        </p:spPr>
        <p:txBody>
          <a:bodyPr/>
          <a:lstStyle>
            <a:lvl1pPr>
              <a:defRPr/>
            </a:lvl1pPr>
          </a:lstStyle>
          <a:p>
            <a:fld id="{A403AB7F-7030-4DC9-9B80-E2081880AFEF}" type="slidenum">
              <a:rPr lang="en-US" altLang="ja-JP"/>
              <a:pPr/>
              <a:t>‹#›</a:t>
            </a:fld>
            <a:endParaRPr lang="en-US" altLang="ja-JP"/>
          </a:p>
        </p:txBody>
      </p:sp>
    </p:spTree>
    <p:extLst>
      <p:ext uri="{BB962C8B-B14F-4D97-AF65-F5344CB8AC3E}">
        <p14:creationId xmlns:p14="http://schemas.microsoft.com/office/powerpoint/2010/main" val="21356445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5"/>
          <p:cNvSpPr>
            <a:spLocks noGrp="1" noChangeArrowheads="1"/>
          </p:cNvSpPr>
          <p:nvPr>
            <p:ph type="dt" sz="half" idx="10"/>
          </p:nvPr>
        </p:nvSpPr>
        <p:spPr>
          <a:ln/>
        </p:spPr>
        <p:txBody>
          <a:bodyPr/>
          <a:lstStyle>
            <a:lvl1pPr>
              <a:defRPr/>
            </a:lvl1pPr>
          </a:lstStyle>
          <a:p>
            <a:pPr>
              <a:defRPr/>
            </a:pPr>
            <a:fld id="{0CA5075C-B470-4687-8E13-C4EA22F467D7}" type="datetime1">
              <a:rPr lang="ja-JP" altLang="en-US"/>
              <a:pPr>
                <a:defRPr/>
              </a:pPr>
              <a:t>2017/9/7</a:t>
            </a:fld>
            <a:endParaRPr lang="en-US" altLang="ja-JP"/>
          </a:p>
        </p:txBody>
      </p:sp>
      <p:sp>
        <p:nvSpPr>
          <p:cNvPr id="6" name="Rectangle 6"/>
          <p:cNvSpPr>
            <a:spLocks noGrp="1" noChangeArrowheads="1"/>
          </p:cNvSpPr>
          <p:nvPr>
            <p:ph type="ftr" sz="quarter" idx="11"/>
          </p:nvPr>
        </p:nvSpPr>
        <p:spPr>
          <a:ln/>
        </p:spPr>
        <p:txBody>
          <a:bodyPr/>
          <a:lstStyle>
            <a:lvl1pPr>
              <a:defRPr/>
            </a:lvl1pPr>
          </a:lstStyle>
          <a:p>
            <a:endParaRPr lang="en-US" altLang="ja-JP"/>
          </a:p>
        </p:txBody>
      </p:sp>
      <p:sp>
        <p:nvSpPr>
          <p:cNvPr id="7" name="Rectangle 7"/>
          <p:cNvSpPr>
            <a:spLocks noGrp="1" noChangeArrowheads="1"/>
          </p:cNvSpPr>
          <p:nvPr>
            <p:ph type="sldNum" sz="quarter" idx="12"/>
          </p:nvPr>
        </p:nvSpPr>
        <p:spPr>
          <a:ln/>
        </p:spPr>
        <p:txBody>
          <a:bodyPr/>
          <a:lstStyle>
            <a:lvl1pPr>
              <a:defRPr/>
            </a:lvl1pPr>
          </a:lstStyle>
          <a:p>
            <a:fld id="{ADA29DA8-DAF5-4638-90C0-6C5E8BC6E234}" type="slidenum">
              <a:rPr lang="en-US" altLang="ja-JP"/>
              <a:pPr/>
              <a:t>‹#›</a:t>
            </a:fld>
            <a:endParaRPr lang="en-US" altLang="ja-JP"/>
          </a:p>
        </p:txBody>
      </p:sp>
    </p:spTree>
    <p:extLst>
      <p:ext uri="{BB962C8B-B14F-4D97-AF65-F5344CB8AC3E}">
        <p14:creationId xmlns:p14="http://schemas.microsoft.com/office/powerpoint/2010/main" val="21189086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5"/>
          <p:cNvSpPr>
            <a:spLocks noGrp="1" noChangeArrowheads="1"/>
          </p:cNvSpPr>
          <p:nvPr>
            <p:ph type="dt" sz="half" idx="10"/>
          </p:nvPr>
        </p:nvSpPr>
        <p:spPr>
          <a:ln/>
        </p:spPr>
        <p:txBody>
          <a:bodyPr/>
          <a:lstStyle>
            <a:lvl1pPr>
              <a:defRPr/>
            </a:lvl1pPr>
          </a:lstStyle>
          <a:p>
            <a:pPr>
              <a:defRPr/>
            </a:pPr>
            <a:fld id="{A1854BAD-0A4C-4D96-8624-EDCD29FA0E5E}" type="datetime1">
              <a:rPr lang="ja-JP" altLang="en-US"/>
              <a:pPr>
                <a:defRPr/>
              </a:pPr>
              <a:t>2017/9/7</a:t>
            </a:fld>
            <a:endParaRPr lang="en-US" altLang="ja-JP"/>
          </a:p>
        </p:txBody>
      </p:sp>
      <p:sp>
        <p:nvSpPr>
          <p:cNvPr id="8" name="Rectangle 6"/>
          <p:cNvSpPr>
            <a:spLocks noGrp="1" noChangeArrowheads="1"/>
          </p:cNvSpPr>
          <p:nvPr>
            <p:ph type="ftr" sz="quarter" idx="11"/>
          </p:nvPr>
        </p:nvSpPr>
        <p:spPr>
          <a:ln/>
        </p:spPr>
        <p:txBody>
          <a:bodyPr/>
          <a:lstStyle>
            <a:lvl1pPr>
              <a:defRPr/>
            </a:lvl1pPr>
          </a:lstStyle>
          <a:p>
            <a:endParaRPr lang="en-US" altLang="ja-JP"/>
          </a:p>
        </p:txBody>
      </p:sp>
      <p:sp>
        <p:nvSpPr>
          <p:cNvPr id="9" name="Rectangle 7"/>
          <p:cNvSpPr>
            <a:spLocks noGrp="1" noChangeArrowheads="1"/>
          </p:cNvSpPr>
          <p:nvPr>
            <p:ph type="sldNum" sz="quarter" idx="12"/>
          </p:nvPr>
        </p:nvSpPr>
        <p:spPr>
          <a:ln/>
        </p:spPr>
        <p:txBody>
          <a:bodyPr/>
          <a:lstStyle>
            <a:lvl1pPr>
              <a:defRPr/>
            </a:lvl1pPr>
          </a:lstStyle>
          <a:p>
            <a:fld id="{7EB0FC22-5744-4FE0-A6CF-19E9E352435C}" type="slidenum">
              <a:rPr lang="en-US" altLang="ja-JP"/>
              <a:pPr/>
              <a:t>‹#›</a:t>
            </a:fld>
            <a:endParaRPr lang="en-US" altLang="ja-JP"/>
          </a:p>
        </p:txBody>
      </p:sp>
    </p:spTree>
    <p:extLst>
      <p:ext uri="{BB962C8B-B14F-4D97-AF65-F5344CB8AC3E}">
        <p14:creationId xmlns:p14="http://schemas.microsoft.com/office/powerpoint/2010/main" val="24471461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5"/>
          <p:cNvSpPr>
            <a:spLocks noGrp="1" noChangeArrowheads="1"/>
          </p:cNvSpPr>
          <p:nvPr>
            <p:ph type="dt" sz="half" idx="10"/>
          </p:nvPr>
        </p:nvSpPr>
        <p:spPr>
          <a:ln/>
        </p:spPr>
        <p:txBody>
          <a:bodyPr/>
          <a:lstStyle>
            <a:lvl1pPr>
              <a:defRPr/>
            </a:lvl1pPr>
          </a:lstStyle>
          <a:p>
            <a:pPr>
              <a:defRPr/>
            </a:pPr>
            <a:fld id="{78A999C2-1F63-4454-A10B-274EA939405A}" type="datetime1">
              <a:rPr lang="ja-JP" altLang="en-US"/>
              <a:pPr>
                <a:defRPr/>
              </a:pPr>
              <a:t>2017/9/7</a:t>
            </a:fld>
            <a:endParaRPr lang="en-US" altLang="ja-JP"/>
          </a:p>
        </p:txBody>
      </p:sp>
      <p:sp>
        <p:nvSpPr>
          <p:cNvPr id="4" name="Rectangle 6"/>
          <p:cNvSpPr>
            <a:spLocks noGrp="1" noChangeArrowheads="1"/>
          </p:cNvSpPr>
          <p:nvPr>
            <p:ph type="ftr" sz="quarter" idx="11"/>
          </p:nvPr>
        </p:nvSpPr>
        <p:spPr>
          <a:ln/>
        </p:spPr>
        <p:txBody>
          <a:bodyPr/>
          <a:lstStyle>
            <a:lvl1pPr>
              <a:defRPr/>
            </a:lvl1pPr>
          </a:lstStyle>
          <a:p>
            <a:endParaRPr lang="en-US" altLang="ja-JP"/>
          </a:p>
        </p:txBody>
      </p:sp>
      <p:sp>
        <p:nvSpPr>
          <p:cNvPr id="5" name="Rectangle 7"/>
          <p:cNvSpPr>
            <a:spLocks noGrp="1" noChangeArrowheads="1"/>
          </p:cNvSpPr>
          <p:nvPr>
            <p:ph type="sldNum" sz="quarter" idx="12"/>
          </p:nvPr>
        </p:nvSpPr>
        <p:spPr>
          <a:ln/>
        </p:spPr>
        <p:txBody>
          <a:bodyPr/>
          <a:lstStyle>
            <a:lvl1pPr>
              <a:defRPr/>
            </a:lvl1pPr>
          </a:lstStyle>
          <a:p>
            <a:fld id="{46534FCD-A66B-4BCB-B5CD-B346FCD131C0}" type="slidenum">
              <a:rPr lang="en-US" altLang="ja-JP"/>
              <a:pPr/>
              <a:t>‹#›</a:t>
            </a:fld>
            <a:endParaRPr lang="en-US" altLang="ja-JP"/>
          </a:p>
        </p:txBody>
      </p:sp>
    </p:spTree>
    <p:extLst>
      <p:ext uri="{BB962C8B-B14F-4D97-AF65-F5344CB8AC3E}">
        <p14:creationId xmlns:p14="http://schemas.microsoft.com/office/powerpoint/2010/main" val="3117594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fld id="{D5DB4C23-9691-4160-8319-44EF77B591C1}" type="datetime1">
              <a:rPr lang="ja-JP" altLang="en-US"/>
              <a:pPr>
                <a:defRPr/>
              </a:pPr>
              <a:t>2017/9/7</a:t>
            </a:fld>
            <a:endParaRPr lang="en-US" altLang="ja-JP"/>
          </a:p>
        </p:txBody>
      </p:sp>
      <p:sp>
        <p:nvSpPr>
          <p:cNvPr id="3" name="Rectangle 6"/>
          <p:cNvSpPr>
            <a:spLocks noGrp="1" noChangeArrowheads="1"/>
          </p:cNvSpPr>
          <p:nvPr>
            <p:ph type="ftr" sz="quarter" idx="11"/>
          </p:nvPr>
        </p:nvSpPr>
        <p:spPr>
          <a:ln/>
        </p:spPr>
        <p:txBody>
          <a:bodyPr/>
          <a:lstStyle>
            <a:lvl1pPr>
              <a:defRPr/>
            </a:lvl1pPr>
          </a:lstStyle>
          <a:p>
            <a:endParaRPr lang="en-US" altLang="ja-JP"/>
          </a:p>
        </p:txBody>
      </p:sp>
      <p:sp>
        <p:nvSpPr>
          <p:cNvPr id="4" name="Rectangle 7"/>
          <p:cNvSpPr>
            <a:spLocks noGrp="1" noChangeArrowheads="1"/>
          </p:cNvSpPr>
          <p:nvPr>
            <p:ph type="sldNum" sz="quarter" idx="12"/>
          </p:nvPr>
        </p:nvSpPr>
        <p:spPr>
          <a:ln/>
        </p:spPr>
        <p:txBody>
          <a:bodyPr/>
          <a:lstStyle>
            <a:lvl1pPr>
              <a:defRPr/>
            </a:lvl1pPr>
          </a:lstStyle>
          <a:p>
            <a:fld id="{8B8DCCB5-ACDA-430A-9469-D6DE76617298}" type="slidenum">
              <a:rPr lang="en-US" altLang="ja-JP"/>
              <a:pPr/>
              <a:t>‹#›</a:t>
            </a:fld>
            <a:endParaRPr lang="en-US" altLang="ja-JP"/>
          </a:p>
        </p:txBody>
      </p:sp>
    </p:spTree>
    <p:extLst>
      <p:ext uri="{BB962C8B-B14F-4D97-AF65-F5344CB8AC3E}">
        <p14:creationId xmlns:p14="http://schemas.microsoft.com/office/powerpoint/2010/main" val="21177074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5"/>
          <p:cNvSpPr>
            <a:spLocks noGrp="1" noChangeArrowheads="1"/>
          </p:cNvSpPr>
          <p:nvPr>
            <p:ph type="dt" sz="half" idx="10"/>
          </p:nvPr>
        </p:nvSpPr>
        <p:spPr>
          <a:ln/>
        </p:spPr>
        <p:txBody>
          <a:bodyPr/>
          <a:lstStyle>
            <a:lvl1pPr>
              <a:defRPr/>
            </a:lvl1pPr>
          </a:lstStyle>
          <a:p>
            <a:pPr>
              <a:defRPr/>
            </a:pPr>
            <a:fld id="{B41733D4-B280-4E9B-91CF-73DF39087247}" type="datetime1">
              <a:rPr lang="ja-JP" altLang="en-US"/>
              <a:pPr>
                <a:defRPr/>
              </a:pPr>
              <a:t>2017/9/7</a:t>
            </a:fld>
            <a:endParaRPr lang="en-US" altLang="ja-JP"/>
          </a:p>
        </p:txBody>
      </p:sp>
      <p:sp>
        <p:nvSpPr>
          <p:cNvPr id="6" name="Rectangle 6"/>
          <p:cNvSpPr>
            <a:spLocks noGrp="1" noChangeArrowheads="1"/>
          </p:cNvSpPr>
          <p:nvPr>
            <p:ph type="ftr" sz="quarter" idx="11"/>
          </p:nvPr>
        </p:nvSpPr>
        <p:spPr>
          <a:ln/>
        </p:spPr>
        <p:txBody>
          <a:bodyPr/>
          <a:lstStyle>
            <a:lvl1pPr>
              <a:defRPr/>
            </a:lvl1pPr>
          </a:lstStyle>
          <a:p>
            <a:endParaRPr lang="en-US" altLang="ja-JP"/>
          </a:p>
        </p:txBody>
      </p:sp>
      <p:sp>
        <p:nvSpPr>
          <p:cNvPr id="7" name="Rectangle 7"/>
          <p:cNvSpPr>
            <a:spLocks noGrp="1" noChangeArrowheads="1"/>
          </p:cNvSpPr>
          <p:nvPr>
            <p:ph type="sldNum" sz="quarter" idx="12"/>
          </p:nvPr>
        </p:nvSpPr>
        <p:spPr>
          <a:ln/>
        </p:spPr>
        <p:txBody>
          <a:bodyPr/>
          <a:lstStyle>
            <a:lvl1pPr>
              <a:defRPr/>
            </a:lvl1pPr>
          </a:lstStyle>
          <a:p>
            <a:fld id="{E09DB758-30CD-4F46-A0BE-5C351039BF26}" type="slidenum">
              <a:rPr lang="en-US" altLang="ja-JP"/>
              <a:pPr/>
              <a:t>‹#›</a:t>
            </a:fld>
            <a:endParaRPr lang="en-US" altLang="ja-JP"/>
          </a:p>
        </p:txBody>
      </p:sp>
    </p:spTree>
    <p:extLst>
      <p:ext uri="{BB962C8B-B14F-4D97-AF65-F5344CB8AC3E}">
        <p14:creationId xmlns:p14="http://schemas.microsoft.com/office/powerpoint/2010/main" val="159523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lvl1pPr>
              <a:defRPr/>
            </a:lvl1pPr>
          </a:lstStyle>
          <a:p>
            <a:pPr>
              <a:defRPr/>
            </a:pPr>
            <a:fld id="{27B94123-C651-44BA-84C3-DC08D4985B54}" type="datetime1">
              <a:rPr lang="ja-JP" altLang="en-US"/>
              <a:pPr>
                <a:defRPr/>
              </a:pPr>
              <a:t>2017/9/7</a:t>
            </a:fld>
            <a:endParaRPr lang="ja-JP" altLang="en-US"/>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F232387A-CE04-46E0-9206-62E2DDF7CF44}" type="slidenum">
              <a:rPr lang="ja-JP" altLang="en-US"/>
              <a:pPr>
                <a:defRPr/>
              </a:pPr>
              <a:t>‹#›</a:t>
            </a:fld>
            <a:endParaRPr lang="ja-JP" altLang="en-US" dirty="0"/>
          </a:p>
        </p:txBody>
      </p:sp>
    </p:spTree>
    <p:extLst>
      <p:ext uri="{BB962C8B-B14F-4D97-AF65-F5344CB8AC3E}">
        <p14:creationId xmlns:p14="http://schemas.microsoft.com/office/powerpoint/2010/main" val="29065051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941645" y="612775"/>
            <a:ext cx="5943600" cy="4114800"/>
          </a:xfrm>
        </p:spPr>
        <p:txBody>
          <a:bodyPr vert="horz" wrap="square" lIns="91440" tIns="45720" rIns="91440" bIns="45720" numCol="1" anchor="t" anchorCtr="0" compatLnSpc="1">
            <a:prstTxWarp prst="textNoShape">
              <a:avLst/>
            </a:prstTxWarp>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5"/>
          <p:cNvSpPr>
            <a:spLocks noGrp="1" noChangeArrowheads="1"/>
          </p:cNvSpPr>
          <p:nvPr>
            <p:ph type="dt" sz="half" idx="10"/>
          </p:nvPr>
        </p:nvSpPr>
        <p:spPr>
          <a:ln/>
        </p:spPr>
        <p:txBody>
          <a:bodyPr/>
          <a:lstStyle>
            <a:lvl1pPr>
              <a:defRPr/>
            </a:lvl1pPr>
          </a:lstStyle>
          <a:p>
            <a:pPr>
              <a:defRPr/>
            </a:pPr>
            <a:fld id="{ACF3496B-BD19-4407-9858-ACC13A25003D}" type="datetime1">
              <a:rPr lang="ja-JP" altLang="en-US"/>
              <a:pPr>
                <a:defRPr/>
              </a:pPr>
              <a:t>2017/9/7</a:t>
            </a:fld>
            <a:endParaRPr lang="en-US" altLang="ja-JP"/>
          </a:p>
        </p:txBody>
      </p:sp>
      <p:sp>
        <p:nvSpPr>
          <p:cNvPr id="6" name="Rectangle 6"/>
          <p:cNvSpPr>
            <a:spLocks noGrp="1" noChangeArrowheads="1"/>
          </p:cNvSpPr>
          <p:nvPr>
            <p:ph type="ftr" sz="quarter" idx="11"/>
          </p:nvPr>
        </p:nvSpPr>
        <p:spPr>
          <a:ln/>
        </p:spPr>
        <p:txBody>
          <a:bodyPr/>
          <a:lstStyle>
            <a:lvl1pPr>
              <a:defRPr/>
            </a:lvl1pPr>
          </a:lstStyle>
          <a:p>
            <a:endParaRPr lang="en-US" altLang="ja-JP"/>
          </a:p>
        </p:txBody>
      </p:sp>
      <p:sp>
        <p:nvSpPr>
          <p:cNvPr id="7" name="Rectangle 7"/>
          <p:cNvSpPr>
            <a:spLocks noGrp="1" noChangeArrowheads="1"/>
          </p:cNvSpPr>
          <p:nvPr>
            <p:ph type="sldNum" sz="quarter" idx="12"/>
          </p:nvPr>
        </p:nvSpPr>
        <p:spPr>
          <a:ln/>
        </p:spPr>
        <p:txBody>
          <a:bodyPr/>
          <a:lstStyle>
            <a:lvl1pPr>
              <a:defRPr/>
            </a:lvl1pPr>
          </a:lstStyle>
          <a:p>
            <a:fld id="{47D525BD-7E9B-4FA3-967E-7335619E2500}" type="slidenum">
              <a:rPr lang="en-US" altLang="ja-JP"/>
              <a:pPr/>
              <a:t>‹#›</a:t>
            </a:fld>
            <a:endParaRPr lang="en-US" altLang="ja-JP"/>
          </a:p>
        </p:txBody>
      </p:sp>
    </p:spTree>
    <p:extLst>
      <p:ext uri="{BB962C8B-B14F-4D97-AF65-F5344CB8AC3E}">
        <p14:creationId xmlns:p14="http://schemas.microsoft.com/office/powerpoint/2010/main" val="26067283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5"/>
          <p:cNvSpPr>
            <a:spLocks noGrp="1" noChangeArrowheads="1"/>
          </p:cNvSpPr>
          <p:nvPr>
            <p:ph type="dt" sz="half" idx="10"/>
          </p:nvPr>
        </p:nvSpPr>
        <p:spPr>
          <a:ln/>
        </p:spPr>
        <p:txBody>
          <a:bodyPr/>
          <a:lstStyle>
            <a:lvl1pPr>
              <a:defRPr/>
            </a:lvl1pPr>
          </a:lstStyle>
          <a:p>
            <a:pPr>
              <a:defRPr/>
            </a:pPr>
            <a:fld id="{5F63CCBD-8CFF-440E-98F5-6F6C5F3157B7}" type="datetime1">
              <a:rPr lang="ja-JP" altLang="en-US"/>
              <a:pPr>
                <a:defRPr/>
              </a:pPr>
              <a:t>2017/9/7</a:t>
            </a:fld>
            <a:endParaRPr lang="en-US" altLang="ja-JP"/>
          </a:p>
        </p:txBody>
      </p:sp>
      <p:sp>
        <p:nvSpPr>
          <p:cNvPr id="5" name="Rectangle 6"/>
          <p:cNvSpPr>
            <a:spLocks noGrp="1" noChangeArrowheads="1"/>
          </p:cNvSpPr>
          <p:nvPr>
            <p:ph type="ftr" sz="quarter" idx="11"/>
          </p:nvPr>
        </p:nvSpPr>
        <p:spPr>
          <a:ln/>
        </p:spPr>
        <p:txBody>
          <a:bodyPr/>
          <a:lstStyle>
            <a:lvl1pPr>
              <a:defRPr/>
            </a:lvl1pPr>
          </a:lstStyle>
          <a:p>
            <a:endParaRPr lang="en-US" altLang="ja-JP"/>
          </a:p>
        </p:txBody>
      </p:sp>
      <p:sp>
        <p:nvSpPr>
          <p:cNvPr id="6" name="Rectangle 7"/>
          <p:cNvSpPr>
            <a:spLocks noGrp="1" noChangeArrowheads="1"/>
          </p:cNvSpPr>
          <p:nvPr>
            <p:ph type="sldNum" sz="quarter" idx="12"/>
          </p:nvPr>
        </p:nvSpPr>
        <p:spPr>
          <a:ln/>
        </p:spPr>
        <p:txBody>
          <a:bodyPr/>
          <a:lstStyle>
            <a:lvl1pPr>
              <a:defRPr/>
            </a:lvl1pPr>
          </a:lstStyle>
          <a:p>
            <a:fld id="{0CD79F9B-F129-4902-88E8-6045F9136351}" type="slidenum">
              <a:rPr lang="en-US" altLang="ja-JP"/>
              <a:pPr/>
              <a:t>‹#›</a:t>
            </a:fld>
            <a:endParaRPr lang="en-US" altLang="ja-JP"/>
          </a:p>
        </p:txBody>
      </p:sp>
    </p:spTree>
    <p:extLst>
      <p:ext uri="{BB962C8B-B14F-4D97-AF65-F5344CB8AC3E}">
        <p14:creationId xmlns:p14="http://schemas.microsoft.com/office/powerpoint/2010/main" val="1112693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304801"/>
            <a:ext cx="2228850" cy="5821363"/>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95300" y="304801"/>
            <a:ext cx="6521450" cy="5821363"/>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5"/>
          <p:cNvSpPr>
            <a:spLocks noGrp="1" noChangeArrowheads="1"/>
          </p:cNvSpPr>
          <p:nvPr>
            <p:ph type="dt" sz="half" idx="10"/>
          </p:nvPr>
        </p:nvSpPr>
        <p:spPr>
          <a:ln/>
        </p:spPr>
        <p:txBody>
          <a:bodyPr/>
          <a:lstStyle>
            <a:lvl1pPr>
              <a:defRPr/>
            </a:lvl1pPr>
          </a:lstStyle>
          <a:p>
            <a:pPr>
              <a:defRPr/>
            </a:pPr>
            <a:fld id="{8148C287-0F01-42E7-9E4D-E5A3F375C17F}" type="datetime1">
              <a:rPr lang="ja-JP" altLang="en-US"/>
              <a:pPr>
                <a:defRPr/>
              </a:pPr>
              <a:t>2017/9/7</a:t>
            </a:fld>
            <a:endParaRPr lang="en-US" altLang="ja-JP"/>
          </a:p>
        </p:txBody>
      </p:sp>
      <p:sp>
        <p:nvSpPr>
          <p:cNvPr id="5" name="Rectangle 6"/>
          <p:cNvSpPr>
            <a:spLocks noGrp="1" noChangeArrowheads="1"/>
          </p:cNvSpPr>
          <p:nvPr>
            <p:ph type="ftr" sz="quarter" idx="11"/>
          </p:nvPr>
        </p:nvSpPr>
        <p:spPr>
          <a:ln/>
        </p:spPr>
        <p:txBody>
          <a:bodyPr/>
          <a:lstStyle>
            <a:lvl1pPr>
              <a:defRPr/>
            </a:lvl1pPr>
          </a:lstStyle>
          <a:p>
            <a:endParaRPr lang="en-US" altLang="ja-JP"/>
          </a:p>
        </p:txBody>
      </p:sp>
      <p:sp>
        <p:nvSpPr>
          <p:cNvPr id="6" name="Rectangle 7"/>
          <p:cNvSpPr>
            <a:spLocks noGrp="1" noChangeArrowheads="1"/>
          </p:cNvSpPr>
          <p:nvPr>
            <p:ph type="sldNum" sz="quarter" idx="12"/>
          </p:nvPr>
        </p:nvSpPr>
        <p:spPr>
          <a:ln/>
        </p:spPr>
        <p:txBody>
          <a:bodyPr/>
          <a:lstStyle>
            <a:lvl1pPr>
              <a:defRPr/>
            </a:lvl1pPr>
          </a:lstStyle>
          <a:p>
            <a:fld id="{B092F5F8-F82C-4E69-9EEA-4BAC81830273}" type="slidenum">
              <a:rPr lang="en-US" altLang="ja-JP"/>
              <a:pPr/>
              <a:t>‹#›</a:t>
            </a:fld>
            <a:endParaRPr lang="en-US" altLang="ja-JP"/>
          </a:p>
        </p:txBody>
      </p:sp>
    </p:spTree>
    <p:extLst>
      <p:ext uri="{BB962C8B-B14F-4D97-AF65-F5344CB8AC3E}">
        <p14:creationId xmlns:p14="http://schemas.microsoft.com/office/powerpoint/2010/main" val="17812370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6000"/>
            </a:lvl1p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462D7002-882A-4EC9-8FCF-FF4FD972859D}"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3BC43334-01AB-4951-82CA-94C17F96754A}" type="slidenum">
              <a:rPr lang="en-US" altLang="ja-JP"/>
              <a:pPr/>
              <a:t>‹#›</a:t>
            </a:fld>
            <a:endParaRPr lang="en-US" altLang="ja-JP"/>
          </a:p>
        </p:txBody>
      </p:sp>
    </p:spTree>
    <p:extLst>
      <p:ext uri="{BB962C8B-B14F-4D97-AF65-F5344CB8AC3E}">
        <p14:creationId xmlns:p14="http://schemas.microsoft.com/office/powerpoint/2010/main" val="42543789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681038" y="1825625"/>
            <a:ext cx="8543925"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D1C27DFA-E2D3-45AD-8747-FC89E7F9A255}"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E3182804-314B-4BA7-818D-59819DCDC40E}" type="slidenum">
              <a:rPr lang="en-US" altLang="ja-JP"/>
              <a:pPr/>
              <a:t>‹#›</a:t>
            </a:fld>
            <a:endParaRPr lang="en-US" altLang="ja-JP"/>
          </a:p>
        </p:txBody>
      </p:sp>
    </p:spTree>
    <p:extLst>
      <p:ext uri="{BB962C8B-B14F-4D97-AF65-F5344CB8AC3E}">
        <p14:creationId xmlns:p14="http://schemas.microsoft.com/office/powerpoint/2010/main" val="2953238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6275" y="1709738"/>
            <a:ext cx="8543925" cy="2852737"/>
          </a:xfrm>
        </p:spPr>
        <p:txBody>
          <a:bodyPr anchor="b"/>
          <a:lstStyle>
            <a:lvl1pPr>
              <a:defRPr sz="6000"/>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smtClean="0"/>
            </a:lvl1pPr>
          </a:lstStyle>
          <a:p>
            <a:pPr>
              <a:defRPr/>
            </a:pPr>
            <a:fld id="{F14B16D8-5685-49F4-8117-6A3F15BB1706}"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BF079C35-A8A3-4752-873C-41AA31EC4D71}" type="slidenum">
              <a:rPr lang="en-US" altLang="ja-JP"/>
              <a:pPr/>
              <a:t>‹#›</a:t>
            </a:fld>
            <a:endParaRPr lang="en-US" altLang="ja-JP"/>
          </a:p>
        </p:txBody>
      </p:sp>
    </p:spTree>
    <p:extLst>
      <p:ext uri="{BB962C8B-B14F-4D97-AF65-F5344CB8AC3E}">
        <p14:creationId xmlns:p14="http://schemas.microsoft.com/office/powerpoint/2010/main" val="39699042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681038" y="1825625"/>
            <a:ext cx="4195762"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5029200" y="1825625"/>
            <a:ext cx="4195763"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smtClean="0"/>
            </a:lvl1pPr>
          </a:lstStyle>
          <a:p>
            <a:pPr>
              <a:defRPr/>
            </a:pPr>
            <a:fld id="{93B83B93-888E-4D46-AFD9-5DF91BC65699}"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8E162D0D-841D-4837-B621-3E3EDD63129A}" type="slidenum">
              <a:rPr lang="en-US" altLang="ja-JP"/>
              <a:pPr/>
              <a:t>‹#›</a:t>
            </a:fld>
            <a:endParaRPr lang="en-US" altLang="ja-JP"/>
          </a:p>
        </p:txBody>
      </p:sp>
    </p:spTree>
    <p:extLst>
      <p:ext uri="{BB962C8B-B14F-4D97-AF65-F5344CB8AC3E}">
        <p14:creationId xmlns:p14="http://schemas.microsoft.com/office/powerpoint/2010/main" val="36737890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365125"/>
            <a:ext cx="8543925" cy="1325563"/>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682625" y="2505075"/>
            <a:ext cx="4191000"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5014913" y="2505075"/>
            <a:ext cx="4211637"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smtClean="0"/>
            </a:lvl1pPr>
          </a:lstStyle>
          <a:p>
            <a:pPr>
              <a:defRPr/>
            </a:pPr>
            <a:fld id="{AF7B1B49-1E29-49B5-926E-A2F8AA5073F9}" type="datetime1">
              <a:rPr lang="ja-JP" altLang="en-US"/>
              <a:pPr>
                <a:defRPr/>
              </a:pPr>
              <a:t>2017/9/7</a:t>
            </a:fld>
            <a:endParaRPr lang="en-US" altLang="ja-JP"/>
          </a:p>
        </p:txBody>
      </p:sp>
      <p:sp>
        <p:nvSpPr>
          <p:cNvPr id="8" name="フッター プレースホルダー 7"/>
          <p:cNvSpPr>
            <a:spLocks noGrp="1"/>
          </p:cNvSpPr>
          <p:nvPr>
            <p:ph type="ftr" sz="quarter" idx="11"/>
          </p:nvPr>
        </p:nvSpPr>
        <p:spPr/>
        <p:txBody>
          <a:bodyPr/>
          <a:lstStyle>
            <a:lvl1pPr>
              <a:defRPr/>
            </a:lvl1pPr>
          </a:lstStyle>
          <a:p>
            <a:endParaRPr lang="en-US" altLang="ja-JP"/>
          </a:p>
        </p:txBody>
      </p:sp>
      <p:sp>
        <p:nvSpPr>
          <p:cNvPr id="9" name="スライド番号プレースホルダー 8"/>
          <p:cNvSpPr>
            <a:spLocks noGrp="1"/>
          </p:cNvSpPr>
          <p:nvPr>
            <p:ph type="sldNum" sz="quarter" idx="12"/>
          </p:nvPr>
        </p:nvSpPr>
        <p:spPr/>
        <p:txBody>
          <a:bodyPr/>
          <a:lstStyle>
            <a:lvl1pPr>
              <a:defRPr/>
            </a:lvl1pPr>
          </a:lstStyle>
          <a:p>
            <a:fld id="{D2F86EBD-223C-4FF5-8EF9-0593EAA27FB1}" type="slidenum">
              <a:rPr lang="en-US" altLang="ja-JP"/>
              <a:pPr/>
              <a:t>‹#›</a:t>
            </a:fld>
            <a:endParaRPr lang="en-US" altLang="ja-JP"/>
          </a:p>
        </p:txBody>
      </p:sp>
    </p:spTree>
    <p:extLst>
      <p:ext uri="{BB962C8B-B14F-4D97-AF65-F5344CB8AC3E}">
        <p14:creationId xmlns:p14="http://schemas.microsoft.com/office/powerpoint/2010/main" val="13968478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smtClean="0"/>
            </a:lvl1pPr>
          </a:lstStyle>
          <a:p>
            <a:pPr>
              <a:defRPr/>
            </a:pPr>
            <a:fld id="{835A556A-08A2-45DF-B9FB-7F27B7412B82}" type="datetime1">
              <a:rPr lang="ja-JP" altLang="en-US"/>
              <a:pPr>
                <a:defRPr/>
              </a:pPr>
              <a:t>2017/9/7</a:t>
            </a:fld>
            <a:endParaRPr lang="en-US" altLang="ja-JP"/>
          </a:p>
        </p:txBody>
      </p:sp>
      <p:sp>
        <p:nvSpPr>
          <p:cNvPr id="4" name="フッター プレースホルダー 3"/>
          <p:cNvSpPr>
            <a:spLocks noGrp="1"/>
          </p:cNvSpPr>
          <p:nvPr>
            <p:ph type="ftr" sz="quarter" idx="11"/>
          </p:nvPr>
        </p:nvSpPr>
        <p:spPr/>
        <p:txBody>
          <a:bodyPr/>
          <a:lstStyle>
            <a:lvl1pPr>
              <a:defRPr/>
            </a:lvl1pPr>
          </a:lstStyle>
          <a:p>
            <a:endParaRPr lang="en-US" altLang="ja-JP"/>
          </a:p>
        </p:txBody>
      </p:sp>
      <p:sp>
        <p:nvSpPr>
          <p:cNvPr id="5" name="スライド番号プレースホルダー 4"/>
          <p:cNvSpPr>
            <a:spLocks noGrp="1"/>
          </p:cNvSpPr>
          <p:nvPr>
            <p:ph type="sldNum" sz="quarter" idx="12"/>
          </p:nvPr>
        </p:nvSpPr>
        <p:spPr/>
        <p:txBody>
          <a:bodyPr/>
          <a:lstStyle>
            <a:lvl1pPr>
              <a:defRPr/>
            </a:lvl1pPr>
          </a:lstStyle>
          <a:p>
            <a:fld id="{05E5A1CD-B08D-4A8F-B2BA-41860DE7A2E9}" type="slidenum">
              <a:rPr lang="en-US" altLang="ja-JP"/>
              <a:pPr/>
              <a:t>‹#›</a:t>
            </a:fld>
            <a:endParaRPr lang="en-US" altLang="ja-JP"/>
          </a:p>
        </p:txBody>
      </p:sp>
    </p:spTree>
    <p:extLst>
      <p:ext uri="{BB962C8B-B14F-4D97-AF65-F5344CB8AC3E}">
        <p14:creationId xmlns:p14="http://schemas.microsoft.com/office/powerpoint/2010/main" val="13613006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smtClean="0"/>
            </a:lvl1pPr>
          </a:lstStyle>
          <a:p>
            <a:pPr>
              <a:defRPr/>
            </a:pPr>
            <a:fld id="{F1CDA854-DBCB-4346-89CB-9A7470D87DD9}" type="datetime1">
              <a:rPr lang="ja-JP" altLang="en-US"/>
              <a:pPr>
                <a:defRPr/>
              </a:pPr>
              <a:t>2017/9/7</a:t>
            </a:fld>
            <a:endParaRPr lang="en-US" altLang="ja-JP"/>
          </a:p>
        </p:txBody>
      </p:sp>
      <p:sp>
        <p:nvSpPr>
          <p:cNvPr id="3" name="フッター プレースホルダー 2"/>
          <p:cNvSpPr>
            <a:spLocks noGrp="1"/>
          </p:cNvSpPr>
          <p:nvPr>
            <p:ph type="ftr" sz="quarter" idx="11"/>
          </p:nvPr>
        </p:nvSpPr>
        <p:spPr/>
        <p:txBody>
          <a:bodyPr/>
          <a:lstStyle>
            <a:lvl1pPr>
              <a:defRPr/>
            </a:lvl1pPr>
          </a:lstStyle>
          <a:p>
            <a:endParaRPr lang="en-US" altLang="ja-JP"/>
          </a:p>
        </p:txBody>
      </p:sp>
      <p:sp>
        <p:nvSpPr>
          <p:cNvPr id="4" name="スライド番号プレースホルダー 3"/>
          <p:cNvSpPr>
            <a:spLocks noGrp="1"/>
          </p:cNvSpPr>
          <p:nvPr>
            <p:ph type="sldNum" sz="quarter" idx="12"/>
          </p:nvPr>
        </p:nvSpPr>
        <p:spPr/>
        <p:txBody>
          <a:bodyPr/>
          <a:lstStyle>
            <a:lvl1pPr>
              <a:defRPr/>
            </a:lvl1pPr>
          </a:lstStyle>
          <a:p>
            <a:fld id="{D9DCDE6F-B213-4980-88DC-95626E260A5D}" type="slidenum">
              <a:rPr lang="en-US" altLang="ja-JP"/>
              <a:pPr/>
              <a:t>‹#›</a:t>
            </a:fld>
            <a:endParaRPr lang="en-US" altLang="ja-JP"/>
          </a:p>
        </p:txBody>
      </p:sp>
    </p:spTree>
    <p:extLst>
      <p:ext uri="{BB962C8B-B14F-4D97-AF65-F5344CB8AC3E}">
        <p14:creationId xmlns:p14="http://schemas.microsoft.com/office/powerpoint/2010/main" val="2426167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80" y="1709741"/>
            <a:ext cx="8543925" cy="2852737"/>
          </a:xfrm>
        </p:spPr>
        <p:txBody>
          <a:bodyPr anchor="b"/>
          <a:lstStyle>
            <a:lvl1pPr>
              <a:defRPr sz="3115"/>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5880" y="4589466"/>
            <a:ext cx="8543925" cy="1500187"/>
          </a:xfrm>
        </p:spPr>
        <p:txBody>
          <a:bodyPr/>
          <a:lstStyle>
            <a:lvl1pPr marL="0" indent="0">
              <a:buNone/>
              <a:defRPr sz="1246">
                <a:solidFill>
                  <a:schemeClr val="tx1"/>
                </a:solidFill>
              </a:defRPr>
            </a:lvl1pPr>
            <a:lvl2pPr marL="237390" indent="0">
              <a:buNone/>
              <a:defRPr sz="1038">
                <a:solidFill>
                  <a:schemeClr val="tx1">
                    <a:tint val="75000"/>
                  </a:schemeClr>
                </a:solidFill>
              </a:defRPr>
            </a:lvl2pPr>
            <a:lvl3pPr marL="474779" indent="0">
              <a:buNone/>
              <a:defRPr sz="935">
                <a:solidFill>
                  <a:schemeClr val="tx1">
                    <a:tint val="75000"/>
                  </a:schemeClr>
                </a:solidFill>
              </a:defRPr>
            </a:lvl3pPr>
            <a:lvl4pPr marL="712169" indent="0">
              <a:buNone/>
              <a:defRPr sz="831">
                <a:solidFill>
                  <a:schemeClr val="tx1">
                    <a:tint val="75000"/>
                  </a:schemeClr>
                </a:solidFill>
              </a:defRPr>
            </a:lvl4pPr>
            <a:lvl5pPr marL="949559" indent="0">
              <a:buNone/>
              <a:defRPr sz="831">
                <a:solidFill>
                  <a:schemeClr val="tx1">
                    <a:tint val="75000"/>
                  </a:schemeClr>
                </a:solidFill>
              </a:defRPr>
            </a:lvl5pPr>
            <a:lvl6pPr marL="1186948" indent="0">
              <a:buNone/>
              <a:defRPr sz="831">
                <a:solidFill>
                  <a:schemeClr val="tx1">
                    <a:tint val="75000"/>
                  </a:schemeClr>
                </a:solidFill>
              </a:defRPr>
            </a:lvl6pPr>
            <a:lvl7pPr marL="1424338" indent="0">
              <a:buNone/>
              <a:defRPr sz="831">
                <a:solidFill>
                  <a:schemeClr val="tx1">
                    <a:tint val="75000"/>
                  </a:schemeClr>
                </a:solidFill>
              </a:defRPr>
            </a:lvl7pPr>
            <a:lvl8pPr marL="1661728" indent="0">
              <a:buNone/>
              <a:defRPr sz="831">
                <a:solidFill>
                  <a:schemeClr val="tx1">
                    <a:tint val="75000"/>
                  </a:schemeClr>
                </a:solidFill>
              </a:defRPr>
            </a:lvl8pPr>
            <a:lvl9pPr marL="1899117" indent="0">
              <a:buNone/>
              <a:defRPr sz="831">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lvl1pPr>
              <a:defRPr/>
            </a:lvl1pPr>
          </a:lstStyle>
          <a:p>
            <a:pPr>
              <a:defRPr/>
            </a:pPr>
            <a:fld id="{37D1430C-1A3B-46D1-BEA6-93D626EDB0BF}" type="datetime1">
              <a:rPr lang="ja-JP" altLang="en-US"/>
              <a:pPr>
                <a:defRPr/>
              </a:pPr>
              <a:t>2017/9/7</a:t>
            </a:fld>
            <a:endParaRPr lang="ja-JP" altLang="en-US"/>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4BA06177-DBD7-4077-A0CE-848F5CA98796}" type="slidenum">
              <a:rPr lang="ja-JP" altLang="en-US"/>
              <a:pPr>
                <a:defRPr/>
              </a:pPr>
              <a:t>‹#›</a:t>
            </a:fld>
            <a:endParaRPr lang="ja-JP" altLang="en-US" dirty="0"/>
          </a:p>
        </p:txBody>
      </p:sp>
    </p:spTree>
    <p:extLst>
      <p:ext uri="{BB962C8B-B14F-4D97-AF65-F5344CB8AC3E}">
        <p14:creationId xmlns:p14="http://schemas.microsoft.com/office/powerpoint/2010/main" val="17986372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9A6CBC54-6643-4ABF-B50A-821BEB8EE755}"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F2EF610D-2454-4F85-8154-A555500884B6}" type="slidenum">
              <a:rPr lang="en-US" altLang="ja-JP"/>
              <a:pPr/>
              <a:t>‹#›</a:t>
            </a:fld>
            <a:endParaRPr lang="en-US" altLang="ja-JP"/>
          </a:p>
        </p:txBody>
      </p:sp>
    </p:spTree>
    <p:extLst>
      <p:ext uri="{BB962C8B-B14F-4D97-AF65-F5344CB8AC3E}">
        <p14:creationId xmlns:p14="http://schemas.microsoft.com/office/powerpoint/2010/main" val="35910481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78257246-C907-48E8-A7FF-82FE0F0A0D03}"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DAB8A8AD-54C0-469F-AB85-380864C36775}" type="slidenum">
              <a:rPr lang="en-US" altLang="ja-JP"/>
              <a:pPr/>
              <a:t>‹#›</a:t>
            </a:fld>
            <a:endParaRPr lang="en-US" altLang="ja-JP"/>
          </a:p>
        </p:txBody>
      </p:sp>
    </p:spTree>
    <p:extLst>
      <p:ext uri="{BB962C8B-B14F-4D97-AF65-F5344CB8AC3E}">
        <p14:creationId xmlns:p14="http://schemas.microsoft.com/office/powerpoint/2010/main" val="27915109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681038" y="1825625"/>
            <a:ext cx="8543925" cy="4351338"/>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22044904-C8FC-40D0-BB60-E09AA83927D4}"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77015430-866A-4A1C-8F9E-2C24F6BA137B}" type="slidenum">
              <a:rPr lang="en-US" altLang="ja-JP"/>
              <a:pPr/>
              <a:t>‹#›</a:t>
            </a:fld>
            <a:endParaRPr lang="en-US" altLang="ja-JP"/>
          </a:p>
        </p:txBody>
      </p:sp>
    </p:spTree>
    <p:extLst>
      <p:ext uri="{BB962C8B-B14F-4D97-AF65-F5344CB8AC3E}">
        <p14:creationId xmlns:p14="http://schemas.microsoft.com/office/powerpoint/2010/main" val="42763186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304800"/>
            <a:ext cx="2228850" cy="5872163"/>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95300" y="304800"/>
            <a:ext cx="6534150" cy="5872163"/>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79AE178F-9E9B-42B7-858E-0AEB5A84AFB4}"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5742CE4D-6FB8-4691-AFAC-0EEE1D16027D}" type="slidenum">
              <a:rPr lang="en-US" altLang="ja-JP"/>
              <a:pPr/>
              <a:t>‹#›</a:t>
            </a:fld>
            <a:endParaRPr lang="en-US" altLang="ja-JP"/>
          </a:p>
        </p:txBody>
      </p:sp>
    </p:spTree>
    <p:extLst>
      <p:ext uri="{BB962C8B-B14F-4D97-AF65-F5344CB8AC3E}">
        <p14:creationId xmlns:p14="http://schemas.microsoft.com/office/powerpoint/2010/main" val="5384099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6000"/>
            </a:lvl1p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00EAEFE6-AAF6-4658-B045-AE06D57A6415}"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55F7B778-47E5-4C67-9D7F-B4108D1B7C3D}" type="slidenum">
              <a:rPr lang="en-US" altLang="ja-JP"/>
              <a:pPr/>
              <a:t>‹#›</a:t>
            </a:fld>
            <a:endParaRPr lang="en-US" altLang="ja-JP"/>
          </a:p>
        </p:txBody>
      </p:sp>
    </p:spTree>
    <p:extLst>
      <p:ext uri="{BB962C8B-B14F-4D97-AF65-F5344CB8AC3E}">
        <p14:creationId xmlns:p14="http://schemas.microsoft.com/office/powerpoint/2010/main" val="22469903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681038" y="1825625"/>
            <a:ext cx="8543925"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B1EC10D8-177D-4EF0-9BB5-1E65BC990BA3}"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A56CF6F5-D415-41AF-93E2-8B755494489E}" type="slidenum">
              <a:rPr lang="en-US" altLang="ja-JP"/>
              <a:pPr/>
              <a:t>‹#›</a:t>
            </a:fld>
            <a:endParaRPr lang="en-US" altLang="ja-JP"/>
          </a:p>
        </p:txBody>
      </p:sp>
    </p:spTree>
    <p:extLst>
      <p:ext uri="{BB962C8B-B14F-4D97-AF65-F5344CB8AC3E}">
        <p14:creationId xmlns:p14="http://schemas.microsoft.com/office/powerpoint/2010/main" val="24796288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6275" y="1709738"/>
            <a:ext cx="8543925" cy="2852737"/>
          </a:xfrm>
        </p:spPr>
        <p:txBody>
          <a:bodyPr anchor="b"/>
          <a:lstStyle>
            <a:lvl1pPr>
              <a:defRPr sz="6000"/>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smtClean="0"/>
            </a:lvl1pPr>
          </a:lstStyle>
          <a:p>
            <a:pPr>
              <a:defRPr/>
            </a:pPr>
            <a:fld id="{F7419A5B-6599-4897-9057-7B66DA8A447B}"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1169CFB1-D712-4B9C-AB52-3F9A8AD17348}" type="slidenum">
              <a:rPr lang="en-US" altLang="ja-JP"/>
              <a:pPr/>
              <a:t>‹#›</a:t>
            </a:fld>
            <a:endParaRPr lang="en-US" altLang="ja-JP"/>
          </a:p>
        </p:txBody>
      </p:sp>
    </p:spTree>
    <p:extLst>
      <p:ext uri="{BB962C8B-B14F-4D97-AF65-F5344CB8AC3E}">
        <p14:creationId xmlns:p14="http://schemas.microsoft.com/office/powerpoint/2010/main" val="38116334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681038" y="1825625"/>
            <a:ext cx="4195762"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5029200" y="1825625"/>
            <a:ext cx="4195763"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smtClean="0"/>
            </a:lvl1pPr>
          </a:lstStyle>
          <a:p>
            <a:pPr>
              <a:defRPr/>
            </a:pPr>
            <a:fld id="{9714D808-994F-4F69-BD7E-C3FB243A513C}"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A80E010F-5437-4A4A-9862-A36166088A58}" type="slidenum">
              <a:rPr lang="en-US" altLang="ja-JP"/>
              <a:pPr/>
              <a:t>‹#›</a:t>
            </a:fld>
            <a:endParaRPr lang="en-US" altLang="ja-JP"/>
          </a:p>
        </p:txBody>
      </p:sp>
    </p:spTree>
    <p:extLst>
      <p:ext uri="{BB962C8B-B14F-4D97-AF65-F5344CB8AC3E}">
        <p14:creationId xmlns:p14="http://schemas.microsoft.com/office/powerpoint/2010/main" val="14749965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365125"/>
            <a:ext cx="8543925" cy="1325563"/>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682625" y="2505075"/>
            <a:ext cx="4191000"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5014913" y="2505075"/>
            <a:ext cx="4211637"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smtClean="0"/>
            </a:lvl1pPr>
          </a:lstStyle>
          <a:p>
            <a:pPr>
              <a:defRPr/>
            </a:pPr>
            <a:fld id="{4F44D790-07E6-42E4-ACD7-A9E1D87DE224}" type="datetime1">
              <a:rPr lang="ja-JP" altLang="en-US"/>
              <a:pPr>
                <a:defRPr/>
              </a:pPr>
              <a:t>2017/9/7</a:t>
            </a:fld>
            <a:endParaRPr lang="en-US" altLang="ja-JP"/>
          </a:p>
        </p:txBody>
      </p:sp>
      <p:sp>
        <p:nvSpPr>
          <p:cNvPr id="8" name="フッター プレースホルダー 7"/>
          <p:cNvSpPr>
            <a:spLocks noGrp="1"/>
          </p:cNvSpPr>
          <p:nvPr>
            <p:ph type="ftr" sz="quarter" idx="11"/>
          </p:nvPr>
        </p:nvSpPr>
        <p:spPr/>
        <p:txBody>
          <a:bodyPr/>
          <a:lstStyle>
            <a:lvl1pPr>
              <a:defRPr/>
            </a:lvl1pPr>
          </a:lstStyle>
          <a:p>
            <a:endParaRPr lang="en-US" altLang="ja-JP"/>
          </a:p>
        </p:txBody>
      </p:sp>
      <p:sp>
        <p:nvSpPr>
          <p:cNvPr id="9" name="スライド番号プレースホルダー 8"/>
          <p:cNvSpPr>
            <a:spLocks noGrp="1"/>
          </p:cNvSpPr>
          <p:nvPr>
            <p:ph type="sldNum" sz="quarter" idx="12"/>
          </p:nvPr>
        </p:nvSpPr>
        <p:spPr/>
        <p:txBody>
          <a:bodyPr/>
          <a:lstStyle>
            <a:lvl1pPr>
              <a:defRPr/>
            </a:lvl1pPr>
          </a:lstStyle>
          <a:p>
            <a:fld id="{72B2C9EA-CB1D-43F6-98ED-8E8F3FB58A79}" type="slidenum">
              <a:rPr lang="en-US" altLang="ja-JP"/>
              <a:pPr/>
              <a:t>‹#›</a:t>
            </a:fld>
            <a:endParaRPr lang="en-US" altLang="ja-JP"/>
          </a:p>
        </p:txBody>
      </p:sp>
    </p:spTree>
    <p:extLst>
      <p:ext uri="{BB962C8B-B14F-4D97-AF65-F5344CB8AC3E}">
        <p14:creationId xmlns:p14="http://schemas.microsoft.com/office/powerpoint/2010/main" val="8983320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smtClean="0"/>
            </a:lvl1pPr>
          </a:lstStyle>
          <a:p>
            <a:pPr>
              <a:defRPr/>
            </a:pPr>
            <a:fld id="{CC9A7286-E814-4F2F-8A88-85218F0A0037}" type="datetime1">
              <a:rPr lang="ja-JP" altLang="en-US"/>
              <a:pPr>
                <a:defRPr/>
              </a:pPr>
              <a:t>2017/9/7</a:t>
            </a:fld>
            <a:endParaRPr lang="en-US" altLang="ja-JP"/>
          </a:p>
        </p:txBody>
      </p:sp>
      <p:sp>
        <p:nvSpPr>
          <p:cNvPr id="4" name="フッター プレースホルダー 3"/>
          <p:cNvSpPr>
            <a:spLocks noGrp="1"/>
          </p:cNvSpPr>
          <p:nvPr>
            <p:ph type="ftr" sz="quarter" idx="11"/>
          </p:nvPr>
        </p:nvSpPr>
        <p:spPr/>
        <p:txBody>
          <a:bodyPr/>
          <a:lstStyle>
            <a:lvl1pPr>
              <a:defRPr/>
            </a:lvl1pPr>
          </a:lstStyle>
          <a:p>
            <a:endParaRPr lang="en-US" altLang="ja-JP"/>
          </a:p>
        </p:txBody>
      </p:sp>
      <p:sp>
        <p:nvSpPr>
          <p:cNvPr id="5" name="スライド番号プレースホルダー 4"/>
          <p:cNvSpPr>
            <a:spLocks noGrp="1"/>
          </p:cNvSpPr>
          <p:nvPr>
            <p:ph type="sldNum" sz="quarter" idx="12"/>
          </p:nvPr>
        </p:nvSpPr>
        <p:spPr/>
        <p:txBody>
          <a:bodyPr/>
          <a:lstStyle>
            <a:lvl1pPr>
              <a:defRPr/>
            </a:lvl1pPr>
          </a:lstStyle>
          <a:p>
            <a:fld id="{5DC2DCF8-2295-42C5-9DF2-54084BACF505}" type="slidenum">
              <a:rPr lang="en-US" altLang="ja-JP"/>
              <a:pPr/>
              <a:t>‹#›</a:t>
            </a:fld>
            <a:endParaRPr lang="en-US" altLang="ja-JP"/>
          </a:p>
        </p:txBody>
      </p:sp>
    </p:spTree>
    <p:extLst>
      <p:ext uri="{BB962C8B-B14F-4D97-AF65-F5344CB8AC3E}">
        <p14:creationId xmlns:p14="http://schemas.microsoft.com/office/powerpoint/2010/main" val="1886580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81039" y="1825625"/>
            <a:ext cx="421005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014914" y="1825625"/>
            <a:ext cx="421005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3"/>
          <p:cNvSpPr>
            <a:spLocks noGrp="1"/>
          </p:cNvSpPr>
          <p:nvPr>
            <p:ph type="dt" sz="half" idx="10"/>
          </p:nvPr>
        </p:nvSpPr>
        <p:spPr/>
        <p:txBody>
          <a:bodyPr/>
          <a:lstStyle>
            <a:lvl1pPr>
              <a:defRPr/>
            </a:lvl1pPr>
          </a:lstStyle>
          <a:p>
            <a:pPr>
              <a:defRPr/>
            </a:pPr>
            <a:fld id="{6494610C-494E-4884-9373-FE98DBC215A9}" type="datetime1">
              <a:rPr lang="ja-JP" altLang="en-US"/>
              <a:pPr>
                <a:defRPr/>
              </a:pPr>
              <a:t>2017/9/7</a:t>
            </a:fld>
            <a:endParaRPr lang="ja-JP" altLang="en-US"/>
          </a:p>
        </p:txBody>
      </p:sp>
      <p:sp>
        <p:nvSpPr>
          <p:cNvPr id="6" name="Footer Placeholder 4"/>
          <p:cNvSpPr>
            <a:spLocks noGrp="1"/>
          </p:cNvSpPr>
          <p:nvPr>
            <p:ph type="ftr" sz="quarter" idx="11"/>
          </p:nvPr>
        </p:nvSpPr>
        <p:spPr/>
        <p:txBody>
          <a:bodyPr/>
          <a:lstStyle>
            <a:lvl1pPr>
              <a:defRPr/>
            </a:lvl1pPr>
          </a:lstStyle>
          <a:p>
            <a:endParaRPr lang="en-US" altLang="ja-JP"/>
          </a:p>
        </p:txBody>
      </p:sp>
      <p:sp>
        <p:nvSpPr>
          <p:cNvPr id="7" name="Slide Number Placeholder 5"/>
          <p:cNvSpPr>
            <a:spLocks noGrp="1"/>
          </p:cNvSpPr>
          <p:nvPr>
            <p:ph type="sldNum" sz="quarter" idx="12"/>
          </p:nvPr>
        </p:nvSpPr>
        <p:spPr/>
        <p:txBody>
          <a:bodyPr/>
          <a:lstStyle>
            <a:lvl1pPr>
              <a:defRPr/>
            </a:lvl1pPr>
          </a:lstStyle>
          <a:p>
            <a:pPr>
              <a:defRPr/>
            </a:pPr>
            <a:fld id="{193DBFDA-9685-4EA4-8560-44B36EDC8434}" type="slidenum">
              <a:rPr lang="ja-JP" altLang="en-US"/>
              <a:pPr>
                <a:defRPr/>
              </a:pPr>
              <a:t>‹#›</a:t>
            </a:fld>
            <a:endParaRPr lang="ja-JP" altLang="en-US" dirty="0"/>
          </a:p>
        </p:txBody>
      </p:sp>
    </p:spTree>
    <p:extLst>
      <p:ext uri="{BB962C8B-B14F-4D97-AF65-F5344CB8AC3E}">
        <p14:creationId xmlns:p14="http://schemas.microsoft.com/office/powerpoint/2010/main" val="25668157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smtClean="0"/>
            </a:lvl1pPr>
          </a:lstStyle>
          <a:p>
            <a:pPr>
              <a:defRPr/>
            </a:pPr>
            <a:fld id="{F31213AF-BCA6-447A-BC51-E86441FD1DA8}" type="datetime1">
              <a:rPr lang="ja-JP" altLang="en-US"/>
              <a:pPr>
                <a:defRPr/>
              </a:pPr>
              <a:t>2017/9/7</a:t>
            </a:fld>
            <a:endParaRPr lang="en-US" altLang="ja-JP"/>
          </a:p>
        </p:txBody>
      </p:sp>
      <p:sp>
        <p:nvSpPr>
          <p:cNvPr id="3" name="フッター プレースホルダー 2"/>
          <p:cNvSpPr>
            <a:spLocks noGrp="1"/>
          </p:cNvSpPr>
          <p:nvPr>
            <p:ph type="ftr" sz="quarter" idx="11"/>
          </p:nvPr>
        </p:nvSpPr>
        <p:spPr/>
        <p:txBody>
          <a:bodyPr/>
          <a:lstStyle>
            <a:lvl1pPr>
              <a:defRPr/>
            </a:lvl1pPr>
          </a:lstStyle>
          <a:p>
            <a:endParaRPr lang="en-US" altLang="ja-JP"/>
          </a:p>
        </p:txBody>
      </p:sp>
      <p:sp>
        <p:nvSpPr>
          <p:cNvPr id="4" name="スライド番号プレースホルダー 3"/>
          <p:cNvSpPr>
            <a:spLocks noGrp="1"/>
          </p:cNvSpPr>
          <p:nvPr>
            <p:ph type="sldNum" sz="quarter" idx="12"/>
          </p:nvPr>
        </p:nvSpPr>
        <p:spPr/>
        <p:txBody>
          <a:bodyPr/>
          <a:lstStyle>
            <a:lvl1pPr>
              <a:defRPr/>
            </a:lvl1pPr>
          </a:lstStyle>
          <a:p>
            <a:fld id="{2641669C-4DE1-44B2-9611-3F1788DD2AF2}" type="slidenum">
              <a:rPr lang="en-US" altLang="ja-JP"/>
              <a:pPr/>
              <a:t>‹#›</a:t>
            </a:fld>
            <a:endParaRPr lang="en-US" altLang="ja-JP"/>
          </a:p>
        </p:txBody>
      </p:sp>
    </p:spTree>
    <p:extLst>
      <p:ext uri="{BB962C8B-B14F-4D97-AF65-F5344CB8AC3E}">
        <p14:creationId xmlns:p14="http://schemas.microsoft.com/office/powerpoint/2010/main" val="5151594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1CCF4EB5-71EC-4F67-B443-663944BE38A2}"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57B95392-012D-476B-9C33-1912A7CD1485}" type="slidenum">
              <a:rPr lang="en-US" altLang="ja-JP"/>
              <a:pPr/>
              <a:t>‹#›</a:t>
            </a:fld>
            <a:endParaRPr lang="en-US" altLang="ja-JP"/>
          </a:p>
        </p:txBody>
      </p:sp>
    </p:spTree>
    <p:extLst>
      <p:ext uri="{BB962C8B-B14F-4D97-AF65-F5344CB8AC3E}">
        <p14:creationId xmlns:p14="http://schemas.microsoft.com/office/powerpoint/2010/main" val="7059968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37F0A07C-1201-4EFF-A873-F879864F6712}"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2D702B1B-8036-4546-BFEA-DD6A5141CB5D}" type="slidenum">
              <a:rPr lang="en-US" altLang="ja-JP"/>
              <a:pPr/>
              <a:t>‹#›</a:t>
            </a:fld>
            <a:endParaRPr lang="en-US" altLang="ja-JP"/>
          </a:p>
        </p:txBody>
      </p:sp>
    </p:spTree>
    <p:extLst>
      <p:ext uri="{BB962C8B-B14F-4D97-AF65-F5344CB8AC3E}">
        <p14:creationId xmlns:p14="http://schemas.microsoft.com/office/powerpoint/2010/main" val="1585164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681038" y="1825625"/>
            <a:ext cx="8543925" cy="4351338"/>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0D480737-874B-4A0C-BDB1-E28618E30ADA}"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DB16B060-F800-42CB-93AC-8CE6F71A3D67}" type="slidenum">
              <a:rPr lang="en-US" altLang="ja-JP"/>
              <a:pPr/>
              <a:t>‹#›</a:t>
            </a:fld>
            <a:endParaRPr lang="en-US" altLang="ja-JP"/>
          </a:p>
        </p:txBody>
      </p:sp>
    </p:spTree>
    <p:extLst>
      <p:ext uri="{BB962C8B-B14F-4D97-AF65-F5344CB8AC3E}">
        <p14:creationId xmlns:p14="http://schemas.microsoft.com/office/powerpoint/2010/main" val="21071742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8"/>
            <a:ext cx="2228850" cy="59023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95300" y="274638"/>
            <a:ext cx="6534150" cy="5902325"/>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3413CDE8-A9FE-4276-8F1E-C9CB9B66E2E6}"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4B21BF27-94E0-40B6-8E4D-D2367815A7B7}" type="slidenum">
              <a:rPr lang="en-US" altLang="ja-JP"/>
              <a:pPr/>
              <a:t>‹#›</a:t>
            </a:fld>
            <a:endParaRPr lang="en-US" altLang="ja-JP"/>
          </a:p>
        </p:txBody>
      </p:sp>
    </p:spTree>
    <p:extLst>
      <p:ext uri="{BB962C8B-B14F-4D97-AF65-F5344CB8AC3E}">
        <p14:creationId xmlns:p14="http://schemas.microsoft.com/office/powerpoint/2010/main" val="45556267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D7E3ECF5-A1FB-4017-9377-8073771F53B3}" type="datetime1">
              <a:rPr lang="ja-JP" altLang="en-US"/>
              <a:pPr>
                <a:defRPr/>
              </a:pPr>
              <a:t>2017/9/7</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Tree>
    <p:extLst>
      <p:ext uri="{BB962C8B-B14F-4D97-AF65-F5344CB8AC3E}">
        <p14:creationId xmlns:p14="http://schemas.microsoft.com/office/powerpoint/2010/main" val="220861785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2FC9D9B5-4AFE-4ADF-BEB4-8A56954B6C54}" type="datetime1">
              <a:rPr lang="ja-JP" altLang="en-US"/>
              <a:pPr>
                <a:defRPr/>
              </a:pPr>
              <a:t>2017/9/7</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Tree>
    <p:extLst>
      <p:ext uri="{BB962C8B-B14F-4D97-AF65-F5344CB8AC3E}">
        <p14:creationId xmlns:p14="http://schemas.microsoft.com/office/powerpoint/2010/main" val="11250283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C4994A2D-2292-4FE1-BF11-E6F72C4B75A4}" type="datetime1">
              <a:rPr lang="ja-JP" altLang="en-US"/>
              <a:pPr>
                <a:defRPr/>
              </a:pPr>
              <a:t>2017/9/7</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Tree>
    <p:extLst>
      <p:ext uri="{BB962C8B-B14F-4D97-AF65-F5344CB8AC3E}">
        <p14:creationId xmlns:p14="http://schemas.microsoft.com/office/powerpoint/2010/main" val="36586976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9B222F26-34C8-4DCA-845E-2C34A8D718F9}" type="datetime1">
              <a:rPr lang="ja-JP" altLang="en-US"/>
              <a:pPr>
                <a:defRPr/>
              </a:pPr>
              <a:t>2017/9/7</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Tree>
    <p:extLst>
      <p:ext uri="{BB962C8B-B14F-4D97-AF65-F5344CB8AC3E}">
        <p14:creationId xmlns:p14="http://schemas.microsoft.com/office/powerpoint/2010/main" val="24842299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9428C682-8C72-4BAB-9232-81D317D0D6CF}" type="datetime1">
              <a:rPr lang="ja-JP" altLang="en-US"/>
              <a:pPr>
                <a:defRPr/>
              </a:pPr>
              <a:t>2017/9/7</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Tree>
    <p:extLst>
      <p:ext uri="{BB962C8B-B14F-4D97-AF65-F5344CB8AC3E}">
        <p14:creationId xmlns:p14="http://schemas.microsoft.com/office/powerpoint/2010/main" val="977762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9" y="365128"/>
            <a:ext cx="8543925"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82329" y="1681164"/>
            <a:ext cx="4190702" cy="823912"/>
          </a:xfrm>
        </p:spPr>
        <p:txBody>
          <a:bodyPr anchor="b"/>
          <a:lstStyle>
            <a:lvl1pPr marL="0" indent="0">
              <a:buNone/>
              <a:defRPr sz="1246" b="1"/>
            </a:lvl1pPr>
            <a:lvl2pPr marL="237390" indent="0">
              <a:buNone/>
              <a:defRPr sz="1038" b="1"/>
            </a:lvl2pPr>
            <a:lvl3pPr marL="474779" indent="0">
              <a:buNone/>
              <a:defRPr sz="935" b="1"/>
            </a:lvl3pPr>
            <a:lvl4pPr marL="712169" indent="0">
              <a:buNone/>
              <a:defRPr sz="831" b="1"/>
            </a:lvl4pPr>
            <a:lvl5pPr marL="949559" indent="0">
              <a:buNone/>
              <a:defRPr sz="831" b="1"/>
            </a:lvl5pPr>
            <a:lvl6pPr marL="1186948" indent="0">
              <a:buNone/>
              <a:defRPr sz="831" b="1"/>
            </a:lvl6pPr>
            <a:lvl7pPr marL="1424338" indent="0">
              <a:buNone/>
              <a:defRPr sz="831" b="1"/>
            </a:lvl7pPr>
            <a:lvl8pPr marL="1661728" indent="0">
              <a:buNone/>
              <a:defRPr sz="831" b="1"/>
            </a:lvl8pPr>
            <a:lvl9pPr marL="1899117" indent="0">
              <a:buNone/>
              <a:defRPr sz="831" b="1"/>
            </a:lvl9pPr>
          </a:lstStyle>
          <a:p>
            <a:pPr lvl="0"/>
            <a:r>
              <a:rPr lang="ja-JP" altLang="en-US" smtClean="0"/>
              <a:t>マスター テキストの書式設定</a:t>
            </a:r>
          </a:p>
        </p:txBody>
      </p:sp>
      <p:sp>
        <p:nvSpPr>
          <p:cNvPr id="4" name="Content Placeholder 3"/>
          <p:cNvSpPr>
            <a:spLocks noGrp="1"/>
          </p:cNvSpPr>
          <p:nvPr>
            <p:ph sz="half" idx="2"/>
          </p:nvPr>
        </p:nvSpPr>
        <p:spPr>
          <a:xfrm>
            <a:off x="682329" y="2505076"/>
            <a:ext cx="4190702"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014914" y="1681164"/>
            <a:ext cx="4211340" cy="823912"/>
          </a:xfrm>
        </p:spPr>
        <p:txBody>
          <a:bodyPr anchor="b"/>
          <a:lstStyle>
            <a:lvl1pPr marL="0" indent="0">
              <a:buNone/>
              <a:defRPr sz="1246" b="1"/>
            </a:lvl1pPr>
            <a:lvl2pPr marL="237390" indent="0">
              <a:buNone/>
              <a:defRPr sz="1038" b="1"/>
            </a:lvl2pPr>
            <a:lvl3pPr marL="474779" indent="0">
              <a:buNone/>
              <a:defRPr sz="935" b="1"/>
            </a:lvl3pPr>
            <a:lvl4pPr marL="712169" indent="0">
              <a:buNone/>
              <a:defRPr sz="831" b="1"/>
            </a:lvl4pPr>
            <a:lvl5pPr marL="949559" indent="0">
              <a:buNone/>
              <a:defRPr sz="831" b="1"/>
            </a:lvl5pPr>
            <a:lvl6pPr marL="1186948" indent="0">
              <a:buNone/>
              <a:defRPr sz="831" b="1"/>
            </a:lvl6pPr>
            <a:lvl7pPr marL="1424338" indent="0">
              <a:buNone/>
              <a:defRPr sz="831" b="1"/>
            </a:lvl7pPr>
            <a:lvl8pPr marL="1661728" indent="0">
              <a:buNone/>
              <a:defRPr sz="831" b="1"/>
            </a:lvl8pPr>
            <a:lvl9pPr marL="1899117" indent="0">
              <a:buNone/>
              <a:defRPr sz="831" b="1"/>
            </a:lvl9pPr>
          </a:lstStyle>
          <a:p>
            <a:pPr lvl="0"/>
            <a:r>
              <a:rPr lang="ja-JP" altLang="en-US" smtClean="0"/>
              <a:t>マスター テキストの書式設定</a:t>
            </a:r>
          </a:p>
        </p:txBody>
      </p:sp>
      <p:sp>
        <p:nvSpPr>
          <p:cNvPr id="6" name="Content Placeholder 5"/>
          <p:cNvSpPr>
            <a:spLocks noGrp="1"/>
          </p:cNvSpPr>
          <p:nvPr>
            <p:ph sz="quarter" idx="4"/>
          </p:nvPr>
        </p:nvSpPr>
        <p:spPr>
          <a:xfrm>
            <a:off x="5014914" y="2505076"/>
            <a:ext cx="4211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3"/>
          <p:cNvSpPr>
            <a:spLocks noGrp="1"/>
          </p:cNvSpPr>
          <p:nvPr>
            <p:ph type="dt" sz="half" idx="10"/>
          </p:nvPr>
        </p:nvSpPr>
        <p:spPr/>
        <p:txBody>
          <a:bodyPr/>
          <a:lstStyle>
            <a:lvl1pPr>
              <a:defRPr/>
            </a:lvl1pPr>
          </a:lstStyle>
          <a:p>
            <a:pPr>
              <a:defRPr/>
            </a:pPr>
            <a:fld id="{5503642B-30A0-44E3-A709-C0C4C10CD892}" type="datetime1">
              <a:rPr lang="ja-JP" altLang="en-US"/>
              <a:pPr>
                <a:defRPr/>
              </a:pPr>
              <a:t>2017/9/7</a:t>
            </a:fld>
            <a:endParaRPr lang="ja-JP" altLang="en-US"/>
          </a:p>
        </p:txBody>
      </p:sp>
      <p:sp>
        <p:nvSpPr>
          <p:cNvPr id="8" name="Footer Placeholder 4"/>
          <p:cNvSpPr>
            <a:spLocks noGrp="1"/>
          </p:cNvSpPr>
          <p:nvPr>
            <p:ph type="ftr" sz="quarter" idx="11"/>
          </p:nvPr>
        </p:nvSpPr>
        <p:spPr/>
        <p:txBody>
          <a:bodyPr/>
          <a:lstStyle>
            <a:lvl1pPr>
              <a:defRPr/>
            </a:lvl1pPr>
          </a:lstStyle>
          <a:p>
            <a:endParaRPr lang="en-US" altLang="ja-JP"/>
          </a:p>
        </p:txBody>
      </p:sp>
      <p:sp>
        <p:nvSpPr>
          <p:cNvPr id="9" name="Slide Number Placeholder 5"/>
          <p:cNvSpPr>
            <a:spLocks noGrp="1"/>
          </p:cNvSpPr>
          <p:nvPr>
            <p:ph type="sldNum" sz="quarter" idx="12"/>
          </p:nvPr>
        </p:nvSpPr>
        <p:spPr/>
        <p:txBody>
          <a:bodyPr/>
          <a:lstStyle>
            <a:lvl1pPr>
              <a:defRPr/>
            </a:lvl1pPr>
          </a:lstStyle>
          <a:p>
            <a:pPr>
              <a:defRPr/>
            </a:pPr>
            <a:fld id="{4A262ABC-E582-4683-BD06-A8A0027EEB6B}" type="slidenum">
              <a:rPr lang="ja-JP" altLang="en-US"/>
              <a:pPr>
                <a:defRPr/>
              </a:pPr>
              <a:t>‹#›</a:t>
            </a:fld>
            <a:endParaRPr lang="ja-JP" altLang="en-US" dirty="0"/>
          </a:p>
        </p:txBody>
      </p:sp>
    </p:spTree>
    <p:extLst>
      <p:ext uri="{BB962C8B-B14F-4D97-AF65-F5344CB8AC3E}">
        <p14:creationId xmlns:p14="http://schemas.microsoft.com/office/powerpoint/2010/main" val="6407765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379BFE7D-788A-4E21-95EF-BEC7A8379625}" type="datetime1">
              <a:rPr lang="ja-JP" altLang="en-US"/>
              <a:pPr>
                <a:defRPr/>
              </a:pPr>
              <a:t>2017/9/7</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Tree>
    <p:extLst>
      <p:ext uri="{BB962C8B-B14F-4D97-AF65-F5344CB8AC3E}">
        <p14:creationId xmlns:p14="http://schemas.microsoft.com/office/powerpoint/2010/main" val="17650171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E147636-E8EA-4AAB-8BF3-5E8EB6A0B9A4}" type="datetime1">
              <a:rPr lang="ja-JP" altLang="en-US"/>
              <a:pPr>
                <a:defRPr/>
              </a:pPr>
              <a:t>2017/9/7</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Tree>
    <p:extLst>
      <p:ext uri="{BB962C8B-B14F-4D97-AF65-F5344CB8AC3E}">
        <p14:creationId xmlns:p14="http://schemas.microsoft.com/office/powerpoint/2010/main" val="3769780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97766192-134A-432E-9B16-FD068891C33D}" type="datetime1">
              <a:rPr lang="ja-JP" altLang="en-US"/>
              <a:pPr>
                <a:defRPr/>
              </a:pPr>
              <a:t>2017/9/7</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Tree>
    <p:extLst>
      <p:ext uri="{BB962C8B-B14F-4D97-AF65-F5344CB8AC3E}">
        <p14:creationId xmlns:p14="http://schemas.microsoft.com/office/powerpoint/2010/main" val="326547699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941645" y="612775"/>
            <a:ext cx="5943600" cy="4114800"/>
          </a:xfrm>
        </p:spPr>
        <p:txBody>
          <a:bodyPr vert="horz" wrap="square" lIns="91440" tIns="45720" rIns="91440" bIns="45720" numCol="1" anchor="t" anchorCtr="0" compatLnSpc="1">
            <a:prstTxWarp prst="textNoShape">
              <a:avLst/>
            </a:prstTxWarp>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6F1A23CE-50F2-4A50-9EEA-2564538E4274}" type="datetime1">
              <a:rPr lang="ja-JP" altLang="en-US"/>
              <a:pPr>
                <a:defRPr/>
              </a:pPr>
              <a:t>2017/9/7</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Tree>
    <p:extLst>
      <p:ext uri="{BB962C8B-B14F-4D97-AF65-F5344CB8AC3E}">
        <p14:creationId xmlns:p14="http://schemas.microsoft.com/office/powerpoint/2010/main" val="8999097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833E222C-7FF5-4265-9694-8D4991F372B9}" type="datetime1">
              <a:rPr lang="ja-JP" altLang="en-US"/>
              <a:pPr>
                <a:defRPr/>
              </a:pPr>
              <a:t>2017/9/7</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Tree>
    <p:extLst>
      <p:ext uri="{BB962C8B-B14F-4D97-AF65-F5344CB8AC3E}">
        <p14:creationId xmlns:p14="http://schemas.microsoft.com/office/powerpoint/2010/main" val="7738998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95300" y="274639"/>
            <a:ext cx="652145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CB273668-52F8-452A-975B-CBD3AE1A0875}" type="datetime1">
              <a:rPr lang="ja-JP" altLang="en-US"/>
              <a:pPr>
                <a:defRPr/>
              </a:pPr>
              <a:t>2017/9/7</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Tree>
    <p:extLst>
      <p:ext uri="{BB962C8B-B14F-4D97-AF65-F5344CB8AC3E}">
        <p14:creationId xmlns:p14="http://schemas.microsoft.com/office/powerpoint/2010/main" val="12067202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ー 1"/>
          <p:cNvSpPr>
            <a:spLocks noGrp="1"/>
          </p:cNvSpPr>
          <p:nvPr>
            <p:ph/>
          </p:nvPr>
        </p:nvSpPr>
        <p:spPr>
          <a:xfrm>
            <a:off x="495300" y="274639"/>
            <a:ext cx="8915400" cy="585152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39875AAB-EDB5-46F9-BF46-4A1855FDBEDC}" type="datetime1">
              <a:rPr lang="ja-JP" altLang="en-US"/>
              <a:pPr>
                <a:defRPr/>
              </a:pPr>
              <a:t>2017/9/7</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Tree>
    <p:extLst>
      <p:ext uri="{BB962C8B-B14F-4D97-AF65-F5344CB8AC3E}">
        <p14:creationId xmlns:p14="http://schemas.microsoft.com/office/powerpoint/2010/main" val="36299752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6000"/>
            </a:lvl1p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5B726F04-A3C1-409B-9546-5584A0799DFB}"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0C258CF7-E0FC-43E9-A474-BF87C00E83F1}" type="slidenum">
              <a:rPr lang="en-US" altLang="ja-JP"/>
              <a:pPr/>
              <a:t>‹#›</a:t>
            </a:fld>
            <a:endParaRPr lang="en-US" altLang="ja-JP"/>
          </a:p>
        </p:txBody>
      </p:sp>
    </p:spTree>
    <p:extLst>
      <p:ext uri="{BB962C8B-B14F-4D97-AF65-F5344CB8AC3E}">
        <p14:creationId xmlns:p14="http://schemas.microsoft.com/office/powerpoint/2010/main" val="4672848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681038" y="1825625"/>
            <a:ext cx="8543925"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E8EE74B8-9246-4BE5-986C-290AD88CCD21}"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262B851E-5979-4908-AF4B-12B85365BAA4}" type="slidenum">
              <a:rPr lang="en-US" altLang="ja-JP"/>
              <a:pPr/>
              <a:t>‹#›</a:t>
            </a:fld>
            <a:endParaRPr lang="en-US" altLang="ja-JP"/>
          </a:p>
        </p:txBody>
      </p:sp>
    </p:spTree>
    <p:extLst>
      <p:ext uri="{BB962C8B-B14F-4D97-AF65-F5344CB8AC3E}">
        <p14:creationId xmlns:p14="http://schemas.microsoft.com/office/powerpoint/2010/main" val="4835249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6275" y="1709738"/>
            <a:ext cx="8543925" cy="2852737"/>
          </a:xfrm>
        </p:spPr>
        <p:txBody>
          <a:bodyPr anchor="b"/>
          <a:lstStyle>
            <a:lvl1pPr>
              <a:defRPr sz="6000"/>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smtClean="0"/>
            </a:lvl1pPr>
          </a:lstStyle>
          <a:p>
            <a:pPr>
              <a:defRPr/>
            </a:pPr>
            <a:fld id="{AD5C0DE9-6311-4532-A9FE-8A65C7EAA604}"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6865ED67-B4F0-4490-9E47-62899BA237A1}" type="slidenum">
              <a:rPr lang="en-US" altLang="ja-JP"/>
              <a:pPr/>
              <a:t>‹#›</a:t>
            </a:fld>
            <a:endParaRPr lang="en-US" altLang="ja-JP"/>
          </a:p>
        </p:txBody>
      </p:sp>
    </p:spTree>
    <p:extLst>
      <p:ext uri="{BB962C8B-B14F-4D97-AF65-F5344CB8AC3E}">
        <p14:creationId xmlns:p14="http://schemas.microsoft.com/office/powerpoint/2010/main" val="3976527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3"/>
          <p:cNvSpPr>
            <a:spLocks noGrp="1"/>
          </p:cNvSpPr>
          <p:nvPr>
            <p:ph type="dt" sz="half" idx="10"/>
          </p:nvPr>
        </p:nvSpPr>
        <p:spPr/>
        <p:txBody>
          <a:bodyPr/>
          <a:lstStyle>
            <a:lvl1pPr>
              <a:defRPr/>
            </a:lvl1pPr>
          </a:lstStyle>
          <a:p>
            <a:pPr>
              <a:defRPr/>
            </a:pPr>
            <a:fld id="{BCF53083-0793-4491-B14E-D47EBF66E33B}" type="datetime1">
              <a:rPr lang="ja-JP" altLang="en-US"/>
              <a:pPr>
                <a:defRPr/>
              </a:pPr>
              <a:t>2017/9/7</a:t>
            </a:fld>
            <a:endParaRPr lang="ja-JP" altLang="en-US"/>
          </a:p>
        </p:txBody>
      </p:sp>
      <p:sp>
        <p:nvSpPr>
          <p:cNvPr id="4" name="Footer Placeholder 4"/>
          <p:cNvSpPr>
            <a:spLocks noGrp="1"/>
          </p:cNvSpPr>
          <p:nvPr>
            <p:ph type="ftr" sz="quarter" idx="11"/>
          </p:nvPr>
        </p:nvSpPr>
        <p:spPr/>
        <p:txBody>
          <a:bodyPr/>
          <a:lstStyle>
            <a:lvl1pPr>
              <a:defRPr/>
            </a:lvl1pPr>
          </a:lstStyle>
          <a:p>
            <a:endParaRPr lang="en-US" altLang="ja-JP"/>
          </a:p>
        </p:txBody>
      </p:sp>
      <p:sp>
        <p:nvSpPr>
          <p:cNvPr id="5" name="Slide Number Placeholder 5"/>
          <p:cNvSpPr>
            <a:spLocks noGrp="1"/>
          </p:cNvSpPr>
          <p:nvPr>
            <p:ph type="sldNum" sz="quarter" idx="12"/>
          </p:nvPr>
        </p:nvSpPr>
        <p:spPr/>
        <p:txBody>
          <a:bodyPr/>
          <a:lstStyle>
            <a:lvl1pPr>
              <a:defRPr/>
            </a:lvl1pPr>
          </a:lstStyle>
          <a:p>
            <a:pPr>
              <a:defRPr/>
            </a:pPr>
            <a:fld id="{9C084BA5-11E1-4555-ABD3-8FFE8F9DA194}" type="slidenum">
              <a:rPr lang="ja-JP" altLang="en-US"/>
              <a:pPr>
                <a:defRPr/>
              </a:pPr>
              <a:t>‹#›</a:t>
            </a:fld>
            <a:endParaRPr lang="ja-JP" altLang="en-US" dirty="0"/>
          </a:p>
        </p:txBody>
      </p:sp>
    </p:spTree>
    <p:extLst>
      <p:ext uri="{BB962C8B-B14F-4D97-AF65-F5344CB8AC3E}">
        <p14:creationId xmlns:p14="http://schemas.microsoft.com/office/powerpoint/2010/main" val="140325991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681038" y="1825625"/>
            <a:ext cx="4195762"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5029200" y="1825625"/>
            <a:ext cx="4195763"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smtClean="0"/>
            </a:lvl1pPr>
          </a:lstStyle>
          <a:p>
            <a:pPr>
              <a:defRPr/>
            </a:pPr>
            <a:fld id="{3AEC273F-41ED-497A-9F74-CE47A4637BA9}"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CDB889EA-AADB-484B-98C3-578EC0C62EA6}" type="slidenum">
              <a:rPr lang="en-US" altLang="ja-JP"/>
              <a:pPr/>
              <a:t>‹#›</a:t>
            </a:fld>
            <a:endParaRPr lang="en-US" altLang="ja-JP"/>
          </a:p>
        </p:txBody>
      </p:sp>
    </p:spTree>
    <p:extLst>
      <p:ext uri="{BB962C8B-B14F-4D97-AF65-F5344CB8AC3E}">
        <p14:creationId xmlns:p14="http://schemas.microsoft.com/office/powerpoint/2010/main" val="425766629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365125"/>
            <a:ext cx="8543925" cy="1325563"/>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682625" y="2505075"/>
            <a:ext cx="4191000"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5014913" y="2505075"/>
            <a:ext cx="4211637"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smtClean="0"/>
            </a:lvl1pPr>
          </a:lstStyle>
          <a:p>
            <a:pPr>
              <a:defRPr/>
            </a:pPr>
            <a:fld id="{4B8B8B60-31F4-4243-92EF-579C94FB1C19}" type="datetime1">
              <a:rPr lang="ja-JP" altLang="en-US"/>
              <a:pPr>
                <a:defRPr/>
              </a:pPr>
              <a:t>2017/9/7</a:t>
            </a:fld>
            <a:endParaRPr lang="en-US" altLang="ja-JP"/>
          </a:p>
        </p:txBody>
      </p:sp>
      <p:sp>
        <p:nvSpPr>
          <p:cNvPr id="8" name="フッター プレースホルダー 7"/>
          <p:cNvSpPr>
            <a:spLocks noGrp="1"/>
          </p:cNvSpPr>
          <p:nvPr>
            <p:ph type="ftr" sz="quarter" idx="11"/>
          </p:nvPr>
        </p:nvSpPr>
        <p:spPr/>
        <p:txBody>
          <a:bodyPr/>
          <a:lstStyle>
            <a:lvl1pPr>
              <a:defRPr/>
            </a:lvl1pPr>
          </a:lstStyle>
          <a:p>
            <a:endParaRPr lang="en-US" altLang="ja-JP"/>
          </a:p>
        </p:txBody>
      </p:sp>
      <p:sp>
        <p:nvSpPr>
          <p:cNvPr id="9" name="スライド番号プレースホルダー 8"/>
          <p:cNvSpPr>
            <a:spLocks noGrp="1"/>
          </p:cNvSpPr>
          <p:nvPr>
            <p:ph type="sldNum" sz="quarter" idx="12"/>
          </p:nvPr>
        </p:nvSpPr>
        <p:spPr/>
        <p:txBody>
          <a:bodyPr/>
          <a:lstStyle>
            <a:lvl1pPr>
              <a:defRPr/>
            </a:lvl1pPr>
          </a:lstStyle>
          <a:p>
            <a:fld id="{9A6D2912-A891-4BD5-B277-ACC6113A949D}" type="slidenum">
              <a:rPr lang="en-US" altLang="ja-JP"/>
              <a:pPr/>
              <a:t>‹#›</a:t>
            </a:fld>
            <a:endParaRPr lang="en-US" altLang="ja-JP"/>
          </a:p>
        </p:txBody>
      </p:sp>
    </p:spTree>
    <p:extLst>
      <p:ext uri="{BB962C8B-B14F-4D97-AF65-F5344CB8AC3E}">
        <p14:creationId xmlns:p14="http://schemas.microsoft.com/office/powerpoint/2010/main" val="30391978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smtClean="0"/>
            </a:lvl1pPr>
          </a:lstStyle>
          <a:p>
            <a:pPr>
              <a:defRPr/>
            </a:pPr>
            <a:fld id="{E017D630-D1E4-4317-A0F9-DB2E8A175141}" type="datetime1">
              <a:rPr lang="ja-JP" altLang="en-US"/>
              <a:pPr>
                <a:defRPr/>
              </a:pPr>
              <a:t>2017/9/7</a:t>
            </a:fld>
            <a:endParaRPr lang="en-US" altLang="ja-JP"/>
          </a:p>
        </p:txBody>
      </p:sp>
      <p:sp>
        <p:nvSpPr>
          <p:cNvPr id="4" name="フッター プレースホルダー 3"/>
          <p:cNvSpPr>
            <a:spLocks noGrp="1"/>
          </p:cNvSpPr>
          <p:nvPr>
            <p:ph type="ftr" sz="quarter" idx="11"/>
          </p:nvPr>
        </p:nvSpPr>
        <p:spPr/>
        <p:txBody>
          <a:bodyPr/>
          <a:lstStyle>
            <a:lvl1pPr>
              <a:defRPr/>
            </a:lvl1pPr>
          </a:lstStyle>
          <a:p>
            <a:endParaRPr lang="en-US" altLang="ja-JP"/>
          </a:p>
        </p:txBody>
      </p:sp>
      <p:sp>
        <p:nvSpPr>
          <p:cNvPr id="5" name="スライド番号プレースホルダー 4"/>
          <p:cNvSpPr>
            <a:spLocks noGrp="1"/>
          </p:cNvSpPr>
          <p:nvPr>
            <p:ph type="sldNum" sz="quarter" idx="12"/>
          </p:nvPr>
        </p:nvSpPr>
        <p:spPr/>
        <p:txBody>
          <a:bodyPr/>
          <a:lstStyle>
            <a:lvl1pPr>
              <a:defRPr/>
            </a:lvl1pPr>
          </a:lstStyle>
          <a:p>
            <a:fld id="{2DBD8CFC-F455-46EA-8EF0-D74D837614FB}" type="slidenum">
              <a:rPr lang="en-US" altLang="ja-JP"/>
              <a:pPr/>
              <a:t>‹#›</a:t>
            </a:fld>
            <a:endParaRPr lang="en-US" altLang="ja-JP"/>
          </a:p>
        </p:txBody>
      </p:sp>
    </p:spTree>
    <p:extLst>
      <p:ext uri="{BB962C8B-B14F-4D97-AF65-F5344CB8AC3E}">
        <p14:creationId xmlns:p14="http://schemas.microsoft.com/office/powerpoint/2010/main" val="123660286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smtClean="0"/>
            </a:lvl1pPr>
          </a:lstStyle>
          <a:p>
            <a:pPr>
              <a:defRPr/>
            </a:pPr>
            <a:fld id="{AF7EEF99-5EB0-4444-BF84-1E6B0D52B17A}" type="datetime1">
              <a:rPr lang="ja-JP" altLang="en-US"/>
              <a:pPr>
                <a:defRPr/>
              </a:pPr>
              <a:t>2017/9/7</a:t>
            </a:fld>
            <a:endParaRPr lang="en-US" altLang="ja-JP"/>
          </a:p>
        </p:txBody>
      </p:sp>
      <p:sp>
        <p:nvSpPr>
          <p:cNvPr id="3" name="フッター プレースホルダー 2"/>
          <p:cNvSpPr>
            <a:spLocks noGrp="1"/>
          </p:cNvSpPr>
          <p:nvPr>
            <p:ph type="ftr" sz="quarter" idx="11"/>
          </p:nvPr>
        </p:nvSpPr>
        <p:spPr/>
        <p:txBody>
          <a:bodyPr/>
          <a:lstStyle>
            <a:lvl1pPr>
              <a:defRPr/>
            </a:lvl1pPr>
          </a:lstStyle>
          <a:p>
            <a:endParaRPr lang="en-US" altLang="ja-JP"/>
          </a:p>
        </p:txBody>
      </p:sp>
      <p:sp>
        <p:nvSpPr>
          <p:cNvPr id="4" name="スライド番号プレースホルダー 3"/>
          <p:cNvSpPr>
            <a:spLocks noGrp="1"/>
          </p:cNvSpPr>
          <p:nvPr>
            <p:ph type="sldNum" sz="quarter" idx="12"/>
          </p:nvPr>
        </p:nvSpPr>
        <p:spPr/>
        <p:txBody>
          <a:bodyPr/>
          <a:lstStyle>
            <a:lvl1pPr>
              <a:defRPr/>
            </a:lvl1pPr>
          </a:lstStyle>
          <a:p>
            <a:fld id="{2EAEE298-A965-4A98-9A8D-7BB67A25FD55}" type="slidenum">
              <a:rPr lang="en-US" altLang="ja-JP"/>
              <a:pPr/>
              <a:t>‹#›</a:t>
            </a:fld>
            <a:endParaRPr lang="en-US" altLang="ja-JP"/>
          </a:p>
        </p:txBody>
      </p:sp>
    </p:spTree>
    <p:extLst>
      <p:ext uri="{BB962C8B-B14F-4D97-AF65-F5344CB8AC3E}">
        <p14:creationId xmlns:p14="http://schemas.microsoft.com/office/powerpoint/2010/main" val="195673258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D1C96E18-165C-47DC-80D8-E697DD40E3BD}"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19771ED9-0F99-4A36-B470-A0189592CCA0}" type="slidenum">
              <a:rPr lang="en-US" altLang="ja-JP"/>
              <a:pPr/>
              <a:t>‹#›</a:t>
            </a:fld>
            <a:endParaRPr lang="en-US" altLang="ja-JP"/>
          </a:p>
        </p:txBody>
      </p:sp>
    </p:spTree>
    <p:extLst>
      <p:ext uri="{BB962C8B-B14F-4D97-AF65-F5344CB8AC3E}">
        <p14:creationId xmlns:p14="http://schemas.microsoft.com/office/powerpoint/2010/main" val="330043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CE992F83-4170-4DF1-9AF0-7932EE7E6401}"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3DB34A9D-51C7-4A76-9395-D0C963CEF55A}" type="slidenum">
              <a:rPr lang="en-US" altLang="ja-JP"/>
              <a:pPr/>
              <a:t>‹#›</a:t>
            </a:fld>
            <a:endParaRPr lang="en-US" altLang="ja-JP"/>
          </a:p>
        </p:txBody>
      </p:sp>
    </p:spTree>
    <p:extLst>
      <p:ext uri="{BB962C8B-B14F-4D97-AF65-F5344CB8AC3E}">
        <p14:creationId xmlns:p14="http://schemas.microsoft.com/office/powerpoint/2010/main" val="109388280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681038" y="1825625"/>
            <a:ext cx="8543925" cy="4351338"/>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88E9A0A1-158D-4769-92E5-547819FF8BC9}"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AAE2CE61-0A90-4F18-8E90-88D21B750CEE}" type="slidenum">
              <a:rPr lang="en-US" altLang="ja-JP"/>
              <a:pPr/>
              <a:t>‹#›</a:t>
            </a:fld>
            <a:endParaRPr lang="en-US" altLang="ja-JP"/>
          </a:p>
        </p:txBody>
      </p:sp>
    </p:spTree>
    <p:extLst>
      <p:ext uri="{BB962C8B-B14F-4D97-AF65-F5344CB8AC3E}">
        <p14:creationId xmlns:p14="http://schemas.microsoft.com/office/powerpoint/2010/main" val="239493086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4763"/>
            <a:ext cx="2228850" cy="6181726"/>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95300" y="-4763"/>
            <a:ext cx="6534150" cy="6181726"/>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750222D9-1355-4F10-95C0-EF6CDE55B73C}"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27F926B1-1235-46CB-95BD-8399186AD076}" type="slidenum">
              <a:rPr lang="en-US" altLang="ja-JP"/>
              <a:pPr/>
              <a:t>‹#›</a:t>
            </a:fld>
            <a:endParaRPr lang="en-US" altLang="ja-JP"/>
          </a:p>
        </p:txBody>
      </p:sp>
    </p:spTree>
    <p:extLst>
      <p:ext uri="{BB962C8B-B14F-4D97-AF65-F5344CB8AC3E}">
        <p14:creationId xmlns:p14="http://schemas.microsoft.com/office/powerpoint/2010/main" val="150973708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6000"/>
            </a:lvl1p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BBD639EF-B8B2-4646-A7FF-B9D52CAF9F7D}"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Tree>
    <p:extLst>
      <p:ext uri="{BB962C8B-B14F-4D97-AF65-F5344CB8AC3E}">
        <p14:creationId xmlns:p14="http://schemas.microsoft.com/office/powerpoint/2010/main" val="254608779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681038" y="1825625"/>
            <a:ext cx="8543925"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E5F893CF-553E-473B-AE57-61A93A18F7B0}"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Tree>
    <p:extLst>
      <p:ext uri="{BB962C8B-B14F-4D97-AF65-F5344CB8AC3E}">
        <p14:creationId xmlns:p14="http://schemas.microsoft.com/office/powerpoint/2010/main" val="910129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51A46E9-2E04-4BF3-9723-F7D9F991D0AD}" type="datetime1">
              <a:rPr lang="ja-JP" altLang="en-US"/>
              <a:pPr>
                <a:defRPr/>
              </a:pPr>
              <a:t>2017/9/7</a:t>
            </a:fld>
            <a:endParaRPr lang="ja-JP" altLang="en-US"/>
          </a:p>
        </p:txBody>
      </p:sp>
      <p:sp>
        <p:nvSpPr>
          <p:cNvPr id="3" name="Footer Placeholder 4"/>
          <p:cNvSpPr>
            <a:spLocks noGrp="1"/>
          </p:cNvSpPr>
          <p:nvPr>
            <p:ph type="ftr" sz="quarter" idx="11"/>
          </p:nvPr>
        </p:nvSpPr>
        <p:spPr/>
        <p:txBody>
          <a:bodyPr/>
          <a:lstStyle>
            <a:lvl1pPr>
              <a:defRPr/>
            </a:lvl1pPr>
          </a:lstStyle>
          <a:p>
            <a:endParaRPr lang="en-US" altLang="ja-JP"/>
          </a:p>
        </p:txBody>
      </p:sp>
      <p:sp>
        <p:nvSpPr>
          <p:cNvPr id="4" name="Slide Number Placeholder 5"/>
          <p:cNvSpPr>
            <a:spLocks noGrp="1"/>
          </p:cNvSpPr>
          <p:nvPr>
            <p:ph type="sldNum" sz="quarter" idx="12"/>
          </p:nvPr>
        </p:nvSpPr>
        <p:spPr/>
        <p:txBody>
          <a:bodyPr/>
          <a:lstStyle>
            <a:lvl1pPr>
              <a:defRPr/>
            </a:lvl1pPr>
          </a:lstStyle>
          <a:p>
            <a:pPr>
              <a:defRPr/>
            </a:pPr>
            <a:fld id="{B83987CC-B847-47C3-AF39-13D6D67EC084}" type="slidenum">
              <a:rPr lang="ja-JP" altLang="en-US"/>
              <a:pPr>
                <a:defRPr/>
              </a:pPr>
              <a:t>‹#›</a:t>
            </a:fld>
            <a:endParaRPr lang="ja-JP" altLang="en-US" dirty="0"/>
          </a:p>
        </p:txBody>
      </p:sp>
    </p:spTree>
    <p:extLst>
      <p:ext uri="{BB962C8B-B14F-4D97-AF65-F5344CB8AC3E}">
        <p14:creationId xmlns:p14="http://schemas.microsoft.com/office/powerpoint/2010/main" val="263316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6275" y="1709738"/>
            <a:ext cx="8543925" cy="2852737"/>
          </a:xfrm>
        </p:spPr>
        <p:txBody>
          <a:bodyPr anchor="b"/>
          <a:lstStyle>
            <a:lvl1pPr>
              <a:defRPr sz="6000"/>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smtClean="0"/>
            </a:lvl1pPr>
          </a:lstStyle>
          <a:p>
            <a:pPr>
              <a:defRPr/>
            </a:pPr>
            <a:fld id="{774940D4-750E-4B3B-8C16-10E4E2BFB66D}"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Tree>
    <p:extLst>
      <p:ext uri="{BB962C8B-B14F-4D97-AF65-F5344CB8AC3E}">
        <p14:creationId xmlns:p14="http://schemas.microsoft.com/office/powerpoint/2010/main" val="1698441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681038" y="1825625"/>
            <a:ext cx="4195762"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5029200" y="1825625"/>
            <a:ext cx="4195763"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smtClean="0"/>
            </a:lvl1pPr>
          </a:lstStyle>
          <a:p>
            <a:pPr>
              <a:defRPr/>
            </a:pPr>
            <a:fld id="{CD33350D-9FA4-407D-9955-F88321E0D689}"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Tree>
    <p:extLst>
      <p:ext uri="{BB962C8B-B14F-4D97-AF65-F5344CB8AC3E}">
        <p14:creationId xmlns:p14="http://schemas.microsoft.com/office/powerpoint/2010/main" val="413433424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365125"/>
            <a:ext cx="8543925" cy="1325563"/>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682625" y="2505075"/>
            <a:ext cx="4191000"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5014913" y="2505075"/>
            <a:ext cx="4211637"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smtClean="0"/>
            </a:lvl1pPr>
          </a:lstStyle>
          <a:p>
            <a:pPr>
              <a:defRPr/>
            </a:pPr>
            <a:fld id="{4D315AF1-BBF7-43C6-8968-41DC05B9530B}" type="datetime1">
              <a:rPr lang="ja-JP" altLang="en-US"/>
              <a:pPr>
                <a:defRPr/>
              </a:pPr>
              <a:t>2017/9/7</a:t>
            </a:fld>
            <a:endParaRPr lang="en-US" altLang="ja-JP"/>
          </a:p>
        </p:txBody>
      </p:sp>
      <p:sp>
        <p:nvSpPr>
          <p:cNvPr id="8" name="フッター プレースホルダー 7"/>
          <p:cNvSpPr>
            <a:spLocks noGrp="1"/>
          </p:cNvSpPr>
          <p:nvPr>
            <p:ph type="ftr" sz="quarter" idx="11"/>
          </p:nvPr>
        </p:nvSpPr>
        <p:spPr/>
        <p:txBody>
          <a:bodyPr/>
          <a:lstStyle>
            <a:lvl1pPr>
              <a:defRPr/>
            </a:lvl1pPr>
          </a:lstStyle>
          <a:p>
            <a:endParaRPr lang="en-US" altLang="ja-JP"/>
          </a:p>
        </p:txBody>
      </p:sp>
    </p:spTree>
    <p:extLst>
      <p:ext uri="{BB962C8B-B14F-4D97-AF65-F5344CB8AC3E}">
        <p14:creationId xmlns:p14="http://schemas.microsoft.com/office/powerpoint/2010/main" val="156478240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smtClean="0"/>
            </a:lvl1pPr>
          </a:lstStyle>
          <a:p>
            <a:pPr>
              <a:defRPr/>
            </a:pPr>
            <a:fld id="{2E7B4F4C-CF47-4C3D-B2E1-FC58E4B56967}" type="datetime1">
              <a:rPr lang="ja-JP" altLang="en-US"/>
              <a:pPr>
                <a:defRPr/>
              </a:pPr>
              <a:t>2017/9/7</a:t>
            </a:fld>
            <a:endParaRPr lang="en-US" altLang="ja-JP"/>
          </a:p>
        </p:txBody>
      </p:sp>
      <p:sp>
        <p:nvSpPr>
          <p:cNvPr id="4" name="フッター プレースホルダー 3"/>
          <p:cNvSpPr>
            <a:spLocks noGrp="1"/>
          </p:cNvSpPr>
          <p:nvPr>
            <p:ph type="ftr" sz="quarter" idx="11"/>
          </p:nvPr>
        </p:nvSpPr>
        <p:spPr/>
        <p:txBody>
          <a:bodyPr/>
          <a:lstStyle>
            <a:lvl1pPr>
              <a:defRPr/>
            </a:lvl1pPr>
          </a:lstStyle>
          <a:p>
            <a:endParaRPr lang="en-US" altLang="ja-JP"/>
          </a:p>
        </p:txBody>
      </p:sp>
    </p:spTree>
    <p:extLst>
      <p:ext uri="{BB962C8B-B14F-4D97-AF65-F5344CB8AC3E}">
        <p14:creationId xmlns:p14="http://schemas.microsoft.com/office/powerpoint/2010/main" val="368771403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smtClean="0"/>
            </a:lvl1pPr>
          </a:lstStyle>
          <a:p>
            <a:pPr>
              <a:defRPr/>
            </a:pPr>
            <a:fld id="{C6EF324A-3645-4EA7-93EF-02A4B30DE51C}" type="datetime1">
              <a:rPr lang="ja-JP" altLang="en-US"/>
              <a:pPr>
                <a:defRPr/>
              </a:pPr>
              <a:t>2017/9/7</a:t>
            </a:fld>
            <a:endParaRPr lang="en-US" altLang="ja-JP"/>
          </a:p>
        </p:txBody>
      </p:sp>
      <p:sp>
        <p:nvSpPr>
          <p:cNvPr id="3" name="フッター プレースホルダー 2"/>
          <p:cNvSpPr>
            <a:spLocks noGrp="1"/>
          </p:cNvSpPr>
          <p:nvPr>
            <p:ph type="ftr" sz="quarter" idx="11"/>
          </p:nvPr>
        </p:nvSpPr>
        <p:spPr/>
        <p:txBody>
          <a:bodyPr/>
          <a:lstStyle>
            <a:lvl1pPr>
              <a:defRPr/>
            </a:lvl1pPr>
          </a:lstStyle>
          <a:p>
            <a:endParaRPr lang="en-US" altLang="ja-JP"/>
          </a:p>
        </p:txBody>
      </p:sp>
    </p:spTree>
    <p:extLst>
      <p:ext uri="{BB962C8B-B14F-4D97-AF65-F5344CB8AC3E}">
        <p14:creationId xmlns:p14="http://schemas.microsoft.com/office/powerpoint/2010/main" val="271635925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A37C96CC-72A9-49B8-89CC-7D7AD7ED0EBF}"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Tree>
    <p:extLst>
      <p:ext uri="{BB962C8B-B14F-4D97-AF65-F5344CB8AC3E}">
        <p14:creationId xmlns:p14="http://schemas.microsoft.com/office/powerpoint/2010/main" val="105888133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19B1A50F-1D3B-487D-B1CB-76A27849E6E3}"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Tree>
    <p:extLst>
      <p:ext uri="{BB962C8B-B14F-4D97-AF65-F5344CB8AC3E}">
        <p14:creationId xmlns:p14="http://schemas.microsoft.com/office/powerpoint/2010/main" val="365876338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681038" y="1825625"/>
            <a:ext cx="8543925" cy="4351338"/>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F06EEB3A-2750-49DB-A946-C061D5564543}"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Tree>
    <p:extLst>
      <p:ext uri="{BB962C8B-B14F-4D97-AF65-F5344CB8AC3E}">
        <p14:creationId xmlns:p14="http://schemas.microsoft.com/office/powerpoint/2010/main" val="138197408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8"/>
            <a:ext cx="2228850" cy="59023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95300" y="274638"/>
            <a:ext cx="6534150" cy="5902325"/>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879B5311-AE7E-4919-B209-39406FDA96A7}"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Tree>
    <p:extLst>
      <p:ext uri="{BB962C8B-B14F-4D97-AF65-F5344CB8AC3E}">
        <p14:creationId xmlns:p14="http://schemas.microsoft.com/office/powerpoint/2010/main" val="283818402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6000"/>
            </a:lvl1p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E6E55D4F-624E-4F04-8151-587514CA1C2B}"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A16594BD-CDF5-4675-8686-E8F95A374211}" type="slidenum">
              <a:rPr lang="en-US" altLang="ja-JP"/>
              <a:pPr/>
              <a:t>‹#›</a:t>
            </a:fld>
            <a:endParaRPr lang="en-US" altLang="ja-JP"/>
          </a:p>
        </p:txBody>
      </p:sp>
    </p:spTree>
    <p:extLst>
      <p:ext uri="{BB962C8B-B14F-4D97-AF65-F5344CB8AC3E}">
        <p14:creationId xmlns:p14="http://schemas.microsoft.com/office/powerpoint/2010/main" val="1249027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4" cy="1600200"/>
          </a:xfrm>
        </p:spPr>
        <p:txBody>
          <a:bodyPr anchor="b"/>
          <a:lstStyle>
            <a:lvl1pPr>
              <a:defRPr sz="1662"/>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4211341" y="987428"/>
            <a:ext cx="5014914" cy="4873625"/>
          </a:xfrm>
        </p:spPr>
        <p:txBody>
          <a:bodyPr/>
          <a:lstStyle>
            <a:lvl1pPr>
              <a:defRPr sz="1662"/>
            </a:lvl1pPr>
            <a:lvl2pPr>
              <a:defRPr sz="1454"/>
            </a:lvl2pPr>
            <a:lvl3pPr>
              <a:defRPr sz="1246"/>
            </a:lvl3pPr>
            <a:lvl4pPr>
              <a:defRPr sz="1038"/>
            </a:lvl4pPr>
            <a:lvl5pPr>
              <a:defRPr sz="1038"/>
            </a:lvl5pPr>
            <a:lvl6pPr>
              <a:defRPr sz="1038"/>
            </a:lvl6pPr>
            <a:lvl7pPr>
              <a:defRPr sz="1038"/>
            </a:lvl7pPr>
            <a:lvl8pPr>
              <a:defRPr sz="1038"/>
            </a:lvl8pPr>
            <a:lvl9pPr>
              <a:defRPr sz="1038"/>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82328" y="2057400"/>
            <a:ext cx="3194944" cy="3811588"/>
          </a:xfrm>
        </p:spPr>
        <p:txBody>
          <a:bodyPr/>
          <a:lstStyle>
            <a:lvl1pPr marL="0" indent="0">
              <a:buNone/>
              <a:defRPr sz="831"/>
            </a:lvl1pPr>
            <a:lvl2pPr marL="237390" indent="0">
              <a:buNone/>
              <a:defRPr sz="727"/>
            </a:lvl2pPr>
            <a:lvl3pPr marL="474779" indent="0">
              <a:buNone/>
              <a:defRPr sz="623"/>
            </a:lvl3pPr>
            <a:lvl4pPr marL="712169" indent="0">
              <a:buNone/>
              <a:defRPr sz="519"/>
            </a:lvl4pPr>
            <a:lvl5pPr marL="949559" indent="0">
              <a:buNone/>
              <a:defRPr sz="519"/>
            </a:lvl5pPr>
            <a:lvl6pPr marL="1186948" indent="0">
              <a:buNone/>
              <a:defRPr sz="519"/>
            </a:lvl6pPr>
            <a:lvl7pPr marL="1424338" indent="0">
              <a:buNone/>
              <a:defRPr sz="519"/>
            </a:lvl7pPr>
            <a:lvl8pPr marL="1661728" indent="0">
              <a:buNone/>
              <a:defRPr sz="519"/>
            </a:lvl8pPr>
            <a:lvl9pPr marL="1899117" indent="0">
              <a:buNone/>
              <a:defRPr sz="519"/>
            </a:lvl9pPr>
          </a:lstStyle>
          <a:p>
            <a:pPr lvl="0"/>
            <a:r>
              <a:rPr lang="ja-JP" altLang="en-US" smtClean="0"/>
              <a:t>マスター テキストの書式設定</a:t>
            </a:r>
          </a:p>
        </p:txBody>
      </p:sp>
      <p:sp>
        <p:nvSpPr>
          <p:cNvPr id="5" name="Date Placeholder 3"/>
          <p:cNvSpPr>
            <a:spLocks noGrp="1"/>
          </p:cNvSpPr>
          <p:nvPr>
            <p:ph type="dt" sz="half" idx="10"/>
          </p:nvPr>
        </p:nvSpPr>
        <p:spPr/>
        <p:txBody>
          <a:bodyPr/>
          <a:lstStyle>
            <a:lvl1pPr>
              <a:defRPr/>
            </a:lvl1pPr>
          </a:lstStyle>
          <a:p>
            <a:pPr>
              <a:defRPr/>
            </a:pPr>
            <a:fld id="{3FF4F37F-8C36-44F3-A49C-44CC806BDD8F}" type="datetime1">
              <a:rPr lang="ja-JP" altLang="en-US"/>
              <a:pPr>
                <a:defRPr/>
              </a:pPr>
              <a:t>2017/9/7</a:t>
            </a:fld>
            <a:endParaRPr lang="ja-JP" altLang="en-US"/>
          </a:p>
        </p:txBody>
      </p:sp>
      <p:sp>
        <p:nvSpPr>
          <p:cNvPr id="6" name="Footer Placeholder 4"/>
          <p:cNvSpPr>
            <a:spLocks noGrp="1"/>
          </p:cNvSpPr>
          <p:nvPr>
            <p:ph type="ftr" sz="quarter" idx="11"/>
          </p:nvPr>
        </p:nvSpPr>
        <p:spPr/>
        <p:txBody>
          <a:bodyPr/>
          <a:lstStyle>
            <a:lvl1pPr>
              <a:defRPr/>
            </a:lvl1pPr>
          </a:lstStyle>
          <a:p>
            <a:endParaRPr lang="en-US" altLang="ja-JP"/>
          </a:p>
        </p:txBody>
      </p:sp>
      <p:sp>
        <p:nvSpPr>
          <p:cNvPr id="7" name="Slide Number Placeholder 5"/>
          <p:cNvSpPr>
            <a:spLocks noGrp="1"/>
          </p:cNvSpPr>
          <p:nvPr>
            <p:ph type="sldNum" sz="quarter" idx="12"/>
          </p:nvPr>
        </p:nvSpPr>
        <p:spPr/>
        <p:txBody>
          <a:bodyPr/>
          <a:lstStyle>
            <a:lvl1pPr>
              <a:defRPr/>
            </a:lvl1pPr>
          </a:lstStyle>
          <a:p>
            <a:pPr>
              <a:defRPr/>
            </a:pPr>
            <a:fld id="{363B91B7-1CA3-4564-8FF7-14D549CDCC68}" type="slidenum">
              <a:rPr lang="ja-JP" altLang="en-US"/>
              <a:pPr>
                <a:defRPr/>
              </a:pPr>
              <a:t>‹#›</a:t>
            </a:fld>
            <a:endParaRPr lang="ja-JP" altLang="en-US" dirty="0"/>
          </a:p>
        </p:txBody>
      </p:sp>
    </p:spTree>
    <p:extLst>
      <p:ext uri="{BB962C8B-B14F-4D97-AF65-F5344CB8AC3E}">
        <p14:creationId xmlns:p14="http://schemas.microsoft.com/office/powerpoint/2010/main" val="244197980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681038" y="1825625"/>
            <a:ext cx="8543925"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F3437169-8889-46C2-BDB5-B1187155B0D7}"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24AB7BD7-52D3-4C82-A0CC-279CF00D4777}" type="slidenum">
              <a:rPr lang="en-US" altLang="ja-JP"/>
              <a:pPr/>
              <a:t>‹#›</a:t>
            </a:fld>
            <a:endParaRPr lang="en-US" altLang="ja-JP"/>
          </a:p>
        </p:txBody>
      </p:sp>
    </p:spTree>
    <p:extLst>
      <p:ext uri="{BB962C8B-B14F-4D97-AF65-F5344CB8AC3E}">
        <p14:creationId xmlns:p14="http://schemas.microsoft.com/office/powerpoint/2010/main" val="415031161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6275" y="1709738"/>
            <a:ext cx="8543925" cy="2852737"/>
          </a:xfrm>
        </p:spPr>
        <p:txBody>
          <a:bodyPr anchor="b"/>
          <a:lstStyle>
            <a:lvl1pPr>
              <a:defRPr sz="6000"/>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smtClean="0"/>
            </a:lvl1pPr>
          </a:lstStyle>
          <a:p>
            <a:pPr>
              <a:defRPr/>
            </a:pPr>
            <a:fld id="{48B3C028-33E6-4763-9119-FA1285A2C247}"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B14A7ABC-55A5-4BF2-B0E2-25C4B63CD355}" type="slidenum">
              <a:rPr lang="en-US" altLang="ja-JP"/>
              <a:pPr/>
              <a:t>‹#›</a:t>
            </a:fld>
            <a:endParaRPr lang="en-US" altLang="ja-JP"/>
          </a:p>
        </p:txBody>
      </p:sp>
    </p:spTree>
    <p:extLst>
      <p:ext uri="{BB962C8B-B14F-4D97-AF65-F5344CB8AC3E}">
        <p14:creationId xmlns:p14="http://schemas.microsoft.com/office/powerpoint/2010/main" val="207920294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681038" y="1825625"/>
            <a:ext cx="4195762"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5029200" y="1825625"/>
            <a:ext cx="4195763"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smtClean="0"/>
            </a:lvl1pPr>
          </a:lstStyle>
          <a:p>
            <a:pPr>
              <a:defRPr/>
            </a:pPr>
            <a:fld id="{F55571CF-C046-4635-B08F-C6CF4E7334DF}"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550B32F5-F40C-4557-86A4-13A9B7FD451B}" type="slidenum">
              <a:rPr lang="en-US" altLang="ja-JP"/>
              <a:pPr/>
              <a:t>‹#›</a:t>
            </a:fld>
            <a:endParaRPr lang="en-US" altLang="ja-JP"/>
          </a:p>
        </p:txBody>
      </p:sp>
    </p:spTree>
    <p:extLst>
      <p:ext uri="{BB962C8B-B14F-4D97-AF65-F5344CB8AC3E}">
        <p14:creationId xmlns:p14="http://schemas.microsoft.com/office/powerpoint/2010/main" val="285791420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365125"/>
            <a:ext cx="8543925" cy="1325563"/>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682625" y="2505075"/>
            <a:ext cx="4191000"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5014913" y="2505075"/>
            <a:ext cx="4211637"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smtClean="0"/>
            </a:lvl1pPr>
          </a:lstStyle>
          <a:p>
            <a:pPr>
              <a:defRPr/>
            </a:pPr>
            <a:fld id="{7C53D391-91F8-4B2C-8CB1-118C5BB70CD8}" type="datetime1">
              <a:rPr lang="ja-JP" altLang="en-US"/>
              <a:pPr>
                <a:defRPr/>
              </a:pPr>
              <a:t>2017/9/7</a:t>
            </a:fld>
            <a:endParaRPr lang="en-US" altLang="ja-JP"/>
          </a:p>
        </p:txBody>
      </p:sp>
      <p:sp>
        <p:nvSpPr>
          <p:cNvPr id="8" name="フッター プレースホルダー 7"/>
          <p:cNvSpPr>
            <a:spLocks noGrp="1"/>
          </p:cNvSpPr>
          <p:nvPr>
            <p:ph type="ftr" sz="quarter" idx="11"/>
          </p:nvPr>
        </p:nvSpPr>
        <p:spPr/>
        <p:txBody>
          <a:bodyPr/>
          <a:lstStyle>
            <a:lvl1pPr>
              <a:defRPr/>
            </a:lvl1pPr>
          </a:lstStyle>
          <a:p>
            <a:endParaRPr lang="en-US" altLang="ja-JP"/>
          </a:p>
        </p:txBody>
      </p:sp>
      <p:sp>
        <p:nvSpPr>
          <p:cNvPr id="9" name="スライド番号プレースホルダー 8"/>
          <p:cNvSpPr>
            <a:spLocks noGrp="1"/>
          </p:cNvSpPr>
          <p:nvPr>
            <p:ph type="sldNum" sz="quarter" idx="12"/>
          </p:nvPr>
        </p:nvSpPr>
        <p:spPr/>
        <p:txBody>
          <a:bodyPr/>
          <a:lstStyle>
            <a:lvl1pPr>
              <a:defRPr/>
            </a:lvl1pPr>
          </a:lstStyle>
          <a:p>
            <a:fld id="{0EDB3AFE-81AC-4F65-9563-055909AED639}" type="slidenum">
              <a:rPr lang="en-US" altLang="ja-JP"/>
              <a:pPr/>
              <a:t>‹#›</a:t>
            </a:fld>
            <a:endParaRPr lang="en-US" altLang="ja-JP"/>
          </a:p>
        </p:txBody>
      </p:sp>
    </p:spTree>
    <p:extLst>
      <p:ext uri="{BB962C8B-B14F-4D97-AF65-F5344CB8AC3E}">
        <p14:creationId xmlns:p14="http://schemas.microsoft.com/office/powerpoint/2010/main" val="105192209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smtClean="0"/>
            </a:lvl1pPr>
          </a:lstStyle>
          <a:p>
            <a:pPr>
              <a:defRPr/>
            </a:pPr>
            <a:fld id="{4280D395-2F6C-45A8-B978-85A67A4DCCD4}" type="datetime1">
              <a:rPr lang="ja-JP" altLang="en-US"/>
              <a:pPr>
                <a:defRPr/>
              </a:pPr>
              <a:t>2017/9/7</a:t>
            </a:fld>
            <a:endParaRPr lang="en-US" altLang="ja-JP"/>
          </a:p>
        </p:txBody>
      </p:sp>
      <p:sp>
        <p:nvSpPr>
          <p:cNvPr id="4" name="フッター プレースホルダー 3"/>
          <p:cNvSpPr>
            <a:spLocks noGrp="1"/>
          </p:cNvSpPr>
          <p:nvPr>
            <p:ph type="ftr" sz="quarter" idx="11"/>
          </p:nvPr>
        </p:nvSpPr>
        <p:spPr/>
        <p:txBody>
          <a:bodyPr/>
          <a:lstStyle>
            <a:lvl1pPr>
              <a:defRPr/>
            </a:lvl1pPr>
          </a:lstStyle>
          <a:p>
            <a:endParaRPr lang="en-US" altLang="ja-JP"/>
          </a:p>
        </p:txBody>
      </p:sp>
      <p:sp>
        <p:nvSpPr>
          <p:cNvPr id="5" name="スライド番号プレースホルダー 4"/>
          <p:cNvSpPr>
            <a:spLocks noGrp="1"/>
          </p:cNvSpPr>
          <p:nvPr>
            <p:ph type="sldNum" sz="quarter" idx="12"/>
          </p:nvPr>
        </p:nvSpPr>
        <p:spPr/>
        <p:txBody>
          <a:bodyPr/>
          <a:lstStyle>
            <a:lvl1pPr>
              <a:defRPr/>
            </a:lvl1pPr>
          </a:lstStyle>
          <a:p>
            <a:fld id="{90361068-4720-4227-83E6-E66E1FE03A49}" type="slidenum">
              <a:rPr lang="en-US" altLang="ja-JP"/>
              <a:pPr/>
              <a:t>‹#›</a:t>
            </a:fld>
            <a:endParaRPr lang="en-US" altLang="ja-JP"/>
          </a:p>
        </p:txBody>
      </p:sp>
    </p:spTree>
    <p:extLst>
      <p:ext uri="{BB962C8B-B14F-4D97-AF65-F5344CB8AC3E}">
        <p14:creationId xmlns:p14="http://schemas.microsoft.com/office/powerpoint/2010/main" val="204391686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smtClean="0"/>
            </a:lvl1pPr>
          </a:lstStyle>
          <a:p>
            <a:pPr>
              <a:defRPr/>
            </a:pPr>
            <a:fld id="{C0040748-DD6B-45F3-8146-B7D5121836A5}" type="datetime1">
              <a:rPr lang="ja-JP" altLang="en-US"/>
              <a:pPr>
                <a:defRPr/>
              </a:pPr>
              <a:t>2017/9/7</a:t>
            </a:fld>
            <a:endParaRPr lang="en-US" altLang="ja-JP"/>
          </a:p>
        </p:txBody>
      </p:sp>
      <p:sp>
        <p:nvSpPr>
          <p:cNvPr id="3" name="フッター プレースホルダー 2"/>
          <p:cNvSpPr>
            <a:spLocks noGrp="1"/>
          </p:cNvSpPr>
          <p:nvPr>
            <p:ph type="ftr" sz="quarter" idx="11"/>
          </p:nvPr>
        </p:nvSpPr>
        <p:spPr/>
        <p:txBody>
          <a:bodyPr/>
          <a:lstStyle>
            <a:lvl1pPr>
              <a:defRPr/>
            </a:lvl1pPr>
          </a:lstStyle>
          <a:p>
            <a:endParaRPr lang="en-US" altLang="ja-JP"/>
          </a:p>
        </p:txBody>
      </p:sp>
      <p:sp>
        <p:nvSpPr>
          <p:cNvPr id="4" name="スライド番号プレースホルダー 3"/>
          <p:cNvSpPr>
            <a:spLocks noGrp="1"/>
          </p:cNvSpPr>
          <p:nvPr>
            <p:ph type="sldNum" sz="quarter" idx="12"/>
          </p:nvPr>
        </p:nvSpPr>
        <p:spPr/>
        <p:txBody>
          <a:bodyPr/>
          <a:lstStyle>
            <a:lvl1pPr>
              <a:defRPr/>
            </a:lvl1pPr>
          </a:lstStyle>
          <a:p>
            <a:fld id="{F1412E8F-5746-4E04-ABCF-414D4E2916DD}" type="slidenum">
              <a:rPr lang="en-US" altLang="ja-JP"/>
              <a:pPr/>
              <a:t>‹#›</a:t>
            </a:fld>
            <a:endParaRPr lang="en-US" altLang="ja-JP"/>
          </a:p>
        </p:txBody>
      </p:sp>
    </p:spTree>
    <p:extLst>
      <p:ext uri="{BB962C8B-B14F-4D97-AF65-F5344CB8AC3E}">
        <p14:creationId xmlns:p14="http://schemas.microsoft.com/office/powerpoint/2010/main" val="57132763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9E6EB227-20C0-487E-8DD8-E849DB87AE0F}"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8BBC0A35-54D4-4498-B896-D5AEA62F6DCB}" type="slidenum">
              <a:rPr lang="en-US" altLang="ja-JP"/>
              <a:pPr/>
              <a:t>‹#›</a:t>
            </a:fld>
            <a:endParaRPr lang="en-US" altLang="ja-JP"/>
          </a:p>
        </p:txBody>
      </p:sp>
    </p:spTree>
    <p:extLst>
      <p:ext uri="{BB962C8B-B14F-4D97-AF65-F5344CB8AC3E}">
        <p14:creationId xmlns:p14="http://schemas.microsoft.com/office/powerpoint/2010/main" val="100264299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0EC0BA92-9195-4380-92E4-744E412C75C9}"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0DE55C94-D3D1-48D1-B52C-AD96ADFAC492}" type="slidenum">
              <a:rPr lang="en-US" altLang="ja-JP"/>
              <a:pPr/>
              <a:t>‹#›</a:t>
            </a:fld>
            <a:endParaRPr lang="en-US" altLang="ja-JP"/>
          </a:p>
        </p:txBody>
      </p:sp>
    </p:spTree>
    <p:extLst>
      <p:ext uri="{BB962C8B-B14F-4D97-AF65-F5344CB8AC3E}">
        <p14:creationId xmlns:p14="http://schemas.microsoft.com/office/powerpoint/2010/main" val="234048415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681038" y="1825625"/>
            <a:ext cx="8543925" cy="4351338"/>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3EED9FAF-E940-41D0-AA17-44A5D4956FF7}"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397BF756-3302-4182-B787-943966658F25}" type="slidenum">
              <a:rPr lang="en-US" altLang="ja-JP"/>
              <a:pPr/>
              <a:t>‹#›</a:t>
            </a:fld>
            <a:endParaRPr lang="en-US" altLang="ja-JP"/>
          </a:p>
        </p:txBody>
      </p:sp>
    </p:spTree>
    <p:extLst>
      <p:ext uri="{BB962C8B-B14F-4D97-AF65-F5344CB8AC3E}">
        <p14:creationId xmlns:p14="http://schemas.microsoft.com/office/powerpoint/2010/main" val="376877125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304800"/>
            <a:ext cx="2228850" cy="5872163"/>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95300" y="304800"/>
            <a:ext cx="6534150" cy="5872163"/>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6C67D3CA-B26D-408A-ADB2-1C7237D19CAA}"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457D19B3-B462-4F57-AAEE-10E1F2B38134}" type="slidenum">
              <a:rPr lang="en-US" altLang="ja-JP"/>
              <a:pPr/>
              <a:t>‹#›</a:t>
            </a:fld>
            <a:endParaRPr lang="en-US" altLang="ja-JP"/>
          </a:p>
        </p:txBody>
      </p:sp>
    </p:spTree>
    <p:extLst>
      <p:ext uri="{BB962C8B-B14F-4D97-AF65-F5344CB8AC3E}">
        <p14:creationId xmlns:p14="http://schemas.microsoft.com/office/powerpoint/2010/main" val="2299556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4" cy="1600200"/>
          </a:xfrm>
        </p:spPr>
        <p:txBody>
          <a:bodyPr anchor="b"/>
          <a:lstStyle>
            <a:lvl1pPr>
              <a:defRPr sz="1662"/>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4211341" y="987428"/>
            <a:ext cx="5014914" cy="4873625"/>
          </a:xfrm>
        </p:spPr>
        <p:txBody>
          <a:bodyPr rtlCol="0">
            <a:normAutofit/>
          </a:bodyPr>
          <a:lstStyle>
            <a:lvl1pPr marL="0" indent="0">
              <a:buNone/>
              <a:defRPr sz="1662"/>
            </a:lvl1pPr>
            <a:lvl2pPr marL="237390" indent="0">
              <a:buNone/>
              <a:defRPr sz="1454"/>
            </a:lvl2pPr>
            <a:lvl3pPr marL="474779" indent="0">
              <a:buNone/>
              <a:defRPr sz="1246"/>
            </a:lvl3pPr>
            <a:lvl4pPr marL="712169" indent="0">
              <a:buNone/>
              <a:defRPr sz="1038"/>
            </a:lvl4pPr>
            <a:lvl5pPr marL="949559" indent="0">
              <a:buNone/>
              <a:defRPr sz="1038"/>
            </a:lvl5pPr>
            <a:lvl6pPr marL="1186948" indent="0">
              <a:buNone/>
              <a:defRPr sz="1038"/>
            </a:lvl6pPr>
            <a:lvl7pPr marL="1424338" indent="0">
              <a:buNone/>
              <a:defRPr sz="1038"/>
            </a:lvl7pPr>
            <a:lvl8pPr marL="1661728" indent="0">
              <a:buNone/>
              <a:defRPr sz="1038"/>
            </a:lvl8pPr>
            <a:lvl9pPr marL="1899117" indent="0">
              <a:buNone/>
              <a:defRPr sz="1038"/>
            </a:lvl9pPr>
          </a:lstStyle>
          <a:p>
            <a:pPr lvl="0"/>
            <a:r>
              <a:rPr lang="ja-JP" altLang="en-US" noProof="0" smtClean="0"/>
              <a:t>図を追加</a:t>
            </a:r>
            <a:endParaRPr lang="en-US" noProof="0" dirty="0"/>
          </a:p>
        </p:txBody>
      </p:sp>
      <p:sp>
        <p:nvSpPr>
          <p:cNvPr id="4" name="Text Placeholder 3"/>
          <p:cNvSpPr>
            <a:spLocks noGrp="1"/>
          </p:cNvSpPr>
          <p:nvPr>
            <p:ph type="body" sz="half" idx="2"/>
          </p:nvPr>
        </p:nvSpPr>
        <p:spPr>
          <a:xfrm>
            <a:off x="682328" y="2057400"/>
            <a:ext cx="3194944" cy="3811588"/>
          </a:xfrm>
        </p:spPr>
        <p:txBody>
          <a:bodyPr/>
          <a:lstStyle>
            <a:lvl1pPr marL="0" indent="0">
              <a:buNone/>
              <a:defRPr sz="831"/>
            </a:lvl1pPr>
            <a:lvl2pPr marL="237390" indent="0">
              <a:buNone/>
              <a:defRPr sz="727"/>
            </a:lvl2pPr>
            <a:lvl3pPr marL="474779" indent="0">
              <a:buNone/>
              <a:defRPr sz="623"/>
            </a:lvl3pPr>
            <a:lvl4pPr marL="712169" indent="0">
              <a:buNone/>
              <a:defRPr sz="519"/>
            </a:lvl4pPr>
            <a:lvl5pPr marL="949559" indent="0">
              <a:buNone/>
              <a:defRPr sz="519"/>
            </a:lvl5pPr>
            <a:lvl6pPr marL="1186948" indent="0">
              <a:buNone/>
              <a:defRPr sz="519"/>
            </a:lvl6pPr>
            <a:lvl7pPr marL="1424338" indent="0">
              <a:buNone/>
              <a:defRPr sz="519"/>
            </a:lvl7pPr>
            <a:lvl8pPr marL="1661728" indent="0">
              <a:buNone/>
              <a:defRPr sz="519"/>
            </a:lvl8pPr>
            <a:lvl9pPr marL="1899117" indent="0">
              <a:buNone/>
              <a:defRPr sz="519"/>
            </a:lvl9pPr>
          </a:lstStyle>
          <a:p>
            <a:pPr lvl="0"/>
            <a:r>
              <a:rPr lang="ja-JP" altLang="en-US" smtClean="0"/>
              <a:t>マスター テキストの書式設定</a:t>
            </a:r>
          </a:p>
        </p:txBody>
      </p:sp>
      <p:sp>
        <p:nvSpPr>
          <p:cNvPr id="5" name="Date Placeholder 3"/>
          <p:cNvSpPr>
            <a:spLocks noGrp="1"/>
          </p:cNvSpPr>
          <p:nvPr>
            <p:ph type="dt" sz="half" idx="10"/>
          </p:nvPr>
        </p:nvSpPr>
        <p:spPr/>
        <p:txBody>
          <a:bodyPr/>
          <a:lstStyle>
            <a:lvl1pPr>
              <a:defRPr/>
            </a:lvl1pPr>
          </a:lstStyle>
          <a:p>
            <a:pPr>
              <a:defRPr/>
            </a:pPr>
            <a:fld id="{081038EA-AA2D-44B2-BE61-460DBC1F2319}" type="datetime1">
              <a:rPr lang="ja-JP" altLang="en-US"/>
              <a:pPr>
                <a:defRPr/>
              </a:pPr>
              <a:t>2017/9/7</a:t>
            </a:fld>
            <a:endParaRPr lang="ja-JP" altLang="en-US"/>
          </a:p>
        </p:txBody>
      </p:sp>
      <p:sp>
        <p:nvSpPr>
          <p:cNvPr id="6" name="Footer Placeholder 4"/>
          <p:cNvSpPr>
            <a:spLocks noGrp="1"/>
          </p:cNvSpPr>
          <p:nvPr>
            <p:ph type="ftr" sz="quarter" idx="11"/>
          </p:nvPr>
        </p:nvSpPr>
        <p:spPr/>
        <p:txBody>
          <a:bodyPr/>
          <a:lstStyle>
            <a:lvl1pPr>
              <a:defRPr/>
            </a:lvl1pPr>
          </a:lstStyle>
          <a:p>
            <a:endParaRPr lang="en-US" altLang="ja-JP"/>
          </a:p>
        </p:txBody>
      </p:sp>
      <p:sp>
        <p:nvSpPr>
          <p:cNvPr id="7" name="Slide Number Placeholder 5"/>
          <p:cNvSpPr>
            <a:spLocks noGrp="1"/>
          </p:cNvSpPr>
          <p:nvPr>
            <p:ph type="sldNum" sz="quarter" idx="12"/>
          </p:nvPr>
        </p:nvSpPr>
        <p:spPr/>
        <p:txBody>
          <a:bodyPr/>
          <a:lstStyle>
            <a:lvl1pPr>
              <a:defRPr/>
            </a:lvl1pPr>
          </a:lstStyle>
          <a:p>
            <a:pPr>
              <a:defRPr/>
            </a:pPr>
            <a:fld id="{F66ED9C6-FE82-40C3-A95F-7A24DF593E0D}" type="slidenum">
              <a:rPr lang="ja-JP" altLang="en-US"/>
              <a:pPr>
                <a:defRPr/>
              </a:pPr>
              <a:t>‹#›</a:t>
            </a:fld>
            <a:endParaRPr lang="ja-JP" altLang="en-US" dirty="0"/>
          </a:p>
        </p:txBody>
      </p:sp>
    </p:spTree>
    <p:extLst>
      <p:ext uri="{BB962C8B-B14F-4D97-AF65-F5344CB8AC3E}">
        <p14:creationId xmlns:p14="http://schemas.microsoft.com/office/powerpoint/2010/main" val="17088783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6000"/>
            </a:lvl1p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DB21ECB9-D290-420F-A798-ABFCDA0394F8}"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B52CFD94-E60A-4A71-8BAF-72FBC2864A68}" type="slidenum">
              <a:rPr lang="en-US" altLang="ja-JP"/>
              <a:pPr/>
              <a:t>‹#›</a:t>
            </a:fld>
            <a:endParaRPr lang="en-US" altLang="ja-JP"/>
          </a:p>
        </p:txBody>
      </p:sp>
    </p:spTree>
    <p:extLst>
      <p:ext uri="{BB962C8B-B14F-4D97-AF65-F5344CB8AC3E}">
        <p14:creationId xmlns:p14="http://schemas.microsoft.com/office/powerpoint/2010/main" val="294360137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681038" y="1825625"/>
            <a:ext cx="8543925"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2235B7B9-B104-4BE6-8BB6-45D36BAF2E95}"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77B505AB-0B8C-469B-A197-CF46BAD4C07E}" type="slidenum">
              <a:rPr lang="en-US" altLang="ja-JP"/>
              <a:pPr/>
              <a:t>‹#›</a:t>
            </a:fld>
            <a:endParaRPr lang="en-US" altLang="ja-JP"/>
          </a:p>
        </p:txBody>
      </p:sp>
    </p:spTree>
    <p:extLst>
      <p:ext uri="{BB962C8B-B14F-4D97-AF65-F5344CB8AC3E}">
        <p14:creationId xmlns:p14="http://schemas.microsoft.com/office/powerpoint/2010/main" val="146240154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6275" y="1709738"/>
            <a:ext cx="8543925" cy="2852737"/>
          </a:xfrm>
        </p:spPr>
        <p:txBody>
          <a:bodyPr anchor="b"/>
          <a:lstStyle>
            <a:lvl1pPr>
              <a:defRPr sz="6000"/>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smtClean="0"/>
            </a:lvl1pPr>
          </a:lstStyle>
          <a:p>
            <a:pPr>
              <a:defRPr/>
            </a:pPr>
            <a:fld id="{99FB0F8E-8327-45CE-995E-E4DCB1F8C445}"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47062025-5D0E-4012-9722-7948E25F732E}" type="slidenum">
              <a:rPr lang="en-US" altLang="ja-JP"/>
              <a:pPr/>
              <a:t>‹#›</a:t>
            </a:fld>
            <a:endParaRPr lang="en-US" altLang="ja-JP"/>
          </a:p>
        </p:txBody>
      </p:sp>
    </p:spTree>
    <p:extLst>
      <p:ext uri="{BB962C8B-B14F-4D97-AF65-F5344CB8AC3E}">
        <p14:creationId xmlns:p14="http://schemas.microsoft.com/office/powerpoint/2010/main" val="408631781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681038" y="1825625"/>
            <a:ext cx="4195762"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5029200" y="1825625"/>
            <a:ext cx="4195763" cy="435133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smtClean="0"/>
            </a:lvl1pPr>
          </a:lstStyle>
          <a:p>
            <a:pPr>
              <a:defRPr/>
            </a:pPr>
            <a:fld id="{D36967B2-95A8-4EF5-84D1-0BC85A1BA50E}"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1626DDE4-C9F2-4692-985D-13FA710D9871}" type="slidenum">
              <a:rPr lang="en-US" altLang="ja-JP"/>
              <a:pPr/>
              <a:t>‹#›</a:t>
            </a:fld>
            <a:endParaRPr lang="en-US" altLang="ja-JP"/>
          </a:p>
        </p:txBody>
      </p:sp>
    </p:spTree>
    <p:extLst>
      <p:ext uri="{BB962C8B-B14F-4D97-AF65-F5344CB8AC3E}">
        <p14:creationId xmlns:p14="http://schemas.microsoft.com/office/powerpoint/2010/main" val="272408611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365125"/>
            <a:ext cx="8543925" cy="1325563"/>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682625" y="2505075"/>
            <a:ext cx="4191000"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5014913" y="2505075"/>
            <a:ext cx="4211637" cy="3684588"/>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smtClean="0"/>
            </a:lvl1pPr>
          </a:lstStyle>
          <a:p>
            <a:pPr>
              <a:defRPr/>
            </a:pPr>
            <a:fld id="{6309A528-E520-44C8-A1EA-461AAC90A17D}" type="datetime1">
              <a:rPr lang="ja-JP" altLang="en-US"/>
              <a:pPr>
                <a:defRPr/>
              </a:pPr>
              <a:t>2017/9/7</a:t>
            </a:fld>
            <a:endParaRPr lang="en-US" altLang="ja-JP"/>
          </a:p>
        </p:txBody>
      </p:sp>
      <p:sp>
        <p:nvSpPr>
          <p:cNvPr id="8" name="フッター プレースホルダー 7"/>
          <p:cNvSpPr>
            <a:spLocks noGrp="1"/>
          </p:cNvSpPr>
          <p:nvPr>
            <p:ph type="ftr" sz="quarter" idx="11"/>
          </p:nvPr>
        </p:nvSpPr>
        <p:spPr/>
        <p:txBody>
          <a:bodyPr/>
          <a:lstStyle>
            <a:lvl1pPr>
              <a:defRPr/>
            </a:lvl1pPr>
          </a:lstStyle>
          <a:p>
            <a:endParaRPr lang="en-US" altLang="ja-JP"/>
          </a:p>
        </p:txBody>
      </p:sp>
      <p:sp>
        <p:nvSpPr>
          <p:cNvPr id="9" name="スライド番号プレースホルダー 8"/>
          <p:cNvSpPr>
            <a:spLocks noGrp="1"/>
          </p:cNvSpPr>
          <p:nvPr>
            <p:ph type="sldNum" sz="quarter" idx="12"/>
          </p:nvPr>
        </p:nvSpPr>
        <p:spPr/>
        <p:txBody>
          <a:bodyPr/>
          <a:lstStyle>
            <a:lvl1pPr>
              <a:defRPr/>
            </a:lvl1pPr>
          </a:lstStyle>
          <a:p>
            <a:fld id="{FAA4E8E5-B57F-4C8F-80AC-1B64366CAEF5}" type="slidenum">
              <a:rPr lang="en-US" altLang="ja-JP"/>
              <a:pPr/>
              <a:t>‹#›</a:t>
            </a:fld>
            <a:endParaRPr lang="en-US" altLang="ja-JP"/>
          </a:p>
        </p:txBody>
      </p:sp>
    </p:spTree>
    <p:extLst>
      <p:ext uri="{BB962C8B-B14F-4D97-AF65-F5344CB8AC3E}">
        <p14:creationId xmlns:p14="http://schemas.microsoft.com/office/powerpoint/2010/main" val="204557470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smtClean="0"/>
            </a:lvl1pPr>
          </a:lstStyle>
          <a:p>
            <a:pPr>
              <a:defRPr/>
            </a:pPr>
            <a:fld id="{B2E1F1CB-FA8A-4675-B715-2F97E0CE6F2A}" type="datetime1">
              <a:rPr lang="ja-JP" altLang="en-US"/>
              <a:pPr>
                <a:defRPr/>
              </a:pPr>
              <a:t>2017/9/7</a:t>
            </a:fld>
            <a:endParaRPr lang="en-US" altLang="ja-JP"/>
          </a:p>
        </p:txBody>
      </p:sp>
      <p:sp>
        <p:nvSpPr>
          <p:cNvPr id="4" name="フッター プレースホルダー 3"/>
          <p:cNvSpPr>
            <a:spLocks noGrp="1"/>
          </p:cNvSpPr>
          <p:nvPr>
            <p:ph type="ftr" sz="quarter" idx="11"/>
          </p:nvPr>
        </p:nvSpPr>
        <p:spPr/>
        <p:txBody>
          <a:bodyPr/>
          <a:lstStyle>
            <a:lvl1pPr>
              <a:defRPr/>
            </a:lvl1pPr>
          </a:lstStyle>
          <a:p>
            <a:endParaRPr lang="en-US" altLang="ja-JP"/>
          </a:p>
        </p:txBody>
      </p:sp>
      <p:sp>
        <p:nvSpPr>
          <p:cNvPr id="5" name="スライド番号プレースホルダー 4"/>
          <p:cNvSpPr>
            <a:spLocks noGrp="1"/>
          </p:cNvSpPr>
          <p:nvPr>
            <p:ph type="sldNum" sz="quarter" idx="12"/>
          </p:nvPr>
        </p:nvSpPr>
        <p:spPr/>
        <p:txBody>
          <a:bodyPr/>
          <a:lstStyle>
            <a:lvl1pPr>
              <a:defRPr/>
            </a:lvl1pPr>
          </a:lstStyle>
          <a:p>
            <a:fld id="{B765F8C1-8159-4BBA-BF73-5CC295EEA83E}" type="slidenum">
              <a:rPr lang="en-US" altLang="ja-JP"/>
              <a:pPr/>
              <a:t>‹#›</a:t>
            </a:fld>
            <a:endParaRPr lang="en-US" altLang="ja-JP"/>
          </a:p>
        </p:txBody>
      </p:sp>
    </p:spTree>
    <p:extLst>
      <p:ext uri="{BB962C8B-B14F-4D97-AF65-F5344CB8AC3E}">
        <p14:creationId xmlns:p14="http://schemas.microsoft.com/office/powerpoint/2010/main" val="45967751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smtClean="0"/>
            </a:lvl1pPr>
          </a:lstStyle>
          <a:p>
            <a:pPr>
              <a:defRPr/>
            </a:pPr>
            <a:fld id="{0FDF665B-A6DF-4752-9005-67B2C1D01638}" type="datetime1">
              <a:rPr lang="ja-JP" altLang="en-US"/>
              <a:pPr>
                <a:defRPr/>
              </a:pPr>
              <a:t>2017/9/7</a:t>
            </a:fld>
            <a:endParaRPr lang="en-US" altLang="ja-JP"/>
          </a:p>
        </p:txBody>
      </p:sp>
      <p:sp>
        <p:nvSpPr>
          <p:cNvPr id="3" name="フッター プレースホルダー 2"/>
          <p:cNvSpPr>
            <a:spLocks noGrp="1"/>
          </p:cNvSpPr>
          <p:nvPr>
            <p:ph type="ftr" sz="quarter" idx="11"/>
          </p:nvPr>
        </p:nvSpPr>
        <p:spPr/>
        <p:txBody>
          <a:bodyPr/>
          <a:lstStyle>
            <a:lvl1pPr>
              <a:defRPr/>
            </a:lvl1pPr>
          </a:lstStyle>
          <a:p>
            <a:endParaRPr lang="en-US" altLang="ja-JP"/>
          </a:p>
        </p:txBody>
      </p:sp>
      <p:sp>
        <p:nvSpPr>
          <p:cNvPr id="4" name="スライド番号プレースホルダー 3"/>
          <p:cNvSpPr>
            <a:spLocks noGrp="1"/>
          </p:cNvSpPr>
          <p:nvPr>
            <p:ph type="sldNum" sz="quarter" idx="12"/>
          </p:nvPr>
        </p:nvSpPr>
        <p:spPr/>
        <p:txBody>
          <a:bodyPr/>
          <a:lstStyle>
            <a:lvl1pPr>
              <a:defRPr/>
            </a:lvl1pPr>
          </a:lstStyle>
          <a:p>
            <a:fld id="{1B0E06D5-2542-411D-8ABE-73C886908ED8}" type="slidenum">
              <a:rPr lang="en-US" altLang="ja-JP"/>
              <a:pPr/>
              <a:t>‹#›</a:t>
            </a:fld>
            <a:endParaRPr lang="en-US" altLang="ja-JP"/>
          </a:p>
        </p:txBody>
      </p:sp>
    </p:spTree>
    <p:extLst>
      <p:ext uri="{BB962C8B-B14F-4D97-AF65-F5344CB8AC3E}">
        <p14:creationId xmlns:p14="http://schemas.microsoft.com/office/powerpoint/2010/main" val="201296759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21ECCF26-43A4-4219-9761-AE3AAAD0B4F3}"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DABA3692-9D41-4B79-90B6-1C5A465880E1}" type="slidenum">
              <a:rPr lang="en-US" altLang="ja-JP"/>
              <a:pPr/>
              <a:t>‹#›</a:t>
            </a:fld>
            <a:endParaRPr lang="en-US" altLang="ja-JP"/>
          </a:p>
        </p:txBody>
      </p:sp>
    </p:spTree>
    <p:extLst>
      <p:ext uri="{BB962C8B-B14F-4D97-AF65-F5344CB8AC3E}">
        <p14:creationId xmlns:p14="http://schemas.microsoft.com/office/powerpoint/2010/main" val="21667471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625" y="457200"/>
            <a:ext cx="3194050" cy="1600200"/>
          </a:xfrm>
        </p:spPr>
        <p:txBody>
          <a:bodyPr anchor="b"/>
          <a:lstStyle>
            <a:lvl1pPr>
              <a:defRPr sz="3200"/>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smtClean="0"/>
            </a:lvl1pPr>
          </a:lstStyle>
          <a:p>
            <a:pPr>
              <a:defRPr/>
            </a:pPr>
            <a:fld id="{F302B91E-6936-4373-958B-6B3EFBB94A33}" type="datetime1">
              <a:rPr lang="ja-JP" altLang="en-US"/>
              <a:pPr>
                <a:defRPr/>
              </a:pPr>
              <a:t>2017/9/7</a:t>
            </a:fld>
            <a:endParaRPr lang="en-US" altLang="ja-JP"/>
          </a:p>
        </p:txBody>
      </p:sp>
      <p:sp>
        <p:nvSpPr>
          <p:cNvPr id="6" name="フッター プレースホルダー 5"/>
          <p:cNvSpPr>
            <a:spLocks noGrp="1"/>
          </p:cNvSpPr>
          <p:nvPr>
            <p:ph type="ftr" sz="quarter" idx="11"/>
          </p:nvPr>
        </p:nvSpPr>
        <p:spPr/>
        <p:txBody>
          <a:bodyPr/>
          <a:lstStyle>
            <a:lvl1pPr>
              <a:defRPr/>
            </a:lvl1pPr>
          </a:lstStyle>
          <a:p>
            <a:endParaRPr lang="en-US" altLang="ja-JP"/>
          </a:p>
        </p:txBody>
      </p:sp>
      <p:sp>
        <p:nvSpPr>
          <p:cNvPr id="7" name="スライド番号プレースホルダー 6"/>
          <p:cNvSpPr>
            <a:spLocks noGrp="1"/>
          </p:cNvSpPr>
          <p:nvPr>
            <p:ph type="sldNum" sz="quarter" idx="12"/>
          </p:nvPr>
        </p:nvSpPr>
        <p:spPr/>
        <p:txBody>
          <a:bodyPr/>
          <a:lstStyle>
            <a:lvl1pPr>
              <a:defRPr/>
            </a:lvl1pPr>
          </a:lstStyle>
          <a:p>
            <a:fld id="{4EF968CD-046C-42C8-AE7B-83F815EA65F3}" type="slidenum">
              <a:rPr lang="en-US" altLang="ja-JP"/>
              <a:pPr/>
              <a:t>‹#›</a:t>
            </a:fld>
            <a:endParaRPr lang="en-US" altLang="ja-JP"/>
          </a:p>
        </p:txBody>
      </p:sp>
    </p:spTree>
    <p:extLst>
      <p:ext uri="{BB962C8B-B14F-4D97-AF65-F5344CB8AC3E}">
        <p14:creationId xmlns:p14="http://schemas.microsoft.com/office/powerpoint/2010/main" val="275274076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681038" y="1825625"/>
            <a:ext cx="8543925" cy="4351338"/>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smtClean="0"/>
            </a:lvl1pPr>
          </a:lstStyle>
          <a:p>
            <a:pPr>
              <a:defRPr/>
            </a:pPr>
            <a:fld id="{74BAE3AC-F113-4B0A-987D-520A9D33646E}" type="datetime1">
              <a:rPr lang="ja-JP" altLang="en-US"/>
              <a:pPr>
                <a:defRPr/>
              </a:pPr>
              <a:t>2017/9/7</a:t>
            </a:fld>
            <a:endParaRPr lang="en-US" altLang="ja-JP"/>
          </a:p>
        </p:txBody>
      </p:sp>
      <p:sp>
        <p:nvSpPr>
          <p:cNvPr id="5" name="フッター プレースホルダー 4"/>
          <p:cNvSpPr>
            <a:spLocks noGrp="1"/>
          </p:cNvSpPr>
          <p:nvPr>
            <p:ph type="ftr" sz="quarter" idx="11"/>
          </p:nvPr>
        </p:nvSpPr>
        <p:spPr/>
        <p:txBody>
          <a:bodyPr/>
          <a:lstStyle>
            <a:lvl1pPr>
              <a:defRPr/>
            </a:lvl1pPr>
          </a:lstStyle>
          <a:p>
            <a:endParaRPr lang="en-US" altLang="ja-JP"/>
          </a:p>
        </p:txBody>
      </p:sp>
      <p:sp>
        <p:nvSpPr>
          <p:cNvPr id="6" name="スライド番号プレースホルダー 5"/>
          <p:cNvSpPr>
            <a:spLocks noGrp="1"/>
          </p:cNvSpPr>
          <p:nvPr>
            <p:ph type="sldNum" sz="quarter" idx="12"/>
          </p:nvPr>
        </p:nvSpPr>
        <p:spPr/>
        <p:txBody>
          <a:bodyPr/>
          <a:lstStyle>
            <a:lvl1pPr>
              <a:defRPr/>
            </a:lvl1pPr>
          </a:lstStyle>
          <a:p>
            <a:fld id="{8550BB7B-A1E7-487D-9F1B-CD77A92D146F}" type="slidenum">
              <a:rPr lang="en-US" altLang="ja-JP"/>
              <a:pPr/>
              <a:t>‹#›</a:t>
            </a:fld>
            <a:endParaRPr lang="en-US" altLang="ja-JP"/>
          </a:p>
        </p:txBody>
      </p:sp>
    </p:spTree>
    <p:extLst>
      <p:ext uri="{BB962C8B-B14F-4D97-AF65-F5344CB8AC3E}">
        <p14:creationId xmlns:p14="http://schemas.microsoft.com/office/powerpoint/2010/main" val="3847269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0.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theme" Target="../theme/theme11.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image" Target="../media/image2.png"/><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12.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vmlDrawing" Target="../drawings/vmlDrawing1.v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81038" y="365125"/>
            <a:ext cx="85439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endParaRPr lang="en-US" altLang="ja-JP" smtClean="0"/>
          </a:p>
        </p:txBody>
      </p:sp>
      <p:sp>
        <p:nvSpPr>
          <p:cNvPr id="1027" name="Text Placeholder 2"/>
          <p:cNvSpPr>
            <a:spLocks noGrp="1"/>
          </p:cNvSpPr>
          <p:nvPr>
            <p:ph type="body" idx="1"/>
          </p:nvPr>
        </p:nvSpPr>
        <p:spPr bwMode="auto">
          <a:xfrm>
            <a:off x="681038" y="1825625"/>
            <a:ext cx="85439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ltLang="ja-JP" smtClean="0"/>
          </a:p>
        </p:txBody>
      </p:sp>
      <p:sp>
        <p:nvSpPr>
          <p:cNvPr id="4" name="Date Placeholder 3"/>
          <p:cNvSpPr>
            <a:spLocks noGrp="1"/>
          </p:cNvSpPr>
          <p:nvPr>
            <p:ph type="dt" sz="half" idx="2"/>
          </p:nvPr>
        </p:nvSpPr>
        <p:spPr>
          <a:xfrm>
            <a:off x="681038" y="6356350"/>
            <a:ext cx="2228850" cy="365125"/>
          </a:xfrm>
          <a:prstGeom prst="rect">
            <a:avLst/>
          </a:prstGeom>
        </p:spPr>
        <p:txBody>
          <a:bodyPr vert="horz" lIns="91440" tIns="45720" rIns="91440" bIns="45720" rtlCol="0" anchor="ctr"/>
          <a:lstStyle>
            <a:lvl1pPr algn="l">
              <a:defRPr sz="623">
                <a:solidFill>
                  <a:schemeClr val="tx1">
                    <a:tint val="75000"/>
                  </a:schemeClr>
                </a:solidFill>
              </a:defRPr>
            </a:lvl1pPr>
          </a:lstStyle>
          <a:p>
            <a:pPr>
              <a:defRPr/>
            </a:pPr>
            <a:fld id="{0789DD5F-10F6-4EEC-B035-16D7C63A0297}" type="datetime1">
              <a:rPr lang="ja-JP" altLang="en-US"/>
              <a:pPr>
                <a:defRPr/>
              </a:pPr>
              <a:t>2017/9/7</a:t>
            </a:fld>
            <a:endParaRPr lang="ja-JP" altLang="en-US"/>
          </a:p>
        </p:txBody>
      </p:sp>
      <p:sp>
        <p:nvSpPr>
          <p:cNvPr id="5" name="Footer Placeholder 4"/>
          <p:cNvSpPr>
            <a:spLocks noGrp="1"/>
          </p:cNvSpPr>
          <p:nvPr>
            <p:ph type="ftr" sz="quarter" idx="3"/>
          </p:nvPr>
        </p:nvSpPr>
        <p:spPr>
          <a:xfrm>
            <a:off x="3281363" y="6356350"/>
            <a:ext cx="3343275" cy="365125"/>
          </a:xfrm>
          <a:prstGeom prst="rect">
            <a:avLst/>
          </a:prstGeom>
        </p:spPr>
        <p:txBody>
          <a:bodyPr vert="horz" wrap="square" lIns="91440" tIns="45720" rIns="91440" bIns="45720" numCol="1" anchor="ctr" anchorCtr="0" compatLnSpc="1">
            <a:prstTxWarp prst="textNoShape">
              <a:avLst/>
            </a:prstTxWarp>
          </a:bodyPr>
          <a:lstStyle>
            <a:lvl1pPr>
              <a:defRPr sz="600">
                <a:solidFill>
                  <a:srgbClr val="898989"/>
                </a:solidFill>
              </a:defRPr>
            </a:lvl1pPr>
          </a:lstStyle>
          <a:p>
            <a:endParaRPr lang="en-US" altLang="ja-JP"/>
          </a:p>
        </p:txBody>
      </p:sp>
      <p:sp>
        <p:nvSpPr>
          <p:cNvPr id="6" name="Slide Number Placeholder 5"/>
          <p:cNvSpPr>
            <a:spLocks noGrp="1"/>
          </p:cNvSpPr>
          <p:nvPr>
            <p:ph type="sldNum" sz="quarter" idx="4"/>
          </p:nvPr>
        </p:nvSpPr>
        <p:spPr>
          <a:xfrm>
            <a:off x="6996113" y="6356350"/>
            <a:ext cx="2228850"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pPr>
              <a:defRPr/>
            </a:pPr>
            <a:fld id="{47723134-D939-49DF-A5E1-290FBD39388D}" type="slidenum">
              <a:rPr lang="ja-JP" altLang="en-US"/>
              <a:pPr>
                <a:defRPr/>
              </a:pPr>
              <a:t>‹#›</a:t>
            </a:fld>
            <a:endParaRPr lang="ja-JP" altLang="en-US" dirty="0"/>
          </a:p>
        </p:txBody>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hf hdr="0" ftr="0" dt="0"/>
  <p:txStyles>
    <p:titleStyle>
      <a:lvl1pPr algn="l" defTabSz="474663" rtl="0" eaLnBrk="0" fontAlgn="base" hangingPunct="0">
        <a:lnSpc>
          <a:spcPct val="90000"/>
        </a:lnSpc>
        <a:spcBef>
          <a:spcPct val="0"/>
        </a:spcBef>
        <a:spcAft>
          <a:spcPct val="0"/>
        </a:spcAft>
        <a:defRPr kumimoji="1" sz="2200" kern="1200">
          <a:solidFill>
            <a:schemeClr val="tx1"/>
          </a:solidFill>
          <a:latin typeface="+mj-lt"/>
          <a:ea typeface="+mj-ea"/>
          <a:cs typeface="+mj-cs"/>
        </a:defRPr>
      </a:lvl1pPr>
      <a:lvl2pPr algn="l" defTabSz="474663" rtl="0" eaLnBrk="0" fontAlgn="base" hangingPunct="0">
        <a:lnSpc>
          <a:spcPct val="90000"/>
        </a:lnSpc>
        <a:spcBef>
          <a:spcPct val="0"/>
        </a:spcBef>
        <a:spcAft>
          <a:spcPct val="0"/>
        </a:spcAft>
        <a:defRPr kumimoji="1" sz="2200">
          <a:solidFill>
            <a:schemeClr val="tx1"/>
          </a:solidFill>
          <a:latin typeface="Calibri Light" panose="020F0302020204030204" pitchFamily="34" charset="0"/>
          <a:ea typeface="ＭＳ Ｐゴシック" panose="020B0600070205080204" pitchFamily="50" charset="-128"/>
        </a:defRPr>
      </a:lvl2pPr>
      <a:lvl3pPr algn="l" defTabSz="474663" rtl="0" eaLnBrk="0" fontAlgn="base" hangingPunct="0">
        <a:lnSpc>
          <a:spcPct val="90000"/>
        </a:lnSpc>
        <a:spcBef>
          <a:spcPct val="0"/>
        </a:spcBef>
        <a:spcAft>
          <a:spcPct val="0"/>
        </a:spcAft>
        <a:defRPr kumimoji="1" sz="2200">
          <a:solidFill>
            <a:schemeClr val="tx1"/>
          </a:solidFill>
          <a:latin typeface="Calibri Light" panose="020F0302020204030204" pitchFamily="34" charset="0"/>
          <a:ea typeface="ＭＳ Ｐゴシック" panose="020B0600070205080204" pitchFamily="50" charset="-128"/>
        </a:defRPr>
      </a:lvl3pPr>
      <a:lvl4pPr algn="l" defTabSz="474663" rtl="0" eaLnBrk="0" fontAlgn="base" hangingPunct="0">
        <a:lnSpc>
          <a:spcPct val="90000"/>
        </a:lnSpc>
        <a:spcBef>
          <a:spcPct val="0"/>
        </a:spcBef>
        <a:spcAft>
          <a:spcPct val="0"/>
        </a:spcAft>
        <a:defRPr kumimoji="1" sz="2200">
          <a:solidFill>
            <a:schemeClr val="tx1"/>
          </a:solidFill>
          <a:latin typeface="Calibri Light" panose="020F0302020204030204" pitchFamily="34" charset="0"/>
          <a:ea typeface="ＭＳ Ｐゴシック" panose="020B0600070205080204" pitchFamily="50" charset="-128"/>
        </a:defRPr>
      </a:lvl4pPr>
      <a:lvl5pPr algn="l" defTabSz="474663" rtl="0" eaLnBrk="0" fontAlgn="base" hangingPunct="0">
        <a:lnSpc>
          <a:spcPct val="90000"/>
        </a:lnSpc>
        <a:spcBef>
          <a:spcPct val="0"/>
        </a:spcBef>
        <a:spcAft>
          <a:spcPct val="0"/>
        </a:spcAft>
        <a:defRPr kumimoji="1" sz="2200">
          <a:solidFill>
            <a:schemeClr val="tx1"/>
          </a:solidFill>
          <a:latin typeface="Calibri Light" panose="020F0302020204030204" pitchFamily="34" charset="0"/>
          <a:ea typeface="ＭＳ Ｐゴシック" panose="020B0600070205080204" pitchFamily="50" charset="-128"/>
        </a:defRPr>
      </a:lvl5pPr>
      <a:lvl6pPr marL="457200" algn="l" defTabSz="474663" rtl="0" fontAlgn="base">
        <a:lnSpc>
          <a:spcPct val="90000"/>
        </a:lnSpc>
        <a:spcBef>
          <a:spcPct val="0"/>
        </a:spcBef>
        <a:spcAft>
          <a:spcPct val="0"/>
        </a:spcAft>
        <a:defRPr kumimoji="1" sz="2200">
          <a:solidFill>
            <a:schemeClr val="tx1"/>
          </a:solidFill>
          <a:latin typeface="Calibri Light" panose="020F0302020204030204" pitchFamily="34" charset="0"/>
          <a:ea typeface="ＭＳ Ｐゴシック" panose="020B0600070205080204" pitchFamily="50" charset="-128"/>
        </a:defRPr>
      </a:lvl6pPr>
      <a:lvl7pPr marL="914400" algn="l" defTabSz="474663" rtl="0" fontAlgn="base">
        <a:lnSpc>
          <a:spcPct val="90000"/>
        </a:lnSpc>
        <a:spcBef>
          <a:spcPct val="0"/>
        </a:spcBef>
        <a:spcAft>
          <a:spcPct val="0"/>
        </a:spcAft>
        <a:defRPr kumimoji="1" sz="2200">
          <a:solidFill>
            <a:schemeClr val="tx1"/>
          </a:solidFill>
          <a:latin typeface="Calibri Light" panose="020F0302020204030204" pitchFamily="34" charset="0"/>
          <a:ea typeface="ＭＳ Ｐゴシック" panose="020B0600070205080204" pitchFamily="50" charset="-128"/>
        </a:defRPr>
      </a:lvl7pPr>
      <a:lvl8pPr marL="1371600" algn="l" defTabSz="474663" rtl="0" fontAlgn="base">
        <a:lnSpc>
          <a:spcPct val="90000"/>
        </a:lnSpc>
        <a:spcBef>
          <a:spcPct val="0"/>
        </a:spcBef>
        <a:spcAft>
          <a:spcPct val="0"/>
        </a:spcAft>
        <a:defRPr kumimoji="1" sz="2200">
          <a:solidFill>
            <a:schemeClr val="tx1"/>
          </a:solidFill>
          <a:latin typeface="Calibri Light" panose="020F0302020204030204" pitchFamily="34" charset="0"/>
          <a:ea typeface="ＭＳ Ｐゴシック" panose="020B0600070205080204" pitchFamily="50" charset="-128"/>
        </a:defRPr>
      </a:lvl8pPr>
      <a:lvl9pPr marL="1828800" algn="l" defTabSz="474663" rtl="0" fontAlgn="base">
        <a:lnSpc>
          <a:spcPct val="90000"/>
        </a:lnSpc>
        <a:spcBef>
          <a:spcPct val="0"/>
        </a:spcBef>
        <a:spcAft>
          <a:spcPct val="0"/>
        </a:spcAft>
        <a:defRPr kumimoji="1" sz="2200">
          <a:solidFill>
            <a:schemeClr val="tx1"/>
          </a:solidFill>
          <a:latin typeface="Calibri Light" panose="020F0302020204030204" pitchFamily="34" charset="0"/>
          <a:ea typeface="ＭＳ Ｐゴシック" panose="020B0600070205080204" pitchFamily="50" charset="-128"/>
        </a:defRPr>
      </a:lvl9pPr>
    </p:titleStyle>
    <p:bodyStyle>
      <a:lvl1pPr marL="117475" indent="-117475" algn="l" defTabSz="474663" rtl="0" eaLnBrk="0" fontAlgn="base" hangingPunct="0">
        <a:lnSpc>
          <a:spcPct val="90000"/>
        </a:lnSpc>
        <a:spcBef>
          <a:spcPts val="525"/>
        </a:spcBef>
        <a:spcAft>
          <a:spcPct val="0"/>
        </a:spcAft>
        <a:buFont typeface="Arial" panose="020B0604020202020204" pitchFamily="34" charset="0"/>
        <a:buChar char="•"/>
        <a:defRPr kumimoji="1" sz="1400" kern="1200">
          <a:solidFill>
            <a:schemeClr val="tx1"/>
          </a:solidFill>
          <a:latin typeface="+mn-lt"/>
          <a:ea typeface="+mn-ea"/>
          <a:cs typeface="+mn-cs"/>
        </a:defRPr>
      </a:lvl1pPr>
      <a:lvl2pPr marL="355600" indent="-117475" algn="l" defTabSz="474663" rtl="0" eaLnBrk="0" fontAlgn="base" hangingPunct="0">
        <a:lnSpc>
          <a:spcPct val="90000"/>
        </a:lnSpc>
        <a:spcBef>
          <a:spcPts val="263"/>
        </a:spcBef>
        <a:spcAft>
          <a:spcPct val="0"/>
        </a:spcAft>
        <a:buFont typeface="Arial" panose="020B0604020202020204" pitchFamily="34" charset="0"/>
        <a:buChar char="•"/>
        <a:defRPr kumimoji="1" sz="1200" kern="1200">
          <a:solidFill>
            <a:schemeClr val="tx1"/>
          </a:solidFill>
          <a:latin typeface="+mn-lt"/>
          <a:ea typeface="+mn-ea"/>
          <a:cs typeface="+mn-cs"/>
        </a:defRPr>
      </a:lvl2pPr>
      <a:lvl3pPr marL="592138" indent="-117475" algn="l" defTabSz="474663" rtl="0" eaLnBrk="0" fontAlgn="base" hangingPunct="0">
        <a:lnSpc>
          <a:spcPct val="90000"/>
        </a:lnSpc>
        <a:spcBef>
          <a:spcPts val="263"/>
        </a:spcBef>
        <a:spcAft>
          <a:spcPct val="0"/>
        </a:spcAft>
        <a:buFont typeface="Arial" panose="020B0604020202020204" pitchFamily="34" charset="0"/>
        <a:buChar char="•"/>
        <a:defRPr kumimoji="1" sz="1000" kern="1200">
          <a:solidFill>
            <a:schemeClr val="tx1"/>
          </a:solidFill>
          <a:latin typeface="+mn-lt"/>
          <a:ea typeface="+mn-ea"/>
          <a:cs typeface="+mn-cs"/>
        </a:defRPr>
      </a:lvl3pPr>
      <a:lvl4pPr marL="830263" indent="-117475" algn="l" defTabSz="474663" rtl="0" eaLnBrk="0" fontAlgn="base" hangingPunct="0">
        <a:lnSpc>
          <a:spcPct val="90000"/>
        </a:lnSpc>
        <a:spcBef>
          <a:spcPts val="263"/>
        </a:spcBef>
        <a:spcAft>
          <a:spcPct val="0"/>
        </a:spcAft>
        <a:buFont typeface="Arial" panose="020B0604020202020204" pitchFamily="34" charset="0"/>
        <a:buChar char="•"/>
        <a:defRPr kumimoji="1" sz="900" kern="1200">
          <a:solidFill>
            <a:schemeClr val="tx1"/>
          </a:solidFill>
          <a:latin typeface="+mn-lt"/>
          <a:ea typeface="+mn-ea"/>
          <a:cs typeface="+mn-cs"/>
        </a:defRPr>
      </a:lvl4pPr>
      <a:lvl5pPr marL="1066800" indent="-117475" algn="l" defTabSz="474663" rtl="0" eaLnBrk="0" fontAlgn="base" hangingPunct="0">
        <a:lnSpc>
          <a:spcPct val="90000"/>
        </a:lnSpc>
        <a:spcBef>
          <a:spcPts val="263"/>
        </a:spcBef>
        <a:spcAft>
          <a:spcPct val="0"/>
        </a:spcAft>
        <a:buFont typeface="Arial" panose="020B0604020202020204" pitchFamily="34" charset="0"/>
        <a:buChar char="•"/>
        <a:defRPr kumimoji="1" sz="900" kern="1200">
          <a:solidFill>
            <a:schemeClr val="tx1"/>
          </a:solidFill>
          <a:latin typeface="+mn-lt"/>
          <a:ea typeface="+mn-ea"/>
          <a:cs typeface="+mn-cs"/>
        </a:defRPr>
      </a:lvl5pPr>
      <a:lvl6pPr marL="1305643" indent="-118695" algn="l" defTabSz="474779" rtl="0" eaLnBrk="1" latinLnBrk="0" hangingPunct="1">
        <a:lnSpc>
          <a:spcPct val="90000"/>
        </a:lnSpc>
        <a:spcBef>
          <a:spcPts val="260"/>
        </a:spcBef>
        <a:buFont typeface="Arial" panose="020B0604020202020204" pitchFamily="34" charset="0"/>
        <a:buChar char="•"/>
        <a:defRPr kumimoji="1" sz="935" kern="1200">
          <a:solidFill>
            <a:schemeClr val="tx1"/>
          </a:solidFill>
          <a:latin typeface="+mn-lt"/>
          <a:ea typeface="+mn-ea"/>
          <a:cs typeface="+mn-cs"/>
        </a:defRPr>
      </a:lvl6pPr>
      <a:lvl7pPr marL="1543033" indent="-118695" algn="l" defTabSz="474779" rtl="0" eaLnBrk="1" latinLnBrk="0" hangingPunct="1">
        <a:lnSpc>
          <a:spcPct val="90000"/>
        </a:lnSpc>
        <a:spcBef>
          <a:spcPts val="260"/>
        </a:spcBef>
        <a:buFont typeface="Arial" panose="020B0604020202020204" pitchFamily="34" charset="0"/>
        <a:buChar char="•"/>
        <a:defRPr kumimoji="1" sz="935" kern="1200">
          <a:solidFill>
            <a:schemeClr val="tx1"/>
          </a:solidFill>
          <a:latin typeface="+mn-lt"/>
          <a:ea typeface="+mn-ea"/>
          <a:cs typeface="+mn-cs"/>
        </a:defRPr>
      </a:lvl7pPr>
      <a:lvl8pPr marL="1780423" indent="-118695" algn="l" defTabSz="474779" rtl="0" eaLnBrk="1" latinLnBrk="0" hangingPunct="1">
        <a:lnSpc>
          <a:spcPct val="90000"/>
        </a:lnSpc>
        <a:spcBef>
          <a:spcPts val="260"/>
        </a:spcBef>
        <a:buFont typeface="Arial" panose="020B0604020202020204" pitchFamily="34" charset="0"/>
        <a:buChar char="•"/>
        <a:defRPr kumimoji="1" sz="935" kern="1200">
          <a:solidFill>
            <a:schemeClr val="tx1"/>
          </a:solidFill>
          <a:latin typeface="+mn-lt"/>
          <a:ea typeface="+mn-ea"/>
          <a:cs typeface="+mn-cs"/>
        </a:defRPr>
      </a:lvl8pPr>
      <a:lvl9pPr marL="2017812" indent="-118695" algn="l" defTabSz="474779" rtl="0" eaLnBrk="1" latinLnBrk="0" hangingPunct="1">
        <a:lnSpc>
          <a:spcPct val="90000"/>
        </a:lnSpc>
        <a:spcBef>
          <a:spcPts val="260"/>
        </a:spcBef>
        <a:buFont typeface="Arial" panose="020B0604020202020204" pitchFamily="34" charset="0"/>
        <a:buChar char="•"/>
        <a:defRPr kumimoji="1" sz="935" kern="1200">
          <a:solidFill>
            <a:schemeClr val="tx1"/>
          </a:solidFill>
          <a:latin typeface="+mn-lt"/>
          <a:ea typeface="+mn-ea"/>
          <a:cs typeface="+mn-cs"/>
        </a:defRPr>
      </a:lvl9pPr>
    </p:bodyStyle>
    <p:otherStyle>
      <a:defPPr>
        <a:defRPr lang="en-US"/>
      </a:defPPr>
      <a:lvl1pPr marL="0" algn="l" defTabSz="474779" rtl="0" eaLnBrk="1" latinLnBrk="0" hangingPunct="1">
        <a:defRPr kumimoji="1" sz="935" kern="1200">
          <a:solidFill>
            <a:schemeClr val="tx1"/>
          </a:solidFill>
          <a:latin typeface="+mn-lt"/>
          <a:ea typeface="+mn-ea"/>
          <a:cs typeface="+mn-cs"/>
        </a:defRPr>
      </a:lvl1pPr>
      <a:lvl2pPr marL="237390" algn="l" defTabSz="474779" rtl="0" eaLnBrk="1" latinLnBrk="0" hangingPunct="1">
        <a:defRPr kumimoji="1" sz="935" kern="1200">
          <a:solidFill>
            <a:schemeClr val="tx1"/>
          </a:solidFill>
          <a:latin typeface="+mn-lt"/>
          <a:ea typeface="+mn-ea"/>
          <a:cs typeface="+mn-cs"/>
        </a:defRPr>
      </a:lvl2pPr>
      <a:lvl3pPr marL="474779" algn="l" defTabSz="474779" rtl="0" eaLnBrk="1" latinLnBrk="0" hangingPunct="1">
        <a:defRPr kumimoji="1" sz="935" kern="1200">
          <a:solidFill>
            <a:schemeClr val="tx1"/>
          </a:solidFill>
          <a:latin typeface="+mn-lt"/>
          <a:ea typeface="+mn-ea"/>
          <a:cs typeface="+mn-cs"/>
        </a:defRPr>
      </a:lvl3pPr>
      <a:lvl4pPr marL="712169" algn="l" defTabSz="474779" rtl="0" eaLnBrk="1" latinLnBrk="0" hangingPunct="1">
        <a:defRPr kumimoji="1" sz="935" kern="1200">
          <a:solidFill>
            <a:schemeClr val="tx1"/>
          </a:solidFill>
          <a:latin typeface="+mn-lt"/>
          <a:ea typeface="+mn-ea"/>
          <a:cs typeface="+mn-cs"/>
        </a:defRPr>
      </a:lvl4pPr>
      <a:lvl5pPr marL="949559" algn="l" defTabSz="474779" rtl="0" eaLnBrk="1" latinLnBrk="0" hangingPunct="1">
        <a:defRPr kumimoji="1" sz="935" kern="1200">
          <a:solidFill>
            <a:schemeClr val="tx1"/>
          </a:solidFill>
          <a:latin typeface="+mn-lt"/>
          <a:ea typeface="+mn-ea"/>
          <a:cs typeface="+mn-cs"/>
        </a:defRPr>
      </a:lvl5pPr>
      <a:lvl6pPr marL="1186948" algn="l" defTabSz="474779" rtl="0" eaLnBrk="1" latinLnBrk="0" hangingPunct="1">
        <a:defRPr kumimoji="1" sz="935" kern="1200">
          <a:solidFill>
            <a:schemeClr val="tx1"/>
          </a:solidFill>
          <a:latin typeface="+mn-lt"/>
          <a:ea typeface="+mn-ea"/>
          <a:cs typeface="+mn-cs"/>
        </a:defRPr>
      </a:lvl6pPr>
      <a:lvl7pPr marL="1424338" algn="l" defTabSz="474779" rtl="0" eaLnBrk="1" latinLnBrk="0" hangingPunct="1">
        <a:defRPr kumimoji="1" sz="935" kern="1200">
          <a:solidFill>
            <a:schemeClr val="tx1"/>
          </a:solidFill>
          <a:latin typeface="+mn-lt"/>
          <a:ea typeface="+mn-ea"/>
          <a:cs typeface="+mn-cs"/>
        </a:defRPr>
      </a:lvl7pPr>
      <a:lvl8pPr marL="1661728" algn="l" defTabSz="474779" rtl="0" eaLnBrk="1" latinLnBrk="0" hangingPunct="1">
        <a:defRPr kumimoji="1" sz="935" kern="1200">
          <a:solidFill>
            <a:schemeClr val="tx1"/>
          </a:solidFill>
          <a:latin typeface="+mn-lt"/>
          <a:ea typeface="+mn-ea"/>
          <a:cs typeface="+mn-cs"/>
        </a:defRPr>
      </a:lvl8pPr>
      <a:lvl9pPr marL="1899117" algn="l" defTabSz="474779" rtl="0" eaLnBrk="1" latinLnBrk="0" hangingPunct="1">
        <a:defRPr kumimoji="1" sz="935"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userDrawn="1"/>
        </p:nvSpPr>
        <p:spPr bwMode="auto">
          <a:xfrm>
            <a:off x="0" y="533400"/>
            <a:ext cx="9906000" cy="6324600"/>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762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ja-JP" sz="2400" b="1" smtClean="0">
              <a:latin typeface="Times New Roman" panose="02020603050405020304" pitchFamily="18" charset="0"/>
              <a:ea typeface="ＭＳ Ｐゴシック" panose="020B0600070205080204" pitchFamily="50" charset="-128"/>
            </a:endParaRPr>
          </a:p>
        </p:txBody>
      </p:sp>
      <p:sp>
        <p:nvSpPr>
          <p:cNvPr id="392195" name="Rectangle 3"/>
          <p:cNvSpPr>
            <a:spLocks noGrp="1" noChangeArrowheads="1"/>
          </p:cNvSpPr>
          <p:nvPr>
            <p:ph type="title"/>
          </p:nvPr>
        </p:nvSpPr>
        <p:spPr bwMode="auto">
          <a:xfrm>
            <a:off x="495300" y="304800"/>
            <a:ext cx="891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hf sldNum="0" hdr="0" ftr="0" dt="0"/>
  <p:txStyles>
    <p:titleStyle>
      <a:lvl1pPr algn="ctr" rtl="0" fontAlgn="base">
        <a:spcBef>
          <a:spcPct val="0"/>
        </a:spcBef>
        <a:spcAft>
          <a:spcPct val="0"/>
        </a:spcAft>
        <a:defRPr kumimoji="1" sz="1600" kern="1200">
          <a:solidFill>
            <a:schemeClr val="tx2"/>
          </a:solidFill>
          <a:latin typeface="+mj-lt"/>
          <a:ea typeface="+mj-ea"/>
          <a:cs typeface="+mj-cs"/>
        </a:defRPr>
      </a:lvl1pPr>
      <a:lvl2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2pPr>
      <a:lvl3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3pPr>
      <a:lvl4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4pPr>
      <a:lvl5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5pPr>
      <a:lvl6pPr marL="4572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6pPr>
      <a:lvl7pPr marL="9144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7pPr>
      <a:lvl8pPr marL="13716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8pPr>
      <a:lvl9pPr marL="18288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userDrawn="1"/>
        </p:nvSpPr>
        <p:spPr bwMode="auto">
          <a:xfrm>
            <a:off x="0" y="533400"/>
            <a:ext cx="9906000" cy="6324600"/>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762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ja-JP" sz="2400" b="1" smtClean="0">
              <a:latin typeface="Times New Roman" panose="02020603050405020304" pitchFamily="18" charset="0"/>
              <a:ea typeface="ＭＳ Ｐゴシック" panose="020B0600070205080204" pitchFamily="50" charset="-128"/>
            </a:endParaRPr>
          </a:p>
        </p:txBody>
      </p:sp>
      <p:sp>
        <p:nvSpPr>
          <p:cNvPr id="268291" name="Rectangle 3"/>
          <p:cNvSpPr>
            <a:spLocks noGrp="1" noChangeArrowheads="1"/>
          </p:cNvSpPr>
          <p:nvPr>
            <p:ph type="title"/>
          </p:nvPr>
        </p:nvSpPr>
        <p:spPr bwMode="auto">
          <a:xfrm>
            <a:off x="495300" y="-4763"/>
            <a:ext cx="8915400" cy="454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327685" name="Rectangle 5"/>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a:latin typeface="+mn-lt"/>
                <a:ea typeface="+mn-ea"/>
              </a:defRPr>
            </a:lvl1pPr>
          </a:lstStyle>
          <a:p>
            <a:pPr>
              <a:defRPr/>
            </a:pPr>
            <a:fld id="{B14F3A03-10F2-4110-BEC4-374D6E99D257}" type="datetime1">
              <a:rPr lang="ja-JP" altLang="en-US"/>
              <a:pPr>
                <a:defRPr/>
              </a:pPr>
              <a:t>2017/9/7</a:t>
            </a:fld>
            <a:endParaRPr lang="en-US" altLang="ja-JP"/>
          </a:p>
        </p:txBody>
      </p:sp>
      <p:sp>
        <p:nvSpPr>
          <p:cNvPr id="327686" name="Rectangle 6"/>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a typeface="+mn-ea"/>
              </a:defRPr>
            </a:lvl1pPr>
          </a:lstStyle>
          <a:p>
            <a:endParaRPr lang="en-US" altLang="ja-JP"/>
          </a:p>
        </p:txBody>
      </p:sp>
      <p:sp>
        <p:nvSpPr>
          <p:cNvPr id="327687" name="Rectangle 7"/>
          <p:cNvSpPr>
            <a:spLocks noGrp="1" noChangeArrowheads="1"/>
          </p:cNvSpPr>
          <p:nvPr>
            <p:ph type="sldNum" sz="quarter" idx="4"/>
          </p:nvPr>
        </p:nvSpPr>
        <p:spPr bwMode="auto">
          <a:xfrm>
            <a:off x="7608888" y="6637338"/>
            <a:ext cx="23114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900">
                <a:solidFill>
                  <a:srgbClr val="434343"/>
                </a:solidFill>
                <a:latin typeface="+mj-lt"/>
                <a:ea typeface="HG丸ｺﾞｼｯｸM-PRO" panose="020F0600000000000000" pitchFamily="50" charset="-128"/>
              </a:defRPr>
            </a:lvl1pPr>
          </a:lstStyle>
          <a:p>
            <a:fld id="{F068F326-3136-4324-9E6E-5C934FDDAB4E}" type="slidenum">
              <a:rPr lang="en-US" altLang="ja-JP"/>
              <a:pPr/>
              <a:t>‹#›</a:t>
            </a:fld>
            <a:endParaRPr lang="en-US" altLang="ja-JP"/>
          </a:p>
        </p:txBody>
      </p:sp>
      <p:sp>
        <p:nvSpPr>
          <p:cNvPr id="1032" name="Rectangle 8"/>
          <p:cNvSpPr>
            <a:spLocks noChangeArrowheads="1"/>
          </p:cNvSpPr>
          <p:nvPr userDrawn="1"/>
        </p:nvSpPr>
        <p:spPr bwMode="auto">
          <a:xfrm>
            <a:off x="0" y="484188"/>
            <a:ext cx="9906000" cy="36512"/>
          </a:xfrm>
          <a:prstGeom prst="rect">
            <a:avLst/>
          </a:prstGeom>
          <a:solidFill>
            <a:srgbClr val="99CC00"/>
          </a:solidFill>
          <a:ln>
            <a:noFill/>
          </a:ln>
          <a:effectLst>
            <a:outerShdw dist="25400" dir="16200000" sy="-100000" rotWithShape="0">
              <a:srgbClr val="FFCC00">
                <a:alpha val="50000"/>
              </a:srgbClr>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en-US" smtClean="0"/>
          </a:p>
        </p:txBody>
      </p:sp>
    </p:spTree>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Lst>
  <p:hf hdr="0" ftr="0" dt="0"/>
  <p:txStyles>
    <p:titleStyle>
      <a:lvl1pPr algn="ctr" rtl="0" fontAlgn="base">
        <a:spcBef>
          <a:spcPct val="0"/>
        </a:spcBef>
        <a:spcAft>
          <a:spcPct val="0"/>
        </a:spcAft>
        <a:defRPr kumimoji="1" sz="1600" kern="1200">
          <a:solidFill>
            <a:schemeClr val="tx2"/>
          </a:solidFill>
          <a:latin typeface="+mj-lt"/>
          <a:ea typeface="+mj-ea"/>
          <a:cs typeface="+mj-cs"/>
        </a:defRPr>
      </a:lvl1pPr>
      <a:lvl2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2pPr>
      <a:lvl3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3pPr>
      <a:lvl4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4pPr>
      <a:lvl5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5pPr>
      <a:lvl6pPr marL="4572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6pPr>
      <a:lvl7pPr marL="9144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7pPr>
      <a:lvl8pPr marL="13716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8pPr>
      <a:lvl9pPr marL="18288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8002" name="図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101013" y="79375"/>
            <a:ext cx="1698625"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3" name="Rectangle 2"/>
          <p:cNvSpPr>
            <a:spLocks noGrp="1" noChangeArrowheads="1"/>
          </p:cNvSpPr>
          <p:nvPr>
            <p:ph type="title"/>
          </p:nvPr>
        </p:nvSpPr>
        <p:spPr bwMode="auto">
          <a:xfrm>
            <a:off x="495300" y="274638"/>
            <a:ext cx="891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28004" name="Rectangle 3"/>
          <p:cNvSpPr>
            <a:spLocks noGrp="1" noChangeArrowheads="1"/>
          </p:cNvSpPr>
          <p:nvPr>
            <p:ph type="body" idx="1"/>
          </p:nvPr>
        </p:nvSpPr>
        <p:spPr bwMode="auto">
          <a:xfrm>
            <a:off x="495300" y="1600200"/>
            <a:ext cx="89154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381956" name="Rectangle 4"/>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a:latin typeface="+mn-lt"/>
                <a:ea typeface="+mn-ea"/>
              </a:defRPr>
            </a:lvl1pPr>
          </a:lstStyle>
          <a:p>
            <a:pPr>
              <a:defRPr/>
            </a:pPr>
            <a:fld id="{51AC05EF-DA92-423A-BECB-EF6A126A53CA}" type="datetime1">
              <a:rPr lang="ja-JP" altLang="en-US"/>
              <a:pPr>
                <a:defRPr/>
              </a:pPr>
              <a:t>2017/9/7</a:t>
            </a:fld>
            <a:endParaRPr lang="en-US" altLang="ja-JP"/>
          </a:p>
        </p:txBody>
      </p:sp>
      <p:sp>
        <p:nvSpPr>
          <p:cNvPr id="381957" name="Rectangle 5"/>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a typeface="+mn-ea"/>
              </a:defRPr>
            </a:lvl1pPr>
          </a:lstStyle>
          <a:p>
            <a:endParaRPr lang="en-US" altLang="ja-JP"/>
          </a:p>
        </p:txBody>
      </p:sp>
      <p:sp>
        <p:nvSpPr>
          <p:cNvPr id="2054" name="Rectangle 7"/>
          <p:cNvSpPr>
            <a:spLocks noChangeArrowheads="1"/>
          </p:cNvSpPr>
          <p:nvPr userDrawn="1"/>
        </p:nvSpPr>
        <p:spPr bwMode="auto">
          <a:xfrm>
            <a:off x="0" y="484188"/>
            <a:ext cx="9906000" cy="36512"/>
          </a:xfrm>
          <a:prstGeom prst="rect">
            <a:avLst/>
          </a:prstGeom>
          <a:solidFill>
            <a:srgbClr val="456AD3"/>
          </a:solidFill>
          <a:ln>
            <a:noFill/>
          </a:ln>
          <a:effectLst>
            <a:outerShdw dist="25400" dir="5400000" algn="ctr" rotWithShape="0">
              <a:srgbClr val="9999FF">
                <a:alpha val="50000"/>
              </a:srgbClr>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en-US" smtClean="0"/>
          </a:p>
        </p:txBody>
      </p:sp>
      <p:sp>
        <p:nvSpPr>
          <p:cNvPr id="381960" name="Rectangle 8"/>
          <p:cNvSpPr>
            <a:spLocks noGrp="1" noChangeArrowheads="1"/>
          </p:cNvSpPr>
          <p:nvPr>
            <p:ph type="sldNum" sz="quarter" idx="4"/>
          </p:nvPr>
        </p:nvSpPr>
        <p:spPr bwMode="auto">
          <a:xfrm>
            <a:off x="7648575" y="6629400"/>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900">
                <a:solidFill>
                  <a:srgbClr val="434343"/>
                </a:solidFill>
                <a:latin typeface="HG丸ｺﾞｼｯｸM-PRO" panose="020F0600000000000000" pitchFamily="50" charset="-128"/>
                <a:ea typeface="HG丸ｺﾞｼｯｸM-PRO" panose="020F0600000000000000" pitchFamily="50" charset="-128"/>
              </a:defRPr>
            </a:lvl1pPr>
          </a:lstStyle>
          <a:p>
            <a:fld id="{68D3D52A-46AF-4942-B0E0-2ACE87247520}" type="slidenum">
              <a:rPr lang="en-US" altLang="ja-JP"/>
              <a:pPr/>
              <a:t>‹#›</a:t>
            </a:fld>
            <a:endParaRPr lang="en-US" altLang="ja-JP"/>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hf hdr="0" ftr="0" dt="0"/>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2pPr>
      <a:lvl3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3pPr>
      <a:lvl4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4pPr>
      <a:lvl5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5pPr>
      <a:lvl6pPr marL="4572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6pPr>
      <a:lvl7pPr marL="9144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7pPr>
      <a:lvl8pPr marL="13716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8pPr>
      <a:lvl9pPr marL="18288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userDrawn="1"/>
        </p:nvSpPr>
        <p:spPr bwMode="auto">
          <a:xfrm>
            <a:off x="0" y="533400"/>
            <a:ext cx="9906000" cy="6324600"/>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762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ja-JP" sz="2400" b="1" smtClean="0">
              <a:latin typeface="Times New Roman" panose="02020603050405020304" pitchFamily="18" charset="0"/>
              <a:ea typeface="ＭＳ Ｐゴシック" panose="020B0600070205080204" pitchFamily="50" charset="-128"/>
            </a:endParaRPr>
          </a:p>
        </p:txBody>
      </p:sp>
      <p:sp>
        <p:nvSpPr>
          <p:cNvPr id="2051" name="Rectangle 3"/>
          <p:cNvSpPr>
            <a:spLocks noGrp="1" noChangeArrowheads="1"/>
          </p:cNvSpPr>
          <p:nvPr>
            <p:ph type="title"/>
          </p:nvPr>
        </p:nvSpPr>
        <p:spPr bwMode="auto">
          <a:xfrm>
            <a:off x="495300" y="-4763"/>
            <a:ext cx="8915400" cy="454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327685" name="Rectangle 5"/>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a:latin typeface="Arial" charset="0"/>
                <a:ea typeface="+mn-ea"/>
              </a:defRPr>
            </a:lvl1pPr>
          </a:lstStyle>
          <a:p>
            <a:pPr>
              <a:defRPr/>
            </a:pPr>
            <a:fld id="{FD6B51C2-C34D-4B88-9CAF-BB17F4822521}" type="datetime1">
              <a:rPr lang="ja-JP" altLang="en-US"/>
              <a:pPr>
                <a:defRPr/>
              </a:pPr>
              <a:t>2017/9/7</a:t>
            </a:fld>
            <a:endParaRPr lang="en-US" altLang="ja-JP"/>
          </a:p>
        </p:txBody>
      </p:sp>
      <p:sp>
        <p:nvSpPr>
          <p:cNvPr id="327686" name="Rectangle 6"/>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a typeface="ＭＳ Ｐゴシック" panose="020B0600070205080204" pitchFamily="50" charset="-128"/>
              </a:defRPr>
            </a:lvl1pPr>
          </a:lstStyle>
          <a:p>
            <a:endParaRPr lang="en-US" altLang="ja-JP"/>
          </a:p>
        </p:txBody>
      </p:sp>
      <p:sp>
        <p:nvSpPr>
          <p:cNvPr id="327687" name="Rectangle 7"/>
          <p:cNvSpPr>
            <a:spLocks noGrp="1" noChangeArrowheads="1"/>
          </p:cNvSpPr>
          <p:nvPr>
            <p:ph type="sldNum" sz="quarter" idx="4"/>
          </p:nvPr>
        </p:nvSpPr>
        <p:spPr bwMode="auto">
          <a:xfrm>
            <a:off x="7608888" y="6637338"/>
            <a:ext cx="23114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900">
                <a:solidFill>
                  <a:srgbClr val="434343"/>
                </a:solidFill>
                <a:latin typeface="HG丸ｺﾞｼｯｸM-PRO" panose="020F0600000000000000" pitchFamily="50" charset="-128"/>
                <a:ea typeface="HG丸ｺﾞｼｯｸM-PRO" panose="020F0600000000000000" pitchFamily="50" charset="-128"/>
              </a:defRPr>
            </a:lvl1pPr>
          </a:lstStyle>
          <a:p>
            <a:fld id="{85BDBEC0-3A9E-4C72-8A1B-897E0BEE2E8C}" type="slidenum">
              <a:rPr lang="en-US" altLang="ja-JP"/>
              <a:pPr/>
              <a:t>‹#›</a:t>
            </a:fld>
            <a:endParaRPr lang="en-US" altLang="ja-JP"/>
          </a:p>
        </p:txBody>
      </p:sp>
      <p:sp>
        <p:nvSpPr>
          <p:cNvPr id="1032" name="Rectangle 8"/>
          <p:cNvSpPr>
            <a:spLocks noChangeArrowheads="1"/>
          </p:cNvSpPr>
          <p:nvPr userDrawn="1"/>
        </p:nvSpPr>
        <p:spPr bwMode="auto">
          <a:xfrm>
            <a:off x="0" y="484188"/>
            <a:ext cx="9906000" cy="36512"/>
          </a:xfrm>
          <a:prstGeom prst="rect">
            <a:avLst/>
          </a:prstGeom>
          <a:solidFill>
            <a:srgbClr val="99CC00"/>
          </a:solidFill>
          <a:ln>
            <a:noFill/>
          </a:ln>
          <a:effectLst>
            <a:outerShdw dist="25400" dir="16200000" sy="-100000" rotWithShape="0">
              <a:srgbClr val="FFCC00">
                <a:alpha val="50000"/>
              </a:srgbClr>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en-US" smtClean="0"/>
          </a:p>
        </p:txBody>
      </p:sp>
      <p:graphicFrame>
        <p:nvGraphicFramePr>
          <p:cNvPr id="2057" name="Object 9"/>
          <p:cNvGraphicFramePr>
            <a:graphicFrameLocks noChangeAspect="1"/>
          </p:cNvGraphicFramePr>
          <p:nvPr userDrawn="1"/>
        </p:nvGraphicFramePr>
        <p:xfrm>
          <a:off x="8982075" y="142875"/>
          <a:ext cx="820738" cy="255588"/>
        </p:xfrm>
        <a:graphic>
          <a:graphicData uri="http://schemas.openxmlformats.org/presentationml/2006/ole">
            <mc:AlternateContent xmlns:mc="http://schemas.openxmlformats.org/markup-compatibility/2006">
              <mc:Choice xmlns:v="urn:schemas-microsoft-com:vml" Requires="v">
                <p:oleObj spid="_x0000_s2120" name="ビットマップ イメージ" r:id="rId14" imgW="2276793" imgH="704948" progId="Paint.Picture">
                  <p:embed/>
                </p:oleObj>
              </mc:Choice>
              <mc:Fallback>
                <p:oleObj name="ビットマップ イメージ" r:id="rId14" imgW="2276793" imgH="704948" progId="Paint.Picture">
                  <p:embed/>
                  <p:pic>
                    <p:nvPicPr>
                      <p:cNvPr id="0" name="Object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982075" y="142875"/>
                        <a:ext cx="820738" cy="255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3776" r:id="rId1"/>
    <p:sldLayoutId id="2147483775" r:id="rId2"/>
    <p:sldLayoutId id="2147483774" r:id="rId3"/>
    <p:sldLayoutId id="2147483773" r:id="rId4"/>
    <p:sldLayoutId id="2147483772" r:id="rId5"/>
    <p:sldLayoutId id="2147483771" r:id="rId6"/>
    <p:sldLayoutId id="2147483770" r:id="rId7"/>
    <p:sldLayoutId id="2147483769" r:id="rId8"/>
    <p:sldLayoutId id="2147483768" r:id="rId9"/>
    <p:sldLayoutId id="2147483767" r:id="rId10"/>
    <p:sldLayoutId id="2147483766" r:id="rId11"/>
  </p:sldLayoutIdLst>
  <p:hf hdr="0" ftr="0" dt="0"/>
  <p:txStyles>
    <p:titleStyle>
      <a:lvl1pPr algn="ctr" rtl="0"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mj-cs"/>
        </a:defRPr>
      </a:lvl1pPr>
      <a:lvl2pPr algn="ctr" rtl="0"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defRPr>
      </a:lvl2pPr>
      <a:lvl3pPr algn="ctr" rtl="0"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defRPr>
      </a:lvl3pPr>
      <a:lvl4pPr algn="ctr" rtl="0"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defRPr>
      </a:lvl4pPr>
      <a:lvl5pPr algn="ctr" rtl="0"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userDrawn="1"/>
        </p:nvSpPr>
        <p:spPr bwMode="auto">
          <a:xfrm>
            <a:off x="0" y="533400"/>
            <a:ext cx="9906000" cy="6324600"/>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762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ja-JP" sz="2400" b="1" smtClean="0">
              <a:latin typeface="Times New Roman" panose="02020603050405020304" pitchFamily="18" charset="0"/>
              <a:ea typeface="ＭＳ Ｐゴシック" panose="020B0600070205080204" pitchFamily="50" charset="-128"/>
            </a:endParaRPr>
          </a:p>
        </p:txBody>
      </p:sp>
      <p:sp>
        <p:nvSpPr>
          <p:cNvPr id="126979" name="Rectangle 3"/>
          <p:cNvSpPr>
            <a:spLocks noGrp="1" noChangeArrowheads="1"/>
          </p:cNvSpPr>
          <p:nvPr>
            <p:ph type="title"/>
          </p:nvPr>
        </p:nvSpPr>
        <p:spPr bwMode="auto">
          <a:xfrm>
            <a:off x="495300" y="304800"/>
            <a:ext cx="891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327685" name="Rectangle 5"/>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a:latin typeface="+mn-lt"/>
                <a:ea typeface="+mn-ea"/>
              </a:defRPr>
            </a:lvl1pPr>
          </a:lstStyle>
          <a:p>
            <a:pPr>
              <a:defRPr/>
            </a:pPr>
            <a:fld id="{26AB2745-E3A5-4F48-92E5-D81C6E57451B}" type="datetime1">
              <a:rPr lang="ja-JP" altLang="en-US"/>
              <a:pPr>
                <a:defRPr/>
              </a:pPr>
              <a:t>2017/9/7</a:t>
            </a:fld>
            <a:endParaRPr lang="en-US" altLang="ja-JP"/>
          </a:p>
        </p:txBody>
      </p:sp>
      <p:sp>
        <p:nvSpPr>
          <p:cNvPr id="327686" name="Rectangle 6"/>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a typeface="+mn-ea"/>
              </a:defRPr>
            </a:lvl1pPr>
          </a:lstStyle>
          <a:p>
            <a:endParaRPr lang="en-US" altLang="ja-JP"/>
          </a:p>
        </p:txBody>
      </p:sp>
      <p:sp>
        <p:nvSpPr>
          <p:cNvPr id="327687" name="Rectangle 7"/>
          <p:cNvSpPr>
            <a:spLocks noGrp="1" noChangeArrowheads="1"/>
          </p:cNvSpPr>
          <p:nvPr>
            <p:ph type="sldNum" sz="quarter" idx="4"/>
          </p:nvPr>
        </p:nvSpPr>
        <p:spPr bwMode="auto">
          <a:xfrm>
            <a:off x="-15875" y="6637338"/>
            <a:ext cx="2311400" cy="37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900">
                <a:solidFill>
                  <a:srgbClr val="434343"/>
                </a:solidFill>
                <a:latin typeface="+mj-lt"/>
                <a:ea typeface="+mj-ea"/>
              </a:defRPr>
            </a:lvl1pPr>
          </a:lstStyle>
          <a:p>
            <a:fld id="{A7C434B2-93C6-46BF-AFDA-79EE5DD5E40A}" type="slidenum">
              <a:rPr lang="en-US" altLang="ja-JP"/>
              <a:pPr/>
              <a:t>‹#›</a:t>
            </a:fld>
            <a:endParaRPr lang="en-US" altLang="ja-JP"/>
          </a:p>
        </p:txBody>
      </p:sp>
      <p:sp>
        <p:nvSpPr>
          <p:cNvPr id="1032" name="Rectangle 8"/>
          <p:cNvSpPr>
            <a:spLocks noChangeArrowheads="1"/>
          </p:cNvSpPr>
          <p:nvPr userDrawn="1"/>
        </p:nvSpPr>
        <p:spPr bwMode="auto">
          <a:xfrm>
            <a:off x="0" y="484188"/>
            <a:ext cx="9906000" cy="36512"/>
          </a:xfrm>
          <a:prstGeom prst="rect">
            <a:avLst/>
          </a:prstGeom>
          <a:solidFill>
            <a:srgbClr val="99CC00"/>
          </a:solidFill>
          <a:ln>
            <a:noFill/>
          </a:ln>
          <a:effectLst>
            <a:outerShdw dist="25400" dir="16200000" sy="-100000" rotWithShape="0">
              <a:srgbClr val="FFCC00">
                <a:alpha val="50000"/>
              </a:srgbClr>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en-US" smtClean="0"/>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hf hdr="0" ftr="0" dt="0"/>
  <p:txStyles>
    <p:titleStyle>
      <a:lvl1pPr algn="ctr" rtl="0" fontAlgn="base">
        <a:spcBef>
          <a:spcPct val="0"/>
        </a:spcBef>
        <a:spcAft>
          <a:spcPct val="0"/>
        </a:spcAft>
        <a:defRPr kumimoji="1" sz="1600" kern="1200">
          <a:solidFill>
            <a:schemeClr val="tx2"/>
          </a:solidFill>
          <a:latin typeface="+mj-lt"/>
          <a:ea typeface="+mj-ea"/>
          <a:cs typeface="+mj-cs"/>
        </a:defRPr>
      </a:lvl1pPr>
      <a:lvl2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2pPr>
      <a:lvl3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3pPr>
      <a:lvl4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4pPr>
      <a:lvl5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5pPr>
      <a:lvl6pPr marL="4572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6pPr>
      <a:lvl7pPr marL="9144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7pPr>
      <a:lvl8pPr marL="13716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8pPr>
      <a:lvl9pPr marL="18288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9026" name="図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397875" y="117475"/>
            <a:ext cx="139223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7" name="Rectangle 2"/>
          <p:cNvSpPr>
            <a:spLocks noGrp="1" noChangeArrowheads="1"/>
          </p:cNvSpPr>
          <p:nvPr>
            <p:ph type="title"/>
          </p:nvPr>
        </p:nvSpPr>
        <p:spPr bwMode="auto">
          <a:xfrm>
            <a:off x="495300" y="274638"/>
            <a:ext cx="891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381956" name="Rectangle 4"/>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a:latin typeface="+mn-lt"/>
                <a:ea typeface="+mn-ea"/>
              </a:defRPr>
            </a:lvl1pPr>
          </a:lstStyle>
          <a:p>
            <a:pPr>
              <a:defRPr/>
            </a:pPr>
            <a:fld id="{1EEDF4A4-568A-4549-BC64-753BF7DC6E64}" type="datetime1">
              <a:rPr lang="ja-JP" altLang="en-US"/>
              <a:pPr>
                <a:defRPr/>
              </a:pPr>
              <a:t>2017/9/7</a:t>
            </a:fld>
            <a:endParaRPr lang="en-US" altLang="ja-JP"/>
          </a:p>
        </p:txBody>
      </p:sp>
      <p:sp>
        <p:nvSpPr>
          <p:cNvPr id="381957" name="Rectangle 5"/>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a typeface="+mn-ea"/>
              </a:defRPr>
            </a:lvl1pPr>
          </a:lstStyle>
          <a:p>
            <a:endParaRPr lang="en-US" altLang="ja-JP"/>
          </a:p>
        </p:txBody>
      </p:sp>
      <p:sp>
        <p:nvSpPr>
          <p:cNvPr id="2054" name="Rectangle 7"/>
          <p:cNvSpPr>
            <a:spLocks noChangeArrowheads="1"/>
          </p:cNvSpPr>
          <p:nvPr userDrawn="1"/>
        </p:nvSpPr>
        <p:spPr bwMode="auto">
          <a:xfrm>
            <a:off x="0" y="484188"/>
            <a:ext cx="9906000" cy="36512"/>
          </a:xfrm>
          <a:prstGeom prst="rect">
            <a:avLst/>
          </a:prstGeom>
          <a:solidFill>
            <a:srgbClr val="456AD3"/>
          </a:solidFill>
          <a:ln>
            <a:noFill/>
          </a:ln>
          <a:effectLst>
            <a:outerShdw dist="25400" dir="5400000" algn="ctr" rotWithShape="0">
              <a:srgbClr val="9999FF">
                <a:alpha val="50000"/>
              </a:srgbClr>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en-US" smtClean="0"/>
          </a:p>
        </p:txBody>
      </p:sp>
      <p:sp>
        <p:nvSpPr>
          <p:cNvPr id="381960" name="Rectangle 8"/>
          <p:cNvSpPr>
            <a:spLocks noGrp="1" noChangeArrowheads="1"/>
          </p:cNvSpPr>
          <p:nvPr>
            <p:ph type="sldNum" sz="quarter" idx="4"/>
          </p:nvPr>
        </p:nvSpPr>
        <p:spPr bwMode="auto">
          <a:xfrm>
            <a:off x="7648575" y="6629400"/>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900">
                <a:solidFill>
                  <a:srgbClr val="434343"/>
                </a:solidFill>
                <a:latin typeface="+mj-lt"/>
                <a:ea typeface="+mj-ea"/>
              </a:defRPr>
            </a:lvl1pPr>
          </a:lstStyle>
          <a:p>
            <a:fld id="{E3E582C7-9EA0-44EE-9663-063B28F41232}" type="slidenum">
              <a:rPr lang="en-US" altLang="ja-JP"/>
              <a:pPr/>
              <a:t>‹#›</a:t>
            </a:fld>
            <a:endParaRPr lang="en-US" altLang="ja-JP"/>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hf hdr="0" ftr="0" dt="0"/>
  <p:txStyles>
    <p:titleStyle>
      <a:lvl1pPr algn="ctr" rtl="0" fontAlgn="base">
        <a:spcBef>
          <a:spcPct val="0"/>
        </a:spcBef>
        <a:spcAft>
          <a:spcPct val="0"/>
        </a:spcAft>
        <a:defRPr kumimoji="1" sz="1600" kern="1200">
          <a:solidFill>
            <a:schemeClr val="tx2"/>
          </a:solidFill>
          <a:latin typeface="+mj-lt"/>
          <a:ea typeface="+mj-ea"/>
          <a:cs typeface="+mj-cs"/>
        </a:defRPr>
      </a:lvl1pPr>
      <a:lvl2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2pPr>
      <a:lvl3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3pPr>
      <a:lvl4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4pPr>
      <a:lvl5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5pPr>
      <a:lvl6pPr marL="4572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6pPr>
      <a:lvl7pPr marL="9144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7pPr>
      <a:lvl8pPr marL="13716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8pPr>
      <a:lvl9pPr marL="18288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bwMode="auto">
          <a:xfrm>
            <a:off x="495300" y="274638"/>
            <a:ext cx="891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381956" name="Rectangle 4"/>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a:latin typeface="Arial" charset="0"/>
                <a:ea typeface="+mn-ea"/>
              </a:defRPr>
            </a:lvl1pPr>
          </a:lstStyle>
          <a:p>
            <a:pPr>
              <a:defRPr/>
            </a:pPr>
            <a:fld id="{6ABFCFF4-19CC-43D6-94C0-03341DB9D34F}" type="datetime1">
              <a:rPr lang="ja-JP" altLang="en-US"/>
              <a:pPr>
                <a:defRPr/>
              </a:pPr>
              <a:t>2017/9/7</a:t>
            </a:fld>
            <a:endParaRPr lang="en-US" altLang="ja-JP"/>
          </a:p>
        </p:txBody>
      </p:sp>
      <p:sp>
        <p:nvSpPr>
          <p:cNvPr id="381957" name="Rectangle 5"/>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a typeface="ＭＳ Ｐゴシック" panose="020B0600070205080204" pitchFamily="50" charset="-128"/>
              </a:defRPr>
            </a:lvl1pPr>
          </a:lstStyle>
          <a:p>
            <a:endParaRPr lang="en-US" altLang="ja-JP"/>
          </a:p>
        </p:txBody>
      </p:sp>
      <p:sp>
        <p:nvSpPr>
          <p:cNvPr id="2054" name="Rectangle 7"/>
          <p:cNvSpPr>
            <a:spLocks noChangeArrowheads="1"/>
          </p:cNvSpPr>
          <p:nvPr userDrawn="1"/>
        </p:nvSpPr>
        <p:spPr bwMode="auto">
          <a:xfrm>
            <a:off x="0" y="484188"/>
            <a:ext cx="9906000" cy="36512"/>
          </a:xfrm>
          <a:prstGeom prst="rect">
            <a:avLst/>
          </a:prstGeom>
          <a:solidFill>
            <a:srgbClr val="456AD3"/>
          </a:solidFill>
          <a:ln>
            <a:noFill/>
          </a:ln>
          <a:effectLst>
            <a:outerShdw dist="25400" dir="5400000" algn="ctr" rotWithShape="0">
              <a:srgbClr val="9999FF">
                <a:alpha val="50000"/>
              </a:srgbClr>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en-US" smtClean="0"/>
          </a:p>
        </p:txBody>
      </p:sp>
      <p:sp>
        <p:nvSpPr>
          <p:cNvPr id="327687" name="Rectangle 7"/>
          <p:cNvSpPr>
            <a:spLocks noChangeArrowheads="1"/>
          </p:cNvSpPr>
          <p:nvPr/>
        </p:nvSpPr>
        <p:spPr bwMode="auto">
          <a:xfrm>
            <a:off x="-15875" y="6637338"/>
            <a:ext cx="1597025" cy="37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fld id="{63FB2BBC-070E-42C2-9884-A4A8FF3AFEAE}" type="slidenum">
              <a:rPr lang="en-US" altLang="ja-JP" sz="900">
                <a:solidFill>
                  <a:srgbClr val="434343"/>
                </a:solidFill>
                <a:latin typeface="HG丸ｺﾞｼｯｸM-PRO" panose="020F0600000000000000" pitchFamily="50" charset="-128"/>
                <a:ea typeface="HG丸ｺﾞｼｯｸM-PRO" panose="020F0600000000000000" pitchFamily="50" charset="-128"/>
              </a:rPr>
              <a:pPr eaLnBrk="1" hangingPunct="1"/>
              <a:t>‹#›</a:t>
            </a:fld>
            <a:endParaRPr lang="en-US" altLang="ja-JP" sz="900">
              <a:solidFill>
                <a:srgbClr val="434343"/>
              </a:solidFill>
              <a:latin typeface="HG丸ｺﾞｼｯｸM-PRO" panose="020F0600000000000000" pitchFamily="50" charset="-128"/>
              <a:ea typeface="HG丸ｺﾞｼｯｸM-PRO" panose="020F0600000000000000" pitchFamily="50" charset="-128"/>
            </a:endParaRPr>
          </a:p>
        </p:txBody>
      </p:sp>
    </p:spTree>
  </p:cSld>
  <p:clrMap bg1="lt1" tx1="dk1" bg2="lt2" tx2="dk2" accent1="accent1" accent2="accent2" accent3="accent3" accent4="accent4" accent5="accent5" accent6="accent6" hlink="hlink" folHlink="folHlink"/>
  <p:sldLayoutIdLst>
    <p:sldLayoutId id="2147483788" r:id="rId1"/>
    <p:sldLayoutId id="2147483787" r:id="rId2"/>
    <p:sldLayoutId id="2147483786" r:id="rId3"/>
    <p:sldLayoutId id="2147483785" r:id="rId4"/>
    <p:sldLayoutId id="2147483784" r:id="rId5"/>
    <p:sldLayoutId id="2147483783" r:id="rId6"/>
    <p:sldLayoutId id="2147483782" r:id="rId7"/>
    <p:sldLayoutId id="2147483781" r:id="rId8"/>
    <p:sldLayoutId id="2147483780" r:id="rId9"/>
    <p:sldLayoutId id="2147483779" r:id="rId10"/>
    <p:sldLayoutId id="2147483778" r:id="rId11"/>
    <p:sldLayoutId id="2147483777" r:id="rId12"/>
  </p:sldLayoutIdLst>
  <p:hf sldNum="0" hdr="0" ftr="0" dt="0"/>
  <p:txStyles>
    <p:titleStyle>
      <a:lvl1pPr algn="ctr" rtl="0"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mj-cs"/>
        </a:defRPr>
      </a:lvl1pPr>
      <a:lvl2pPr algn="ctr" rtl="0"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defRPr>
      </a:lvl2pPr>
      <a:lvl3pPr algn="ctr" rtl="0"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defRPr>
      </a:lvl3pPr>
      <a:lvl4pPr algn="ctr" rtl="0"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defRPr>
      </a:lvl4pPr>
      <a:lvl5pPr algn="ctr" rtl="0"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82635" name="Line 11"/>
          <p:cNvSpPr>
            <a:spLocks noChangeShapeType="1"/>
          </p:cNvSpPr>
          <p:nvPr userDrawn="1"/>
        </p:nvSpPr>
        <p:spPr bwMode="auto">
          <a:xfrm>
            <a:off x="0" y="520700"/>
            <a:ext cx="9920288" cy="0"/>
          </a:xfrm>
          <a:prstGeom prst="line">
            <a:avLst/>
          </a:prstGeom>
          <a:noFill/>
          <a:ln w="28575">
            <a:solidFill>
              <a:srgbClr val="A0D78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82636" name="Line 12"/>
          <p:cNvSpPr>
            <a:spLocks noChangeShapeType="1"/>
          </p:cNvSpPr>
          <p:nvPr userDrawn="1"/>
        </p:nvSpPr>
        <p:spPr bwMode="auto">
          <a:xfrm>
            <a:off x="0" y="498475"/>
            <a:ext cx="9920288" cy="0"/>
          </a:xfrm>
          <a:prstGeom prst="line">
            <a:avLst/>
          </a:prstGeom>
          <a:noFill/>
          <a:ln w="28575">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26" name="Rectangle 2"/>
          <p:cNvSpPr>
            <a:spLocks noChangeArrowheads="1"/>
          </p:cNvSpPr>
          <p:nvPr userDrawn="1"/>
        </p:nvSpPr>
        <p:spPr bwMode="auto">
          <a:xfrm>
            <a:off x="0" y="533400"/>
            <a:ext cx="9906000" cy="6324600"/>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762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ja-JP" sz="2400" b="1" smtClean="0">
              <a:latin typeface="Times New Roman" panose="02020603050405020304" pitchFamily="18" charset="0"/>
              <a:ea typeface="ＭＳ Ｐゴシック" panose="020B0600070205080204" pitchFamily="50" charset="-128"/>
            </a:endParaRPr>
          </a:p>
        </p:txBody>
      </p:sp>
      <p:sp>
        <p:nvSpPr>
          <p:cNvPr id="282627" name="Rectangle 3"/>
          <p:cNvSpPr>
            <a:spLocks noGrp="1" noChangeArrowheads="1"/>
          </p:cNvSpPr>
          <p:nvPr>
            <p:ph type="title"/>
          </p:nvPr>
        </p:nvSpPr>
        <p:spPr bwMode="auto">
          <a:xfrm>
            <a:off x="495300" y="-4763"/>
            <a:ext cx="8915400" cy="454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327685" name="Rectangle 5"/>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a:latin typeface="+mn-lt"/>
                <a:ea typeface="+mn-ea"/>
              </a:defRPr>
            </a:lvl1pPr>
          </a:lstStyle>
          <a:p>
            <a:pPr>
              <a:defRPr/>
            </a:pPr>
            <a:fld id="{0D0FF792-7C28-4091-AC1C-9390684F1E3E}" type="datetime1">
              <a:rPr lang="ja-JP" altLang="en-US"/>
              <a:pPr>
                <a:defRPr/>
              </a:pPr>
              <a:t>2017/9/7</a:t>
            </a:fld>
            <a:endParaRPr lang="en-US" altLang="ja-JP"/>
          </a:p>
        </p:txBody>
      </p:sp>
      <p:sp>
        <p:nvSpPr>
          <p:cNvPr id="327686" name="Rectangle 6"/>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a typeface="+mn-ea"/>
              </a:defRPr>
            </a:lvl1pPr>
          </a:lstStyle>
          <a:p>
            <a:endParaRPr lang="en-US" altLang="ja-JP"/>
          </a:p>
        </p:txBody>
      </p:sp>
      <p:sp>
        <p:nvSpPr>
          <p:cNvPr id="327687" name="Rectangle 7"/>
          <p:cNvSpPr>
            <a:spLocks noGrp="1" noChangeArrowheads="1"/>
          </p:cNvSpPr>
          <p:nvPr>
            <p:ph type="sldNum" sz="quarter" idx="4"/>
          </p:nvPr>
        </p:nvSpPr>
        <p:spPr bwMode="auto">
          <a:xfrm>
            <a:off x="7608888" y="6637338"/>
            <a:ext cx="23114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900">
                <a:solidFill>
                  <a:srgbClr val="434343"/>
                </a:solidFill>
                <a:latin typeface="+mj-lt"/>
                <a:ea typeface="HG丸ｺﾞｼｯｸM-PRO" panose="020F0600000000000000" pitchFamily="50" charset="-128"/>
              </a:defRPr>
            </a:lvl1pPr>
          </a:lstStyle>
          <a:p>
            <a:fld id="{A92AE6CB-03F2-4EE6-BB33-970B0782DC3A}" type="slidenum">
              <a:rPr lang="en-US" altLang="ja-JP"/>
              <a:pPr/>
              <a:t>‹#›</a:t>
            </a:fld>
            <a:endParaRPr lang="en-US" altLang="ja-JP"/>
          </a:p>
        </p:txBody>
      </p:sp>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hf hdr="0" ftr="0" dt="0"/>
  <p:txStyles>
    <p:titleStyle>
      <a:lvl1pPr algn="ctr" rtl="0" fontAlgn="base">
        <a:spcBef>
          <a:spcPct val="0"/>
        </a:spcBef>
        <a:spcAft>
          <a:spcPct val="0"/>
        </a:spcAft>
        <a:defRPr kumimoji="1" sz="1600" kern="1200">
          <a:solidFill>
            <a:schemeClr val="tx2"/>
          </a:solidFill>
          <a:latin typeface="+mj-lt"/>
          <a:ea typeface="+mj-ea"/>
          <a:cs typeface="+mj-cs"/>
        </a:defRPr>
      </a:lvl1pPr>
      <a:lvl2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2pPr>
      <a:lvl3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3pPr>
      <a:lvl4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4pPr>
      <a:lvl5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5pPr>
      <a:lvl6pPr marL="4572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6pPr>
      <a:lvl7pPr marL="9144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7pPr>
      <a:lvl8pPr marL="13716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8pPr>
      <a:lvl9pPr marL="18288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58754" name="Rectangle 2"/>
          <p:cNvSpPr>
            <a:spLocks noGrp="1" noChangeArrowheads="1"/>
          </p:cNvSpPr>
          <p:nvPr>
            <p:ph type="title"/>
          </p:nvPr>
        </p:nvSpPr>
        <p:spPr bwMode="auto">
          <a:xfrm>
            <a:off x="495300" y="274638"/>
            <a:ext cx="891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381956" name="Rectangle 4"/>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a:latin typeface="+mn-lt"/>
                <a:ea typeface="+mn-ea"/>
              </a:defRPr>
            </a:lvl1pPr>
          </a:lstStyle>
          <a:p>
            <a:pPr>
              <a:defRPr/>
            </a:pPr>
            <a:fld id="{288FE2F8-5CF5-4A3E-8CED-8A3606C62CC4}" type="datetime1">
              <a:rPr lang="ja-JP" altLang="en-US"/>
              <a:pPr>
                <a:defRPr/>
              </a:pPr>
              <a:t>2017/9/7</a:t>
            </a:fld>
            <a:endParaRPr lang="en-US" altLang="ja-JP"/>
          </a:p>
        </p:txBody>
      </p:sp>
      <p:sp>
        <p:nvSpPr>
          <p:cNvPr id="381957" name="Rectangle 5"/>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a typeface="+mn-ea"/>
              </a:defRPr>
            </a:lvl1pPr>
          </a:lstStyle>
          <a:p>
            <a:endParaRPr lang="en-US" altLang="ja-JP"/>
          </a:p>
        </p:txBody>
      </p:sp>
      <p:sp>
        <p:nvSpPr>
          <p:cNvPr id="327687" name="Rectangle 7"/>
          <p:cNvSpPr>
            <a:spLocks noChangeArrowheads="1"/>
          </p:cNvSpPr>
          <p:nvPr/>
        </p:nvSpPr>
        <p:spPr bwMode="auto">
          <a:xfrm>
            <a:off x="-15875" y="6637338"/>
            <a:ext cx="1597025" cy="37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fld id="{43B2B668-0107-4DC6-956F-D64890C2F05A}" type="slidenum">
              <a:rPr lang="en-US" altLang="ja-JP" sz="900">
                <a:solidFill>
                  <a:srgbClr val="434343"/>
                </a:solidFill>
                <a:latin typeface="HG丸ｺﾞｼｯｸM-PRO" panose="020F0600000000000000" pitchFamily="50" charset="-128"/>
                <a:ea typeface="HG丸ｺﾞｼｯｸM-PRO" panose="020F0600000000000000" pitchFamily="50" charset="-128"/>
              </a:rPr>
              <a:pPr eaLnBrk="1" hangingPunct="1"/>
              <a:t>‹#›</a:t>
            </a:fld>
            <a:endParaRPr lang="en-US" altLang="ja-JP" sz="900">
              <a:solidFill>
                <a:srgbClr val="434343"/>
              </a:solidFill>
              <a:latin typeface="HG丸ｺﾞｼｯｸM-PRO" panose="020F0600000000000000" pitchFamily="50" charset="-128"/>
              <a:ea typeface="HG丸ｺﾞｼｯｸM-PRO" panose="020F0600000000000000" pitchFamily="50" charset="-128"/>
            </a:endParaRPr>
          </a:p>
        </p:txBody>
      </p:sp>
      <p:sp>
        <p:nvSpPr>
          <p:cNvPr id="458761" name="Line 9"/>
          <p:cNvSpPr>
            <a:spLocks noChangeShapeType="1"/>
          </p:cNvSpPr>
          <p:nvPr userDrawn="1"/>
        </p:nvSpPr>
        <p:spPr bwMode="auto">
          <a:xfrm>
            <a:off x="0" y="520700"/>
            <a:ext cx="9920288" cy="0"/>
          </a:xfrm>
          <a:prstGeom prst="line">
            <a:avLst/>
          </a:prstGeom>
          <a:noFill/>
          <a:ln w="28575">
            <a:solidFill>
              <a:srgbClr val="A0D78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58762" name="Line 10"/>
          <p:cNvSpPr>
            <a:spLocks noChangeShapeType="1"/>
          </p:cNvSpPr>
          <p:nvPr userDrawn="1"/>
        </p:nvSpPr>
        <p:spPr bwMode="auto">
          <a:xfrm>
            <a:off x="0" y="498475"/>
            <a:ext cx="9920288" cy="0"/>
          </a:xfrm>
          <a:prstGeom prst="line">
            <a:avLst/>
          </a:prstGeom>
          <a:noFill/>
          <a:ln w="28575">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Tree>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hf sldNum="0" hdr="0" ftr="0" dt="0"/>
  <p:txStyles>
    <p:titleStyle>
      <a:lvl1pPr algn="ctr" rtl="0" fontAlgn="base">
        <a:spcBef>
          <a:spcPct val="0"/>
        </a:spcBef>
        <a:spcAft>
          <a:spcPct val="0"/>
        </a:spcAft>
        <a:defRPr kumimoji="1" sz="1600" kern="1200">
          <a:solidFill>
            <a:schemeClr val="tx2"/>
          </a:solidFill>
          <a:latin typeface="+mj-lt"/>
          <a:ea typeface="+mj-ea"/>
          <a:cs typeface="+mj-cs"/>
        </a:defRPr>
      </a:lvl1pPr>
      <a:lvl2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2pPr>
      <a:lvl3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3pPr>
      <a:lvl4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4pPr>
      <a:lvl5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5pPr>
      <a:lvl6pPr marL="4572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6pPr>
      <a:lvl7pPr marL="9144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7pPr>
      <a:lvl8pPr marL="13716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8pPr>
      <a:lvl9pPr marL="18288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userDrawn="1"/>
        </p:nvSpPr>
        <p:spPr bwMode="auto">
          <a:xfrm>
            <a:off x="0" y="533400"/>
            <a:ext cx="9906000" cy="6324600"/>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762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ja-JP" sz="2400" b="1" smtClean="0">
              <a:latin typeface="Times New Roman" panose="02020603050405020304" pitchFamily="18" charset="0"/>
              <a:ea typeface="ＭＳ Ｐゴシック" panose="020B0600070205080204" pitchFamily="50" charset="-128"/>
            </a:endParaRPr>
          </a:p>
        </p:txBody>
      </p:sp>
      <p:sp>
        <p:nvSpPr>
          <p:cNvPr id="283651" name="Rectangle 3"/>
          <p:cNvSpPr>
            <a:spLocks noGrp="1" noChangeArrowheads="1"/>
          </p:cNvSpPr>
          <p:nvPr>
            <p:ph type="title"/>
          </p:nvPr>
        </p:nvSpPr>
        <p:spPr bwMode="auto">
          <a:xfrm>
            <a:off x="495300" y="304800"/>
            <a:ext cx="891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327685" name="Rectangle 5"/>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a:latin typeface="+mn-lt"/>
                <a:ea typeface="+mn-ea"/>
              </a:defRPr>
            </a:lvl1pPr>
          </a:lstStyle>
          <a:p>
            <a:pPr>
              <a:defRPr/>
            </a:pPr>
            <a:fld id="{9703A0EC-B7FF-424F-97B5-241314BDF494}" type="datetime1">
              <a:rPr lang="ja-JP" altLang="en-US"/>
              <a:pPr>
                <a:defRPr/>
              </a:pPr>
              <a:t>2017/9/7</a:t>
            </a:fld>
            <a:endParaRPr lang="en-US" altLang="ja-JP"/>
          </a:p>
        </p:txBody>
      </p:sp>
      <p:sp>
        <p:nvSpPr>
          <p:cNvPr id="327686" name="Rectangle 6"/>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a typeface="+mn-ea"/>
              </a:defRPr>
            </a:lvl1pPr>
          </a:lstStyle>
          <a:p>
            <a:endParaRPr lang="en-US" altLang="ja-JP"/>
          </a:p>
        </p:txBody>
      </p:sp>
      <p:sp>
        <p:nvSpPr>
          <p:cNvPr id="327687" name="Rectangle 7"/>
          <p:cNvSpPr>
            <a:spLocks noGrp="1" noChangeArrowheads="1"/>
          </p:cNvSpPr>
          <p:nvPr>
            <p:ph type="sldNum" sz="quarter" idx="4"/>
          </p:nvPr>
        </p:nvSpPr>
        <p:spPr bwMode="auto">
          <a:xfrm>
            <a:off x="-15875" y="6637338"/>
            <a:ext cx="2311400" cy="37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900">
                <a:solidFill>
                  <a:srgbClr val="434343"/>
                </a:solidFill>
                <a:latin typeface="+mj-lt"/>
                <a:ea typeface="+mj-ea"/>
              </a:defRPr>
            </a:lvl1pPr>
          </a:lstStyle>
          <a:p>
            <a:fld id="{C6ECF3A7-D6FF-4499-9B7B-616E24DC6B71}" type="slidenum">
              <a:rPr lang="en-US" altLang="ja-JP"/>
              <a:pPr/>
              <a:t>‹#›</a:t>
            </a:fld>
            <a:endParaRPr lang="en-US" altLang="ja-JP"/>
          </a:p>
        </p:txBody>
      </p:sp>
      <p:sp>
        <p:nvSpPr>
          <p:cNvPr id="283660" name="Line 12"/>
          <p:cNvSpPr>
            <a:spLocks noChangeShapeType="1"/>
          </p:cNvSpPr>
          <p:nvPr userDrawn="1"/>
        </p:nvSpPr>
        <p:spPr bwMode="auto">
          <a:xfrm>
            <a:off x="0" y="520700"/>
            <a:ext cx="9920288" cy="0"/>
          </a:xfrm>
          <a:prstGeom prst="line">
            <a:avLst/>
          </a:prstGeom>
          <a:noFill/>
          <a:ln w="28575">
            <a:solidFill>
              <a:srgbClr val="FFCC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83661" name="Line 13"/>
          <p:cNvSpPr>
            <a:spLocks noChangeShapeType="1"/>
          </p:cNvSpPr>
          <p:nvPr userDrawn="1"/>
        </p:nvSpPr>
        <p:spPr bwMode="auto">
          <a:xfrm>
            <a:off x="-28575" y="498475"/>
            <a:ext cx="9920288" cy="0"/>
          </a:xfrm>
          <a:prstGeom prst="line">
            <a:avLst/>
          </a:prstGeom>
          <a:noFill/>
          <a:ln w="28575">
            <a:solidFill>
              <a:srgbClr val="FF7C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Tree>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hf hdr="0" ftr="0" dt="0"/>
  <p:txStyles>
    <p:titleStyle>
      <a:lvl1pPr algn="ctr" rtl="0" fontAlgn="base">
        <a:spcBef>
          <a:spcPct val="0"/>
        </a:spcBef>
        <a:spcAft>
          <a:spcPct val="0"/>
        </a:spcAft>
        <a:defRPr kumimoji="1" sz="1600" kern="1200">
          <a:solidFill>
            <a:schemeClr val="tx2"/>
          </a:solidFill>
          <a:latin typeface="+mj-lt"/>
          <a:ea typeface="+mj-ea"/>
          <a:cs typeface="+mj-cs"/>
        </a:defRPr>
      </a:lvl1pPr>
      <a:lvl2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2pPr>
      <a:lvl3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3pPr>
      <a:lvl4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4pPr>
      <a:lvl5pPr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5pPr>
      <a:lvl6pPr marL="4572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6pPr>
      <a:lvl7pPr marL="9144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7pPr>
      <a:lvl8pPr marL="13716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8pPr>
      <a:lvl9pPr marL="1828800" algn="ctr" rtl="0" fontAlgn="base">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cs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91170" name="Line 2"/>
          <p:cNvSpPr>
            <a:spLocks noChangeShapeType="1"/>
          </p:cNvSpPr>
          <p:nvPr userDrawn="1"/>
        </p:nvSpPr>
        <p:spPr bwMode="auto">
          <a:xfrm>
            <a:off x="0" y="520700"/>
            <a:ext cx="9920288" cy="0"/>
          </a:xfrm>
          <a:prstGeom prst="line">
            <a:avLst/>
          </a:prstGeom>
          <a:noFill/>
          <a:ln w="28575">
            <a:solidFill>
              <a:srgbClr val="FFCC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391171" name="Line 3"/>
          <p:cNvSpPr>
            <a:spLocks noChangeShapeType="1"/>
          </p:cNvSpPr>
          <p:nvPr userDrawn="1"/>
        </p:nvSpPr>
        <p:spPr bwMode="auto">
          <a:xfrm>
            <a:off x="-28575" y="498475"/>
            <a:ext cx="9920288" cy="0"/>
          </a:xfrm>
          <a:prstGeom prst="line">
            <a:avLst/>
          </a:prstGeom>
          <a:noFill/>
          <a:ln w="28575">
            <a:solidFill>
              <a:srgbClr val="FF7C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391173" name="Rectangle 3"/>
          <p:cNvSpPr>
            <a:spLocks noGrp="1" noChangeArrowheads="1"/>
          </p:cNvSpPr>
          <p:nvPr>
            <p:ph type="title"/>
          </p:nvPr>
        </p:nvSpPr>
        <p:spPr bwMode="auto">
          <a:xfrm>
            <a:off x="495300" y="-4763"/>
            <a:ext cx="8915400" cy="454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327685" name="Rectangle 5"/>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a:latin typeface="+mn-lt"/>
                <a:ea typeface="+mn-ea"/>
              </a:defRPr>
            </a:lvl1pPr>
          </a:lstStyle>
          <a:p>
            <a:pPr>
              <a:defRPr/>
            </a:pPr>
            <a:fld id="{C28A99F8-FF04-43E4-9F06-E336A57E2DA3}" type="datetime1">
              <a:rPr lang="ja-JP" altLang="en-US"/>
              <a:pPr>
                <a:defRPr/>
              </a:pPr>
              <a:t>2017/9/7</a:t>
            </a:fld>
            <a:endParaRPr lang="en-US" altLang="ja-JP"/>
          </a:p>
        </p:txBody>
      </p:sp>
      <p:sp>
        <p:nvSpPr>
          <p:cNvPr id="327686" name="Rectangle 6"/>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a typeface="+mn-ea"/>
              </a:defRPr>
            </a:lvl1pPr>
          </a:lstStyle>
          <a:p>
            <a:endParaRPr lang="en-US" altLang="ja-JP"/>
          </a:p>
        </p:txBody>
      </p:sp>
      <p:sp>
        <p:nvSpPr>
          <p:cNvPr id="327687" name="Rectangle 7"/>
          <p:cNvSpPr>
            <a:spLocks noGrp="1" noChangeArrowheads="1"/>
          </p:cNvSpPr>
          <p:nvPr>
            <p:ph type="sldNum" sz="quarter" idx="4"/>
          </p:nvPr>
        </p:nvSpPr>
        <p:spPr bwMode="auto">
          <a:xfrm>
            <a:off x="7608888" y="6637338"/>
            <a:ext cx="23114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900">
                <a:solidFill>
                  <a:srgbClr val="434343"/>
                </a:solidFill>
                <a:latin typeface="+mj-lt"/>
                <a:ea typeface="HG丸ｺﾞｼｯｸM-PRO" panose="020F0600000000000000" pitchFamily="50" charset="-128"/>
              </a:defRPr>
            </a:lvl1pPr>
          </a:lstStyle>
          <a:p>
            <a:fld id="{0121CB2E-475F-4ECA-989A-47D39D6DB242}" type="slidenum">
              <a:rPr lang="en-US" altLang="ja-JP"/>
              <a:pPr/>
              <a:t>‹#›</a:t>
            </a:fld>
            <a:endParaRPr lang="en-US" altLang="ja-JP"/>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Lst>
  <p:hf hdr="0" ftr="0" dt="0"/>
  <p:txStyles>
    <p:titleStyle>
      <a:lvl1pPr algn="ctr" rtl="0" fontAlgn="base">
        <a:spcBef>
          <a:spcPct val="0"/>
        </a:spcBef>
        <a:spcAft>
          <a:spcPct val="0"/>
        </a:spcAft>
        <a:defRPr kumimoji="1" sz="1600" kern="1200">
          <a:solidFill>
            <a:schemeClr val="tx2"/>
          </a:solidFill>
          <a:latin typeface="+mj-lt"/>
          <a:ea typeface="+mj-ea"/>
          <a:cs typeface="+mj-cs"/>
        </a:defRPr>
      </a:lvl1pPr>
      <a:lvl2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2pPr>
      <a:lvl3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3pPr>
      <a:lvl4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4pPr>
      <a:lvl5pPr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5pPr>
      <a:lvl6pPr marL="4572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6pPr>
      <a:lvl7pPr marL="9144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7pPr>
      <a:lvl8pPr marL="13716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8pPr>
      <a:lvl9pPr marL="1828800" algn="ctr" rtl="0" fontAlgn="base">
        <a:spcBef>
          <a:spcPct val="0"/>
        </a:spcBef>
        <a:spcAft>
          <a:spcPct val="0"/>
        </a:spcAft>
        <a:defRPr kumimoji="1" sz="1600">
          <a:solidFill>
            <a:schemeClr val="tx2"/>
          </a:solidFill>
          <a:latin typeface="HG丸ｺﾞｼｯｸM-PRO" panose="020F0600000000000000" pitchFamily="50" charset="-128"/>
          <a:ea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notesSlide" Target="../notesSlides/notesSlide1.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3" Type="http://schemas.openxmlformats.org/officeDocument/2006/relationships/image" Target="../media/image56.png"/><Relationship Id="rId7" Type="http://schemas.openxmlformats.org/officeDocument/2006/relationships/image" Target="../media/image58.png"/><Relationship Id="rId12" Type="http://schemas.openxmlformats.org/officeDocument/2006/relationships/image" Target="../media/image63.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55.png"/><Relationship Id="rId11" Type="http://schemas.openxmlformats.org/officeDocument/2006/relationships/image" Target="../media/image62.png"/><Relationship Id="rId5" Type="http://schemas.openxmlformats.org/officeDocument/2006/relationships/image" Target="../media/image46.png"/><Relationship Id="rId15" Type="http://schemas.openxmlformats.org/officeDocument/2006/relationships/image" Target="../media/image66.png"/><Relationship Id="rId10" Type="http://schemas.openxmlformats.org/officeDocument/2006/relationships/image" Target="../media/image61.png"/><Relationship Id="rId4" Type="http://schemas.openxmlformats.org/officeDocument/2006/relationships/image" Target="../media/image57.png"/><Relationship Id="rId9" Type="http://schemas.openxmlformats.org/officeDocument/2006/relationships/image" Target="../media/image60.png"/><Relationship Id="rId14" Type="http://schemas.openxmlformats.org/officeDocument/2006/relationships/image" Target="../media/image65.pn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0.bin"/><Relationship Id="rId13" Type="http://schemas.openxmlformats.org/officeDocument/2006/relationships/image" Target="../media/image71.png"/><Relationship Id="rId18" Type="http://schemas.openxmlformats.org/officeDocument/2006/relationships/oleObject" Target="../embeddings/oleObject15.bin"/><Relationship Id="rId3" Type="http://schemas.openxmlformats.org/officeDocument/2006/relationships/notesSlide" Target="../notesSlides/notesSlide7.xml"/><Relationship Id="rId21" Type="http://schemas.openxmlformats.org/officeDocument/2006/relationships/image" Target="../media/image76.png"/><Relationship Id="rId7" Type="http://schemas.openxmlformats.org/officeDocument/2006/relationships/image" Target="../media/image68.png"/><Relationship Id="rId12" Type="http://schemas.openxmlformats.org/officeDocument/2006/relationships/oleObject" Target="../embeddings/oleObject12.bin"/><Relationship Id="rId17" Type="http://schemas.openxmlformats.org/officeDocument/2006/relationships/image" Target="../media/image73.png"/><Relationship Id="rId2" Type="http://schemas.openxmlformats.org/officeDocument/2006/relationships/slideLayout" Target="../slideLayouts/slideLayout29.xml"/><Relationship Id="rId16" Type="http://schemas.openxmlformats.org/officeDocument/2006/relationships/oleObject" Target="../embeddings/oleObject14.bin"/><Relationship Id="rId20" Type="http://schemas.openxmlformats.org/officeDocument/2006/relationships/image" Target="../media/image75.png"/><Relationship Id="rId1" Type="http://schemas.openxmlformats.org/officeDocument/2006/relationships/vmlDrawing" Target="../drawings/vmlDrawing7.vml"/><Relationship Id="rId6" Type="http://schemas.openxmlformats.org/officeDocument/2006/relationships/oleObject" Target="../embeddings/oleObject9.bin"/><Relationship Id="rId11" Type="http://schemas.openxmlformats.org/officeDocument/2006/relationships/image" Target="../media/image70.png"/><Relationship Id="rId5" Type="http://schemas.openxmlformats.org/officeDocument/2006/relationships/image" Target="../media/image67.png"/><Relationship Id="rId15" Type="http://schemas.openxmlformats.org/officeDocument/2006/relationships/image" Target="../media/image72.png"/><Relationship Id="rId10" Type="http://schemas.openxmlformats.org/officeDocument/2006/relationships/oleObject" Target="../embeddings/oleObject11.bin"/><Relationship Id="rId19" Type="http://schemas.openxmlformats.org/officeDocument/2006/relationships/image" Target="../media/image74.png"/><Relationship Id="rId4" Type="http://schemas.openxmlformats.org/officeDocument/2006/relationships/oleObject" Target="../embeddings/oleObject8.bin"/><Relationship Id="rId9" Type="http://schemas.openxmlformats.org/officeDocument/2006/relationships/image" Target="../media/image69.png"/><Relationship Id="rId14" Type="http://schemas.openxmlformats.org/officeDocument/2006/relationships/oleObject" Target="../embeddings/oleObject13.bin"/></Relationships>
</file>

<file path=ppt/slides/_rels/slide12.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notesSlide" Target="../notesSlides/notesSlide8.xml"/><Relationship Id="rId7" Type="http://schemas.openxmlformats.org/officeDocument/2006/relationships/image" Target="../media/image79.png"/><Relationship Id="rId2" Type="http://schemas.openxmlformats.org/officeDocument/2006/relationships/slideLayout" Target="../slideLayouts/slideLayout13.xml"/><Relationship Id="rId1" Type="http://schemas.openxmlformats.org/officeDocument/2006/relationships/vmlDrawing" Target="../drawings/vmlDrawing8.v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oleObject" Target="../embeddings/oleObject16.bin"/></Relationships>
</file>

<file path=ppt/slides/_rels/slide1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83.png"/><Relationship Id="rId4" Type="http://schemas.openxmlformats.org/officeDocument/2006/relationships/image" Target="../media/image82.png"/></Relationships>
</file>

<file path=ppt/slides/_rels/slide14.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4.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15.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notesSlide" Target="../notesSlides/notesSlide11.xml"/><Relationship Id="rId7" Type="http://schemas.openxmlformats.org/officeDocument/2006/relationships/oleObject" Target="../embeddings/oleObject17.bin"/><Relationship Id="rId2" Type="http://schemas.openxmlformats.org/officeDocument/2006/relationships/slideLayout" Target="../slideLayouts/slideLayout18.xml"/><Relationship Id="rId1" Type="http://schemas.openxmlformats.org/officeDocument/2006/relationships/vmlDrawing" Target="../drawings/vmlDrawing9.v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16.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notesSlide" Target="../notesSlides/notesSlide12.xml"/><Relationship Id="rId7" Type="http://schemas.openxmlformats.org/officeDocument/2006/relationships/oleObject" Target="../embeddings/oleObject19.bin"/><Relationship Id="rId2" Type="http://schemas.openxmlformats.org/officeDocument/2006/relationships/slideLayout" Target="../slideLayouts/slideLayout18.xml"/><Relationship Id="rId1" Type="http://schemas.openxmlformats.org/officeDocument/2006/relationships/vmlDrawing" Target="../drawings/vmlDrawing10.vml"/><Relationship Id="rId6" Type="http://schemas.openxmlformats.org/officeDocument/2006/relationships/image" Target="../media/image93.png"/><Relationship Id="rId5" Type="http://schemas.openxmlformats.org/officeDocument/2006/relationships/oleObject" Target="../embeddings/oleObject18.bin"/><Relationship Id="rId4" Type="http://schemas.openxmlformats.org/officeDocument/2006/relationships/image" Target="../media/image95.png"/></Relationships>
</file>

<file path=ppt/slides/_rels/slide1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8.xml"/><Relationship Id="rId4" Type="http://schemas.openxmlformats.org/officeDocument/2006/relationships/image" Target="../media/image98.png"/></Relationships>
</file>

<file path=ppt/slides/_rels/slide18.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notesSlide" Target="../notesSlides/notesSlide13.xml"/><Relationship Id="rId7" Type="http://schemas.openxmlformats.org/officeDocument/2006/relationships/oleObject" Target="../embeddings/oleObject20.bin"/><Relationship Id="rId2" Type="http://schemas.openxmlformats.org/officeDocument/2006/relationships/slideLayout" Target="../slideLayouts/slideLayout18.xml"/><Relationship Id="rId1" Type="http://schemas.openxmlformats.org/officeDocument/2006/relationships/vmlDrawing" Target="../drawings/vmlDrawing11.vml"/><Relationship Id="rId6" Type="http://schemas.openxmlformats.org/officeDocument/2006/relationships/image" Target="../media/image101.png"/><Relationship Id="rId5" Type="http://schemas.openxmlformats.org/officeDocument/2006/relationships/image" Target="../media/image100.png"/><Relationship Id="rId10" Type="http://schemas.openxmlformats.org/officeDocument/2006/relationships/image" Target="../media/image88.png"/><Relationship Id="rId4" Type="http://schemas.openxmlformats.org/officeDocument/2006/relationships/image" Target="../media/image8.png"/><Relationship Id="rId9" Type="http://schemas.openxmlformats.org/officeDocument/2006/relationships/image" Target="../media/image13.png"/></Relationships>
</file>

<file path=ppt/slides/_rels/slide19.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3.jpeg"/><Relationship Id="rId7" Type="http://schemas.openxmlformats.org/officeDocument/2006/relationships/image" Target="../media/image107.jpg"/><Relationship Id="rId2" Type="http://schemas.openxmlformats.org/officeDocument/2006/relationships/image" Target="../media/image102.png"/><Relationship Id="rId1" Type="http://schemas.openxmlformats.org/officeDocument/2006/relationships/slideLayout" Target="../slideLayouts/slideLayout13.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 Id="rId9" Type="http://schemas.openxmlformats.org/officeDocument/2006/relationships/image" Target="../media/image10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oleObject" Target="../embeddings/oleObject24.bin"/><Relationship Id="rId18" Type="http://schemas.openxmlformats.org/officeDocument/2006/relationships/image" Target="../media/image115.png"/><Relationship Id="rId3" Type="http://schemas.openxmlformats.org/officeDocument/2006/relationships/image" Target="../media/image116.png"/><Relationship Id="rId7" Type="http://schemas.openxmlformats.org/officeDocument/2006/relationships/image" Target="../media/image118.jpeg"/><Relationship Id="rId12" Type="http://schemas.openxmlformats.org/officeDocument/2006/relationships/image" Target="../media/image112.png"/><Relationship Id="rId17" Type="http://schemas.openxmlformats.org/officeDocument/2006/relationships/oleObject" Target="../embeddings/oleObject26.bin"/><Relationship Id="rId2" Type="http://schemas.openxmlformats.org/officeDocument/2006/relationships/slideLayout" Target="../slideLayouts/slideLayout18.xml"/><Relationship Id="rId16" Type="http://schemas.openxmlformats.org/officeDocument/2006/relationships/image" Target="../media/image114.png"/><Relationship Id="rId1" Type="http://schemas.openxmlformats.org/officeDocument/2006/relationships/vmlDrawing" Target="../drawings/vmlDrawing12.vml"/><Relationship Id="rId6" Type="http://schemas.openxmlformats.org/officeDocument/2006/relationships/image" Target="../media/image110.png"/><Relationship Id="rId11" Type="http://schemas.openxmlformats.org/officeDocument/2006/relationships/oleObject" Target="../embeddings/oleObject23.bin"/><Relationship Id="rId5" Type="http://schemas.openxmlformats.org/officeDocument/2006/relationships/oleObject" Target="../embeddings/oleObject21.bin"/><Relationship Id="rId15" Type="http://schemas.openxmlformats.org/officeDocument/2006/relationships/oleObject" Target="../embeddings/oleObject25.bin"/><Relationship Id="rId10" Type="http://schemas.openxmlformats.org/officeDocument/2006/relationships/image" Target="../media/image111.png"/><Relationship Id="rId4" Type="http://schemas.openxmlformats.org/officeDocument/2006/relationships/image" Target="../media/image117.png"/><Relationship Id="rId9" Type="http://schemas.openxmlformats.org/officeDocument/2006/relationships/oleObject" Target="../embeddings/oleObject22.bin"/><Relationship Id="rId14" Type="http://schemas.openxmlformats.org/officeDocument/2006/relationships/image" Target="../media/image113.png"/></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29.bin"/><Relationship Id="rId13" Type="http://schemas.openxmlformats.org/officeDocument/2006/relationships/image" Target="../media/image128.emf"/><Relationship Id="rId18" Type="http://schemas.openxmlformats.org/officeDocument/2006/relationships/image" Target="../media/image129.png"/><Relationship Id="rId3" Type="http://schemas.openxmlformats.org/officeDocument/2006/relationships/notesSlide" Target="../notesSlides/notesSlide14.xml"/><Relationship Id="rId7" Type="http://schemas.openxmlformats.org/officeDocument/2006/relationships/image" Target="../media/image121.png"/><Relationship Id="rId12" Type="http://schemas.openxmlformats.org/officeDocument/2006/relationships/image" Target="../media/image127.jpeg"/><Relationship Id="rId17" Type="http://schemas.openxmlformats.org/officeDocument/2006/relationships/image" Target="../media/image124.png"/><Relationship Id="rId2" Type="http://schemas.openxmlformats.org/officeDocument/2006/relationships/slideLayout" Target="../slideLayouts/slideLayout18.xml"/><Relationship Id="rId16" Type="http://schemas.openxmlformats.org/officeDocument/2006/relationships/oleObject" Target="../embeddings/oleObject31.bin"/><Relationship Id="rId1" Type="http://schemas.openxmlformats.org/officeDocument/2006/relationships/vmlDrawing" Target="../drawings/vmlDrawing13.vml"/><Relationship Id="rId6" Type="http://schemas.openxmlformats.org/officeDocument/2006/relationships/oleObject" Target="../embeddings/oleObject28.bin"/><Relationship Id="rId11" Type="http://schemas.openxmlformats.org/officeDocument/2006/relationships/image" Target="../media/image126.emf"/><Relationship Id="rId5" Type="http://schemas.openxmlformats.org/officeDocument/2006/relationships/image" Target="../media/image120.png"/><Relationship Id="rId15" Type="http://schemas.openxmlformats.org/officeDocument/2006/relationships/image" Target="../media/image123.png"/><Relationship Id="rId10" Type="http://schemas.openxmlformats.org/officeDocument/2006/relationships/image" Target="../media/image125.png"/><Relationship Id="rId4" Type="http://schemas.openxmlformats.org/officeDocument/2006/relationships/oleObject" Target="../embeddings/oleObject27.bin"/><Relationship Id="rId9" Type="http://schemas.openxmlformats.org/officeDocument/2006/relationships/image" Target="../media/image122.png"/><Relationship Id="rId14" Type="http://schemas.openxmlformats.org/officeDocument/2006/relationships/oleObject" Target="../embeddings/oleObject30.bin"/></Relationships>
</file>

<file path=ppt/slides/_rels/slide22.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18.xml"/><Relationship Id="rId6" Type="http://schemas.openxmlformats.org/officeDocument/2006/relationships/image" Target="../media/image134.emf"/><Relationship Id="rId5" Type="http://schemas.openxmlformats.org/officeDocument/2006/relationships/image" Target="../media/image133.png"/><Relationship Id="rId4" Type="http://schemas.openxmlformats.org/officeDocument/2006/relationships/image" Target="../media/image132.png"/></Relationships>
</file>

<file path=ppt/slides/_rels/slide23.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135.png"/><Relationship Id="rId7" Type="http://schemas.openxmlformats.org/officeDocument/2006/relationships/image" Target="../media/image137.png"/><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136.png"/><Relationship Id="rId5" Type="http://schemas.openxmlformats.org/officeDocument/2006/relationships/image" Target="../media/image64.png"/><Relationship Id="rId10" Type="http://schemas.openxmlformats.org/officeDocument/2006/relationships/image" Target="../media/image139.png"/><Relationship Id="rId4" Type="http://schemas.openxmlformats.org/officeDocument/2006/relationships/image" Target="../media/image65.png"/><Relationship Id="rId9" Type="http://schemas.openxmlformats.org/officeDocument/2006/relationships/image" Target="../media/image138.png"/></Relationships>
</file>

<file path=ppt/slides/_rels/slide24.xml.rels><?xml version="1.0" encoding="UTF-8" standalone="yes"?>
<Relationships xmlns="http://schemas.openxmlformats.org/package/2006/relationships"><Relationship Id="rId8" Type="http://schemas.openxmlformats.org/officeDocument/2006/relationships/image" Target="../media/image146.png"/><Relationship Id="rId13" Type="http://schemas.openxmlformats.org/officeDocument/2006/relationships/image" Target="../media/image150.emf"/><Relationship Id="rId3" Type="http://schemas.openxmlformats.org/officeDocument/2006/relationships/image" Target="../media/image141.png"/><Relationship Id="rId7" Type="http://schemas.openxmlformats.org/officeDocument/2006/relationships/image" Target="../media/image145.png"/><Relationship Id="rId12" Type="http://schemas.openxmlformats.org/officeDocument/2006/relationships/image" Target="../media/image149.emf"/><Relationship Id="rId2" Type="http://schemas.openxmlformats.org/officeDocument/2006/relationships/image" Target="../media/image140.png"/><Relationship Id="rId1" Type="http://schemas.openxmlformats.org/officeDocument/2006/relationships/slideLayout" Target="../slideLayouts/slideLayout18.xml"/><Relationship Id="rId6" Type="http://schemas.openxmlformats.org/officeDocument/2006/relationships/image" Target="../media/image144.png"/><Relationship Id="rId11" Type="http://schemas.openxmlformats.org/officeDocument/2006/relationships/image" Target="../media/image63.png"/><Relationship Id="rId5" Type="http://schemas.openxmlformats.org/officeDocument/2006/relationships/image" Target="../media/image143.png"/><Relationship Id="rId10" Type="http://schemas.openxmlformats.org/officeDocument/2006/relationships/image" Target="../media/image148.png"/><Relationship Id="rId4" Type="http://schemas.openxmlformats.org/officeDocument/2006/relationships/image" Target="../media/image142.png"/><Relationship Id="rId9" Type="http://schemas.openxmlformats.org/officeDocument/2006/relationships/image" Target="../media/image147.png"/></Relationships>
</file>

<file path=ppt/slides/_rels/slide25.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152.jpeg"/><Relationship Id="rId7" Type="http://schemas.openxmlformats.org/officeDocument/2006/relationships/image" Target="../media/image156.png"/><Relationship Id="rId2" Type="http://schemas.openxmlformats.org/officeDocument/2006/relationships/image" Target="../media/image151.png"/><Relationship Id="rId1" Type="http://schemas.openxmlformats.org/officeDocument/2006/relationships/slideLayout" Target="../slideLayouts/slideLayout13.xml"/><Relationship Id="rId6" Type="http://schemas.openxmlformats.org/officeDocument/2006/relationships/image" Target="../media/image155.png"/><Relationship Id="rId5" Type="http://schemas.openxmlformats.org/officeDocument/2006/relationships/image" Target="../media/image154.png"/><Relationship Id="rId10" Type="http://schemas.openxmlformats.org/officeDocument/2006/relationships/image" Target="../media/image159.png"/><Relationship Id="rId4" Type="http://schemas.openxmlformats.org/officeDocument/2006/relationships/image" Target="../media/image153.png"/><Relationship Id="rId9" Type="http://schemas.openxmlformats.org/officeDocument/2006/relationships/image" Target="../media/image15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image" Target="../media/image160.png"/><Relationship Id="rId7" Type="http://schemas.openxmlformats.org/officeDocument/2006/relationships/image" Target="../media/image162.png"/><Relationship Id="rId12" Type="http://schemas.openxmlformats.org/officeDocument/2006/relationships/image" Target="../media/image166.emf"/><Relationship Id="rId2" Type="http://schemas.openxmlformats.org/officeDocument/2006/relationships/notesSlide" Target="../notesSlides/notesSlide16.xml"/><Relationship Id="rId1" Type="http://schemas.openxmlformats.org/officeDocument/2006/relationships/slideLayout" Target="../slideLayouts/slideLayout107.xml"/><Relationship Id="rId6" Type="http://schemas.openxmlformats.org/officeDocument/2006/relationships/image" Target="../media/image161.png"/><Relationship Id="rId11" Type="http://schemas.openxmlformats.org/officeDocument/2006/relationships/image" Target="../media/image165.emf"/><Relationship Id="rId5" Type="http://schemas.openxmlformats.org/officeDocument/2006/relationships/image" Target="../media/image5.png"/><Relationship Id="rId10" Type="http://schemas.openxmlformats.org/officeDocument/2006/relationships/image" Target="../media/image36.png"/><Relationship Id="rId4" Type="http://schemas.openxmlformats.org/officeDocument/2006/relationships/image" Target="../media/image29.png"/><Relationship Id="rId9" Type="http://schemas.openxmlformats.org/officeDocument/2006/relationships/image" Target="../media/image164.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emf"/><Relationship Id="rId3" Type="http://schemas.openxmlformats.org/officeDocument/2006/relationships/image" Target="../media/image8.png"/><Relationship Id="rId7" Type="http://schemas.openxmlformats.org/officeDocument/2006/relationships/image" Target="../media/image12.emf"/><Relationship Id="rId12" Type="http://schemas.openxmlformats.org/officeDocument/2006/relationships/image" Target="../media/image17.emf"/><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11.emf"/><Relationship Id="rId11" Type="http://schemas.openxmlformats.org/officeDocument/2006/relationships/image" Target="../media/image16.png"/><Relationship Id="rId5" Type="http://schemas.openxmlformats.org/officeDocument/2006/relationships/image" Target="../media/image10.emf"/><Relationship Id="rId10" Type="http://schemas.openxmlformats.org/officeDocument/2006/relationships/image" Target="../media/image15.emf"/><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emf"/></Relationships>
</file>

<file path=ppt/slides/_rels/slide30.xml.rels><?xml version="1.0" encoding="UTF-8" standalone="yes"?>
<Relationships xmlns="http://schemas.openxmlformats.org/package/2006/relationships"><Relationship Id="rId8" Type="http://schemas.openxmlformats.org/officeDocument/2006/relationships/image" Target="../media/image11.emf"/><Relationship Id="rId13" Type="http://schemas.openxmlformats.org/officeDocument/2006/relationships/image" Target="../media/image38.emf"/><Relationship Id="rId3" Type="http://schemas.openxmlformats.org/officeDocument/2006/relationships/image" Target="../media/image19.emf"/><Relationship Id="rId7" Type="http://schemas.openxmlformats.org/officeDocument/2006/relationships/image" Target="../media/image10.emf"/><Relationship Id="rId12" Type="http://schemas.openxmlformats.org/officeDocument/2006/relationships/image" Target="../media/image37.png"/><Relationship Id="rId17" Type="http://schemas.openxmlformats.org/officeDocument/2006/relationships/image" Target="../media/image171.emf"/><Relationship Id="rId2" Type="http://schemas.openxmlformats.org/officeDocument/2006/relationships/notesSlide" Target="../notesSlides/notesSlide17.xml"/><Relationship Id="rId16" Type="http://schemas.openxmlformats.org/officeDocument/2006/relationships/image" Target="../media/image170.emf"/><Relationship Id="rId1" Type="http://schemas.openxmlformats.org/officeDocument/2006/relationships/slideLayout" Target="../slideLayouts/slideLayout40.xml"/><Relationship Id="rId6" Type="http://schemas.openxmlformats.org/officeDocument/2006/relationships/image" Target="../media/image28.emf"/><Relationship Id="rId11" Type="http://schemas.openxmlformats.org/officeDocument/2006/relationships/image" Target="../media/image36.png"/><Relationship Id="rId5" Type="http://schemas.openxmlformats.org/officeDocument/2006/relationships/image" Target="../media/image168.emf"/><Relationship Id="rId15" Type="http://schemas.openxmlformats.org/officeDocument/2006/relationships/image" Target="../media/image15.emf"/><Relationship Id="rId10" Type="http://schemas.openxmlformats.org/officeDocument/2006/relationships/image" Target="../media/image35.png"/><Relationship Id="rId4" Type="http://schemas.openxmlformats.org/officeDocument/2006/relationships/image" Target="../media/image167.emf"/><Relationship Id="rId9" Type="http://schemas.openxmlformats.org/officeDocument/2006/relationships/image" Target="../media/image12.emf"/><Relationship Id="rId14" Type="http://schemas.openxmlformats.org/officeDocument/2006/relationships/image" Target="../media/image169.emf"/></Relationships>
</file>

<file path=ppt/slides/_rels/slide3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notesSlide" Target="../notesSlides/notesSlide18.xml"/><Relationship Id="rId7" Type="http://schemas.openxmlformats.org/officeDocument/2006/relationships/image" Target="../media/image174.png"/><Relationship Id="rId2" Type="http://schemas.openxmlformats.org/officeDocument/2006/relationships/slideLayout" Target="../slideLayouts/slideLayout40.xml"/><Relationship Id="rId1" Type="http://schemas.openxmlformats.org/officeDocument/2006/relationships/vmlDrawing" Target="../drawings/vmlDrawing14.v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oleObject" Target="../embeddings/oleObject32.bin"/></Relationships>
</file>

<file path=ppt/slides/_rels/slide32.xml.rels><?xml version="1.0" encoding="UTF-8" standalone="yes"?>
<Relationships xmlns="http://schemas.openxmlformats.org/package/2006/relationships"><Relationship Id="rId8" Type="http://schemas.openxmlformats.org/officeDocument/2006/relationships/image" Target="../media/image177.png"/><Relationship Id="rId3" Type="http://schemas.openxmlformats.org/officeDocument/2006/relationships/notesSlide" Target="../notesSlides/notesSlide19.xml"/><Relationship Id="rId7" Type="http://schemas.openxmlformats.org/officeDocument/2006/relationships/image" Target="../media/image176.png"/><Relationship Id="rId2" Type="http://schemas.openxmlformats.org/officeDocument/2006/relationships/slideLayout" Target="../slideLayouts/slideLayout129.xml"/><Relationship Id="rId1" Type="http://schemas.openxmlformats.org/officeDocument/2006/relationships/vmlDrawing" Target="../drawings/vmlDrawing15.vml"/><Relationship Id="rId6" Type="http://schemas.openxmlformats.org/officeDocument/2006/relationships/oleObject" Target="../embeddings/oleObject34.bin"/><Relationship Id="rId5" Type="http://schemas.openxmlformats.org/officeDocument/2006/relationships/image" Target="../media/image175.png"/><Relationship Id="rId4" Type="http://schemas.openxmlformats.org/officeDocument/2006/relationships/oleObject" Target="../embeddings/oleObject33.bin"/><Relationship Id="rId9" Type="http://schemas.openxmlformats.org/officeDocument/2006/relationships/image" Target="../media/image178.emf"/></Relationships>
</file>

<file path=ppt/slides/_rels/slide33.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20.xml"/><Relationship Id="rId1" Type="http://schemas.openxmlformats.org/officeDocument/2006/relationships/slideLayout" Target="../slideLayouts/slideLayout40.xml"/><Relationship Id="rId6" Type="http://schemas.openxmlformats.org/officeDocument/2006/relationships/image" Target="../media/image182.png"/><Relationship Id="rId5" Type="http://schemas.openxmlformats.org/officeDocument/2006/relationships/image" Target="../media/image181.png"/><Relationship Id="rId4" Type="http://schemas.openxmlformats.org/officeDocument/2006/relationships/image" Target="../media/image180.png"/></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36.bin"/><Relationship Id="rId3" Type="http://schemas.openxmlformats.org/officeDocument/2006/relationships/notesSlide" Target="../notesSlides/notesSlide21.xml"/><Relationship Id="rId7" Type="http://schemas.openxmlformats.org/officeDocument/2006/relationships/image" Target="../media/image187.png"/><Relationship Id="rId2" Type="http://schemas.openxmlformats.org/officeDocument/2006/relationships/slideLayout" Target="../slideLayouts/slideLayout46.xml"/><Relationship Id="rId1" Type="http://schemas.openxmlformats.org/officeDocument/2006/relationships/vmlDrawing" Target="../drawings/vmlDrawing16.vml"/><Relationship Id="rId6" Type="http://schemas.openxmlformats.org/officeDocument/2006/relationships/image" Target="../media/image186.png"/><Relationship Id="rId11" Type="http://schemas.openxmlformats.org/officeDocument/2006/relationships/image" Target="../media/image185.png"/><Relationship Id="rId5" Type="http://schemas.openxmlformats.org/officeDocument/2006/relationships/image" Target="../media/image183.png"/><Relationship Id="rId10" Type="http://schemas.openxmlformats.org/officeDocument/2006/relationships/oleObject" Target="../embeddings/oleObject37.bin"/><Relationship Id="rId4" Type="http://schemas.openxmlformats.org/officeDocument/2006/relationships/oleObject" Target="../embeddings/oleObject35.bin"/><Relationship Id="rId9" Type="http://schemas.openxmlformats.org/officeDocument/2006/relationships/image" Target="../media/image184.png"/></Relationships>
</file>

<file path=ppt/slides/_rels/slide35.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slideLayout" Target="../slideLayouts/slideLayout35.xml"/><Relationship Id="rId1" Type="http://schemas.openxmlformats.org/officeDocument/2006/relationships/vmlDrawing" Target="../drawings/vmlDrawing17.vml"/><Relationship Id="rId6" Type="http://schemas.openxmlformats.org/officeDocument/2006/relationships/image" Target="../media/image189.png"/><Relationship Id="rId5" Type="http://schemas.openxmlformats.org/officeDocument/2006/relationships/oleObject" Target="../embeddings/oleObject39.bin"/><Relationship Id="rId10" Type="http://schemas.openxmlformats.org/officeDocument/2006/relationships/image" Target="../media/image191.png"/><Relationship Id="rId4" Type="http://schemas.openxmlformats.org/officeDocument/2006/relationships/image" Target="../media/image188.png"/><Relationship Id="rId9" Type="http://schemas.openxmlformats.org/officeDocument/2006/relationships/oleObject" Target="../embeddings/oleObject41.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44.bin"/><Relationship Id="rId3" Type="http://schemas.openxmlformats.org/officeDocument/2006/relationships/notesSlide" Target="../notesSlides/notesSlide22.xml"/><Relationship Id="rId7" Type="http://schemas.openxmlformats.org/officeDocument/2006/relationships/image" Target="../media/image193.png"/><Relationship Id="rId2" Type="http://schemas.openxmlformats.org/officeDocument/2006/relationships/slideLayout" Target="../slideLayouts/slideLayout46.xml"/><Relationship Id="rId1" Type="http://schemas.openxmlformats.org/officeDocument/2006/relationships/vmlDrawing" Target="../drawings/vmlDrawing18.vml"/><Relationship Id="rId6" Type="http://schemas.openxmlformats.org/officeDocument/2006/relationships/oleObject" Target="../embeddings/oleObject43.bin"/><Relationship Id="rId5" Type="http://schemas.openxmlformats.org/officeDocument/2006/relationships/image" Target="../media/image192.png"/><Relationship Id="rId4" Type="http://schemas.openxmlformats.org/officeDocument/2006/relationships/oleObject" Target="../embeddings/oleObject42.bin"/><Relationship Id="rId9" Type="http://schemas.openxmlformats.org/officeDocument/2006/relationships/image" Target="../media/image194.png"/></Relationships>
</file>

<file path=ppt/slides/_rels/slide37.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23.xml"/><Relationship Id="rId1" Type="http://schemas.openxmlformats.org/officeDocument/2006/relationships/slideLayout" Target="../slideLayouts/slideLayout40.xml"/><Relationship Id="rId5" Type="http://schemas.openxmlformats.org/officeDocument/2006/relationships/image" Target="../media/image8.png"/><Relationship Id="rId4" Type="http://schemas.openxmlformats.org/officeDocument/2006/relationships/image" Target="../media/image196.png"/></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47.bin"/><Relationship Id="rId13" Type="http://schemas.openxmlformats.org/officeDocument/2006/relationships/image" Target="../media/image201.png"/><Relationship Id="rId3" Type="http://schemas.openxmlformats.org/officeDocument/2006/relationships/notesSlide" Target="../notesSlides/notesSlide24.xml"/><Relationship Id="rId7" Type="http://schemas.openxmlformats.org/officeDocument/2006/relationships/image" Target="../media/image198.png"/><Relationship Id="rId12" Type="http://schemas.openxmlformats.org/officeDocument/2006/relationships/oleObject" Target="../embeddings/oleObject49.bin"/><Relationship Id="rId2" Type="http://schemas.openxmlformats.org/officeDocument/2006/relationships/slideLayout" Target="../slideLayouts/slideLayout46.xml"/><Relationship Id="rId1" Type="http://schemas.openxmlformats.org/officeDocument/2006/relationships/vmlDrawing" Target="../drawings/vmlDrawing19.vml"/><Relationship Id="rId6" Type="http://schemas.openxmlformats.org/officeDocument/2006/relationships/oleObject" Target="../embeddings/oleObject46.bin"/><Relationship Id="rId11" Type="http://schemas.openxmlformats.org/officeDocument/2006/relationships/image" Target="../media/image200.png"/><Relationship Id="rId5" Type="http://schemas.openxmlformats.org/officeDocument/2006/relationships/image" Target="../media/image197.png"/><Relationship Id="rId10" Type="http://schemas.openxmlformats.org/officeDocument/2006/relationships/oleObject" Target="../embeddings/oleObject48.bin"/><Relationship Id="rId4" Type="http://schemas.openxmlformats.org/officeDocument/2006/relationships/oleObject" Target="../embeddings/oleObject45.bin"/><Relationship Id="rId9" Type="http://schemas.openxmlformats.org/officeDocument/2006/relationships/image" Target="../media/image199.png"/></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52.bin"/><Relationship Id="rId13" Type="http://schemas.openxmlformats.org/officeDocument/2006/relationships/image" Target="../media/image206.png"/><Relationship Id="rId18" Type="http://schemas.openxmlformats.org/officeDocument/2006/relationships/oleObject" Target="../embeddings/oleObject57.bin"/><Relationship Id="rId3" Type="http://schemas.openxmlformats.org/officeDocument/2006/relationships/notesSlide" Target="../notesSlides/notesSlide25.xml"/><Relationship Id="rId21" Type="http://schemas.openxmlformats.org/officeDocument/2006/relationships/image" Target="../media/image210.png"/><Relationship Id="rId7" Type="http://schemas.openxmlformats.org/officeDocument/2006/relationships/image" Target="../media/image203.png"/><Relationship Id="rId12" Type="http://schemas.openxmlformats.org/officeDocument/2006/relationships/oleObject" Target="../embeddings/oleObject54.bin"/><Relationship Id="rId17" Type="http://schemas.openxmlformats.org/officeDocument/2006/relationships/image" Target="../media/image208.png"/><Relationship Id="rId2" Type="http://schemas.openxmlformats.org/officeDocument/2006/relationships/slideLayout" Target="../slideLayouts/slideLayout40.xml"/><Relationship Id="rId16" Type="http://schemas.openxmlformats.org/officeDocument/2006/relationships/oleObject" Target="../embeddings/oleObject56.bin"/><Relationship Id="rId20" Type="http://schemas.openxmlformats.org/officeDocument/2006/relationships/oleObject" Target="../embeddings/oleObject58.bin"/><Relationship Id="rId1" Type="http://schemas.openxmlformats.org/officeDocument/2006/relationships/vmlDrawing" Target="../drawings/vmlDrawing20.vml"/><Relationship Id="rId6" Type="http://schemas.openxmlformats.org/officeDocument/2006/relationships/oleObject" Target="../embeddings/oleObject51.bin"/><Relationship Id="rId11" Type="http://schemas.openxmlformats.org/officeDocument/2006/relationships/image" Target="../media/image205.png"/><Relationship Id="rId5" Type="http://schemas.openxmlformats.org/officeDocument/2006/relationships/image" Target="../media/image202.png"/><Relationship Id="rId15" Type="http://schemas.openxmlformats.org/officeDocument/2006/relationships/image" Target="../media/image207.png"/><Relationship Id="rId10" Type="http://schemas.openxmlformats.org/officeDocument/2006/relationships/oleObject" Target="../embeddings/oleObject53.bin"/><Relationship Id="rId19" Type="http://schemas.openxmlformats.org/officeDocument/2006/relationships/image" Target="../media/image209.png"/><Relationship Id="rId4" Type="http://schemas.openxmlformats.org/officeDocument/2006/relationships/oleObject" Target="../embeddings/oleObject50.bin"/><Relationship Id="rId9" Type="http://schemas.openxmlformats.org/officeDocument/2006/relationships/image" Target="../media/image204.png"/><Relationship Id="rId14" Type="http://schemas.openxmlformats.org/officeDocument/2006/relationships/oleObject" Target="../embeddings/oleObject55.bin"/></Relationships>
</file>

<file path=ppt/slides/_rels/slide4.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20.png"/><Relationship Id="rId7" Type="http://schemas.openxmlformats.org/officeDocument/2006/relationships/image" Target="../media/image22.png"/><Relationship Id="rId12" Type="http://schemas.openxmlformats.org/officeDocument/2006/relationships/image" Target="../media/image27.emf"/><Relationship Id="rId2" Type="http://schemas.openxmlformats.org/officeDocument/2006/relationships/slideLayout" Target="../slideLayouts/slideLayout24.xml"/><Relationship Id="rId1" Type="http://schemas.openxmlformats.org/officeDocument/2006/relationships/vmlDrawing" Target="../drawings/vmlDrawing3.vml"/><Relationship Id="rId6" Type="http://schemas.openxmlformats.org/officeDocument/2006/relationships/image" Target="../media/image3.png"/><Relationship Id="rId11" Type="http://schemas.openxmlformats.org/officeDocument/2006/relationships/image" Target="../media/image26.emf"/><Relationship Id="rId5" Type="http://schemas.openxmlformats.org/officeDocument/2006/relationships/oleObject" Target="../embeddings/oleObject3.bin"/><Relationship Id="rId10" Type="http://schemas.openxmlformats.org/officeDocument/2006/relationships/image" Target="../media/image25.emf"/><Relationship Id="rId4" Type="http://schemas.openxmlformats.org/officeDocument/2006/relationships/image" Target="../media/image21.png"/><Relationship Id="rId9" Type="http://schemas.openxmlformats.org/officeDocument/2006/relationships/image" Target="../media/image24.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8" Type="http://schemas.openxmlformats.org/officeDocument/2006/relationships/image" Target="../media/image214.emf"/><Relationship Id="rId3" Type="http://schemas.openxmlformats.org/officeDocument/2006/relationships/image" Target="../media/image6.emf"/><Relationship Id="rId7" Type="http://schemas.openxmlformats.org/officeDocument/2006/relationships/image" Target="../media/image213.emf"/><Relationship Id="rId2" Type="http://schemas.openxmlformats.org/officeDocument/2006/relationships/image" Target="../media/image5.png"/><Relationship Id="rId1" Type="http://schemas.openxmlformats.org/officeDocument/2006/relationships/slideLayout" Target="../slideLayouts/slideLayout102.xml"/><Relationship Id="rId6" Type="http://schemas.openxmlformats.org/officeDocument/2006/relationships/image" Target="../media/image212.png"/><Relationship Id="rId5" Type="http://schemas.openxmlformats.org/officeDocument/2006/relationships/image" Target="../media/image211.png"/><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8" Type="http://schemas.openxmlformats.org/officeDocument/2006/relationships/image" Target="../media/image169.emf"/><Relationship Id="rId13" Type="http://schemas.openxmlformats.org/officeDocument/2006/relationships/image" Target="../media/image216.png"/><Relationship Id="rId3" Type="http://schemas.openxmlformats.org/officeDocument/2006/relationships/image" Target="../media/image11.emf"/><Relationship Id="rId7" Type="http://schemas.openxmlformats.org/officeDocument/2006/relationships/image" Target="../media/image19.emf"/><Relationship Id="rId12" Type="http://schemas.openxmlformats.org/officeDocument/2006/relationships/image" Target="../media/image215.png"/><Relationship Id="rId2" Type="http://schemas.openxmlformats.org/officeDocument/2006/relationships/image" Target="../media/image10.emf"/><Relationship Id="rId1" Type="http://schemas.openxmlformats.org/officeDocument/2006/relationships/slideLayout" Target="../slideLayouts/slideLayout80.xml"/><Relationship Id="rId6" Type="http://schemas.openxmlformats.org/officeDocument/2006/relationships/image" Target="../media/image167.emf"/><Relationship Id="rId11" Type="http://schemas.openxmlformats.org/officeDocument/2006/relationships/image" Target="../media/image211.png"/><Relationship Id="rId5" Type="http://schemas.openxmlformats.org/officeDocument/2006/relationships/image" Target="../media/image17.emf"/><Relationship Id="rId10" Type="http://schemas.openxmlformats.org/officeDocument/2006/relationships/image" Target="../media/image8.png"/><Relationship Id="rId4" Type="http://schemas.openxmlformats.org/officeDocument/2006/relationships/image" Target="../media/image12.emf"/><Relationship Id="rId9" Type="http://schemas.openxmlformats.org/officeDocument/2006/relationships/image" Target="../media/image15.emf"/></Relationships>
</file>

<file path=ppt/slides/_rels/slide43.xml.rels><?xml version="1.0" encoding="UTF-8" standalone="yes"?>
<Relationships xmlns="http://schemas.openxmlformats.org/package/2006/relationships"><Relationship Id="rId8" Type="http://schemas.openxmlformats.org/officeDocument/2006/relationships/image" Target="../media/image218.png"/><Relationship Id="rId13" Type="http://schemas.openxmlformats.org/officeDocument/2006/relationships/image" Target="../media/image223.png"/><Relationship Id="rId3" Type="http://schemas.openxmlformats.org/officeDocument/2006/relationships/oleObject" Target="../embeddings/oleObject59.bin"/><Relationship Id="rId7" Type="http://schemas.openxmlformats.org/officeDocument/2006/relationships/oleObject" Target="../embeddings/oleObject60.bin"/><Relationship Id="rId12" Type="http://schemas.openxmlformats.org/officeDocument/2006/relationships/image" Target="../media/image216.png"/><Relationship Id="rId2" Type="http://schemas.openxmlformats.org/officeDocument/2006/relationships/slideLayout" Target="../slideLayouts/slideLayout91.xml"/><Relationship Id="rId1" Type="http://schemas.openxmlformats.org/officeDocument/2006/relationships/vmlDrawing" Target="../drawings/vmlDrawing21.vml"/><Relationship Id="rId6" Type="http://schemas.openxmlformats.org/officeDocument/2006/relationships/image" Target="../media/image220.png"/><Relationship Id="rId11" Type="http://schemas.openxmlformats.org/officeDocument/2006/relationships/image" Target="../media/image222.png"/><Relationship Id="rId5" Type="http://schemas.openxmlformats.org/officeDocument/2006/relationships/image" Target="../media/image219.png"/><Relationship Id="rId15" Type="http://schemas.openxmlformats.org/officeDocument/2006/relationships/image" Target="../media/image88.png"/><Relationship Id="rId10" Type="http://schemas.openxmlformats.org/officeDocument/2006/relationships/image" Target="../media/image212.png"/><Relationship Id="rId4" Type="http://schemas.openxmlformats.org/officeDocument/2006/relationships/image" Target="../media/image217.png"/><Relationship Id="rId9" Type="http://schemas.openxmlformats.org/officeDocument/2006/relationships/image" Target="../media/image221.png"/><Relationship Id="rId14" Type="http://schemas.openxmlformats.org/officeDocument/2006/relationships/image" Target="../media/image13.png"/></Relationships>
</file>

<file path=ppt/slides/_rels/slide44.xml.rels><?xml version="1.0" encoding="UTF-8" standalone="yes"?>
<Relationships xmlns="http://schemas.openxmlformats.org/package/2006/relationships"><Relationship Id="rId8" Type="http://schemas.openxmlformats.org/officeDocument/2006/relationships/image" Target="../media/image227.PNG"/><Relationship Id="rId13" Type="http://schemas.openxmlformats.org/officeDocument/2006/relationships/image" Target="../media/image215.png"/><Relationship Id="rId3" Type="http://schemas.openxmlformats.org/officeDocument/2006/relationships/oleObject" Target="../embeddings/oleObject61.bin"/><Relationship Id="rId7" Type="http://schemas.openxmlformats.org/officeDocument/2006/relationships/image" Target="../media/image226.PNG"/><Relationship Id="rId12" Type="http://schemas.openxmlformats.org/officeDocument/2006/relationships/image" Target="../media/image231.png"/><Relationship Id="rId2" Type="http://schemas.openxmlformats.org/officeDocument/2006/relationships/slideLayout" Target="../slideLayouts/slideLayout80.xml"/><Relationship Id="rId1" Type="http://schemas.openxmlformats.org/officeDocument/2006/relationships/vmlDrawing" Target="../drawings/vmlDrawing22.vml"/><Relationship Id="rId6" Type="http://schemas.openxmlformats.org/officeDocument/2006/relationships/image" Target="../media/image225.png"/><Relationship Id="rId11" Type="http://schemas.openxmlformats.org/officeDocument/2006/relationships/image" Target="../media/image230.PNG"/><Relationship Id="rId5" Type="http://schemas.openxmlformats.org/officeDocument/2006/relationships/oleObject" Target="../embeddings/oleObject62.bin"/><Relationship Id="rId10" Type="http://schemas.openxmlformats.org/officeDocument/2006/relationships/image" Target="../media/image229.png"/><Relationship Id="rId4" Type="http://schemas.openxmlformats.org/officeDocument/2006/relationships/image" Target="../media/image224.png"/><Relationship Id="rId9" Type="http://schemas.openxmlformats.org/officeDocument/2006/relationships/image" Target="../media/image228.PNG"/></Relationships>
</file>

<file path=ppt/slides/_rels/slide4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26.xml"/><Relationship Id="rId7" Type="http://schemas.openxmlformats.org/officeDocument/2006/relationships/image" Target="../media/image233.png"/><Relationship Id="rId2" Type="http://schemas.openxmlformats.org/officeDocument/2006/relationships/slideLayout" Target="../slideLayouts/slideLayout107.xml"/><Relationship Id="rId1" Type="http://schemas.openxmlformats.org/officeDocument/2006/relationships/vmlDrawing" Target="../drawings/vmlDrawing23.vml"/><Relationship Id="rId6" Type="http://schemas.openxmlformats.org/officeDocument/2006/relationships/oleObject" Target="../embeddings/oleObject64.bin"/><Relationship Id="rId5" Type="http://schemas.openxmlformats.org/officeDocument/2006/relationships/image" Target="../media/image232.png"/><Relationship Id="rId10" Type="http://schemas.openxmlformats.org/officeDocument/2006/relationships/image" Target="../media/image234.png"/><Relationship Id="rId4" Type="http://schemas.openxmlformats.org/officeDocument/2006/relationships/oleObject" Target="../embeddings/oleObject63.bin"/><Relationship Id="rId9" Type="http://schemas.openxmlformats.org/officeDocument/2006/relationships/oleObject" Target="../embeddings/oleObject65.bin"/></Relationships>
</file>

<file path=ppt/slides/_rels/slide46.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notesSlide" Target="../notesSlides/notesSlide27.xml"/><Relationship Id="rId1" Type="http://schemas.openxmlformats.org/officeDocument/2006/relationships/slideLayout" Target="../slideLayouts/slideLayout74.xml"/><Relationship Id="rId6" Type="http://schemas.openxmlformats.org/officeDocument/2006/relationships/image" Target="../media/image238.png"/><Relationship Id="rId5" Type="http://schemas.openxmlformats.org/officeDocument/2006/relationships/image" Target="../media/image237.png"/><Relationship Id="rId4" Type="http://schemas.openxmlformats.org/officeDocument/2006/relationships/image" Target="../media/image236.png"/></Relationships>
</file>

<file path=ppt/slides/_rels/slide47.xml.rels><?xml version="1.0" encoding="UTF-8" standalone="yes"?>
<Relationships xmlns="http://schemas.openxmlformats.org/package/2006/relationships"><Relationship Id="rId8" Type="http://schemas.openxmlformats.org/officeDocument/2006/relationships/image" Target="../media/image244.png"/><Relationship Id="rId3" Type="http://schemas.openxmlformats.org/officeDocument/2006/relationships/notesSlide" Target="../notesSlides/notesSlide28.xml"/><Relationship Id="rId7" Type="http://schemas.openxmlformats.org/officeDocument/2006/relationships/image" Target="../media/image243.png"/><Relationship Id="rId2" Type="http://schemas.openxmlformats.org/officeDocument/2006/relationships/slideLayout" Target="../slideLayouts/slideLayout63.xml"/><Relationship Id="rId1" Type="http://schemas.openxmlformats.org/officeDocument/2006/relationships/vmlDrawing" Target="../drawings/vmlDrawing24.vml"/><Relationship Id="rId6" Type="http://schemas.openxmlformats.org/officeDocument/2006/relationships/image" Target="../media/image242.png"/><Relationship Id="rId11" Type="http://schemas.openxmlformats.org/officeDocument/2006/relationships/image" Target="../media/image245.png"/><Relationship Id="rId5" Type="http://schemas.openxmlformats.org/officeDocument/2006/relationships/image" Target="../media/image241.png"/><Relationship Id="rId10" Type="http://schemas.openxmlformats.org/officeDocument/2006/relationships/image" Target="../media/image239.png"/><Relationship Id="rId4" Type="http://schemas.openxmlformats.org/officeDocument/2006/relationships/image" Target="../media/image240.png"/><Relationship Id="rId9" Type="http://schemas.openxmlformats.org/officeDocument/2006/relationships/oleObject" Target="../embeddings/oleObject66.bin"/></Relationships>
</file>

<file path=ppt/slides/_rels/slide48.xml.rels><?xml version="1.0" encoding="UTF-8" standalone="yes"?>
<Relationships xmlns="http://schemas.openxmlformats.org/package/2006/relationships"><Relationship Id="rId2" Type="http://schemas.openxmlformats.org/officeDocument/2006/relationships/image" Target="../media/image246.emf"/><Relationship Id="rId1" Type="http://schemas.openxmlformats.org/officeDocument/2006/relationships/slideLayout" Target="../slideLayouts/slideLayout107.xml"/></Relationships>
</file>

<file path=ppt/slides/_rels/slide5.xml.rels><?xml version="1.0" encoding="UTF-8" standalone="yes"?>
<Relationships xmlns="http://schemas.openxmlformats.org/package/2006/relationships"><Relationship Id="rId8" Type="http://schemas.openxmlformats.org/officeDocument/2006/relationships/image" Target="../media/image34.emf"/><Relationship Id="rId13" Type="http://schemas.openxmlformats.org/officeDocument/2006/relationships/image" Target="../media/image9.png"/><Relationship Id="rId18" Type="http://schemas.openxmlformats.org/officeDocument/2006/relationships/image" Target="../media/image15.emf"/><Relationship Id="rId3" Type="http://schemas.openxmlformats.org/officeDocument/2006/relationships/image" Target="../media/image29.png"/><Relationship Id="rId21" Type="http://schemas.openxmlformats.org/officeDocument/2006/relationships/image" Target="../media/image6.emf"/><Relationship Id="rId7" Type="http://schemas.openxmlformats.org/officeDocument/2006/relationships/image" Target="../media/image33.emf"/><Relationship Id="rId12" Type="http://schemas.openxmlformats.org/officeDocument/2006/relationships/image" Target="../media/image19.emf"/><Relationship Id="rId17" Type="http://schemas.openxmlformats.org/officeDocument/2006/relationships/image" Target="../media/image38.emf"/><Relationship Id="rId2" Type="http://schemas.openxmlformats.org/officeDocument/2006/relationships/image" Target="../media/image28.emf"/><Relationship Id="rId16" Type="http://schemas.openxmlformats.org/officeDocument/2006/relationships/image" Target="../media/image37.png"/><Relationship Id="rId20"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32.emf"/><Relationship Id="rId11" Type="http://schemas.openxmlformats.org/officeDocument/2006/relationships/image" Target="../media/image12.emf"/><Relationship Id="rId5" Type="http://schemas.openxmlformats.org/officeDocument/2006/relationships/image" Target="../media/image31.emf"/><Relationship Id="rId15" Type="http://schemas.openxmlformats.org/officeDocument/2006/relationships/image" Target="../media/image36.png"/><Relationship Id="rId10" Type="http://schemas.openxmlformats.org/officeDocument/2006/relationships/image" Target="../media/image11.emf"/><Relationship Id="rId19" Type="http://schemas.openxmlformats.org/officeDocument/2006/relationships/image" Target="../media/image16.png"/><Relationship Id="rId4" Type="http://schemas.openxmlformats.org/officeDocument/2006/relationships/image" Target="../media/image30.emf"/><Relationship Id="rId9" Type="http://schemas.openxmlformats.org/officeDocument/2006/relationships/image" Target="../media/image10.emf"/><Relationship Id="rId14" Type="http://schemas.openxmlformats.org/officeDocument/2006/relationships/image" Target="../media/image35.png"/><Relationship Id="rId22"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notesSlide" Target="../notesSlides/notesSlide3.xml"/><Relationship Id="rId7" Type="http://schemas.openxmlformats.org/officeDocument/2006/relationships/oleObject" Target="../embeddings/oleObject4.bin"/><Relationship Id="rId2" Type="http://schemas.openxmlformats.org/officeDocument/2006/relationships/slideLayout" Target="../slideLayouts/slideLayout29.xml"/><Relationship Id="rId1" Type="http://schemas.openxmlformats.org/officeDocument/2006/relationships/vmlDrawing" Target="../drawings/vmlDrawing4.vml"/><Relationship Id="rId6" Type="http://schemas.openxmlformats.org/officeDocument/2006/relationships/image" Target="../media/image29.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22.png"/><Relationship Id="rId2" Type="http://schemas.openxmlformats.org/officeDocument/2006/relationships/slideLayout" Target="../slideLayouts/slideLayout107.xml"/><Relationship Id="rId1" Type="http://schemas.openxmlformats.org/officeDocument/2006/relationships/vmlDrawing" Target="../drawings/vmlDrawing5.v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oleObject" Target="../embeddings/oleObject5.bin"/></Relationships>
</file>

<file path=ppt/slides/_rels/slide9.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0.png"/><Relationship Id="rId18" Type="http://schemas.openxmlformats.org/officeDocument/2006/relationships/image" Target="../media/image55.png"/><Relationship Id="rId3" Type="http://schemas.openxmlformats.org/officeDocument/2006/relationships/notesSlide" Target="../notesSlides/notesSlide5.xml"/><Relationship Id="rId7" Type="http://schemas.openxmlformats.org/officeDocument/2006/relationships/image" Target="../media/image43.png"/><Relationship Id="rId12" Type="http://schemas.openxmlformats.org/officeDocument/2006/relationships/image" Target="../media/image44.png"/><Relationship Id="rId17" Type="http://schemas.openxmlformats.org/officeDocument/2006/relationships/image" Target="../media/image54.png"/><Relationship Id="rId2" Type="http://schemas.openxmlformats.org/officeDocument/2006/relationships/slideLayout" Target="../slideLayouts/slideLayout18.xml"/><Relationship Id="rId16" Type="http://schemas.openxmlformats.org/officeDocument/2006/relationships/image" Target="../media/image53.png"/><Relationship Id="rId1" Type="http://schemas.openxmlformats.org/officeDocument/2006/relationships/vmlDrawing" Target="../drawings/vmlDrawing6.vml"/><Relationship Id="rId6" Type="http://schemas.openxmlformats.org/officeDocument/2006/relationships/oleObject" Target="../embeddings/oleObject6.bin"/><Relationship Id="rId11" Type="http://schemas.openxmlformats.org/officeDocument/2006/relationships/oleObject" Target="../embeddings/oleObject7.bin"/><Relationship Id="rId5" Type="http://schemas.openxmlformats.org/officeDocument/2006/relationships/image" Target="../media/image46.png"/><Relationship Id="rId15" Type="http://schemas.openxmlformats.org/officeDocument/2006/relationships/image" Target="../media/image52.png"/><Relationship Id="rId10" Type="http://schemas.openxmlformats.org/officeDocument/2006/relationships/image" Target="../media/image49.png"/><Relationship Id="rId4" Type="http://schemas.openxmlformats.org/officeDocument/2006/relationships/image" Target="../media/image45.png"/><Relationship Id="rId9" Type="http://schemas.openxmlformats.org/officeDocument/2006/relationships/image" Target="../media/image48.png"/><Relationship Id="rId14"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281" name="Picture 89" descr="名称未設定-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3083" y="5262278"/>
            <a:ext cx="2320925" cy="585787"/>
          </a:xfrm>
          <a:prstGeom prst="rect">
            <a:avLst/>
          </a:prstGeom>
          <a:noFill/>
          <a:extLst>
            <a:ext uri="{909E8E84-426E-40DD-AFC4-6F175D3DCCD1}">
              <a14:hiddenFill xmlns:a14="http://schemas.microsoft.com/office/drawing/2010/main">
                <a:solidFill>
                  <a:srgbClr val="FFFFFF"/>
                </a:solidFill>
              </a14:hiddenFill>
            </a:ext>
          </a:extLst>
        </p:spPr>
      </p:pic>
      <p:pic>
        <p:nvPicPr>
          <p:cNvPr id="8235" name="Picture 4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1963" y="6427788"/>
            <a:ext cx="1357312" cy="2016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45" name="テキスト ボックス 1"/>
          <p:cNvSpPr txBox="1">
            <a:spLocks noChangeArrowheads="1"/>
          </p:cNvSpPr>
          <p:nvPr/>
        </p:nvSpPr>
        <p:spPr bwMode="auto">
          <a:xfrm>
            <a:off x="354013" y="289392"/>
            <a:ext cx="9307356" cy="646331"/>
          </a:xfrm>
          <a:prstGeom prst="rect">
            <a:avLst/>
          </a:prstGeom>
          <a:noFill/>
          <a:ln>
            <a:noFill/>
          </a:ln>
          <a:effectLst>
            <a:outerShdw dist="35921" dir="2700000" algn="ctr" rotWithShape="0">
              <a:srgbClr val="DDDDDD"/>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ja-JP" altLang="en-US" sz="3600" b="1" dirty="0" smtClean="0">
                <a:solidFill>
                  <a:srgbClr val="5F5F5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在庫と顧客が見える</a:t>
            </a:r>
            <a:r>
              <a:rPr lang="en-US" altLang="ja-JP" sz="3600" b="1" dirty="0" smtClean="0">
                <a:solidFill>
                  <a:srgbClr val="5F5F5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a:t>
            </a:r>
            <a:r>
              <a:rPr lang="ja-JP" altLang="en-US" sz="3600" b="1" dirty="0" smtClean="0">
                <a:solidFill>
                  <a:srgbClr val="5F5F5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スマホ時代の</a:t>
            </a:r>
            <a:r>
              <a:rPr lang="en-US" altLang="ja-JP" sz="3600" b="1" dirty="0" smtClean="0">
                <a:solidFill>
                  <a:srgbClr val="5F5F5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POS</a:t>
            </a:r>
            <a:r>
              <a:rPr lang="ja-JP" altLang="en-US" sz="3600" b="1" dirty="0" smtClean="0">
                <a:solidFill>
                  <a:srgbClr val="5F5F5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レジ</a:t>
            </a:r>
            <a:endParaRPr lang="ja-JP" altLang="en-US" sz="3600" b="1" dirty="0">
              <a:solidFill>
                <a:srgbClr val="5F5F5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endParaRPr>
          </a:p>
        </p:txBody>
      </p:sp>
      <p:graphicFrame>
        <p:nvGraphicFramePr>
          <p:cNvPr id="8250" name="Object 94"/>
          <p:cNvGraphicFramePr>
            <a:graphicFrameLocks noChangeAspect="1"/>
          </p:cNvGraphicFramePr>
          <p:nvPr>
            <p:extLst>
              <p:ext uri="{D42A27DB-BD31-4B8C-83A1-F6EECF244321}">
                <p14:modId xmlns:p14="http://schemas.microsoft.com/office/powerpoint/2010/main" val="2565484340"/>
              </p:ext>
            </p:extLst>
          </p:nvPr>
        </p:nvGraphicFramePr>
        <p:xfrm>
          <a:off x="836820" y="5344828"/>
          <a:ext cx="1497013" cy="441325"/>
        </p:xfrm>
        <a:graphic>
          <a:graphicData uri="http://schemas.openxmlformats.org/presentationml/2006/ole">
            <mc:AlternateContent xmlns:mc="http://schemas.openxmlformats.org/markup-compatibility/2006">
              <mc:Choice xmlns:v="urn:schemas-microsoft-com:vml" Requires="v">
                <p:oleObj spid="_x0000_s8356" name="Image" r:id="rId6" imgW="3314286" imgH="977778" progId="Photoshop.Image.12">
                  <p:embed/>
                </p:oleObj>
              </mc:Choice>
              <mc:Fallback>
                <p:oleObj name="Image" r:id="rId6" imgW="3314286" imgH="977778" progId="Photoshop.Image.12">
                  <p:embed/>
                  <p:pic>
                    <p:nvPicPr>
                      <p:cNvPr id="0" name="Object 9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6820" y="5344828"/>
                        <a:ext cx="1497013" cy="4413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251" name="Rectangle 62"/>
          <p:cNvSpPr>
            <a:spLocks noChangeArrowheads="1"/>
          </p:cNvSpPr>
          <p:nvPr/>
        </p:nvSpPr>
        <p:spPr bwMode="auto">
          <a:xfrm>
            <a:off x="344695" y="4690778"/>
            <a:ext cx="2481263" cy="5334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36000" bIns="36000"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90000"/>
              </a:lnSpc>
              <a:spcBef>
                <a:spcPct val="0"/>
              </a:spcBef>
              <a:buFontTx/>
              <a:buNone/>
            </a:pPr>
            <a:r>
              <a:rPr lang="ja-JP" altLang="en-US" sz="1700" b="1" dirty="0">
                <a:solidFill>
                  <a:srgbClr val="5F5F5F"/>
                </a:solidFill>
                <a:latin typeface="HG丸ｺﾞｼｯｸM-PRO" panose="020F0600000000000000" pitchFamily="50" charset="-128"/>
                <a:ea typeface="HG丸ｺﾞｼｯｸM-PRO" panose="020F0600000000000000" pitchFamily="50" charset="-128"/>
              </a:rPr>
              <a:t>クラウド連動</a:t>
            </a:r>
          </a:p>
          <a:p>
            <a:pPr algn="ctr" eaLnBrk="1" hangingPunct="1">
              <a:lnSpc>
                <a:spcPct val="90000"/>
              </a:lnSpc>
              <a:spcBef>
                <a:spcPct val="0"/>
              </a:spcBef>
              <a:buFontTx/>
              <a:buNone/>
            </a:pPr>
            <a:r>
              <a:rPr lang="en-US" altLang="ja-JP" sz="1700" b="1" dirty="0" smtClean="0">
                <a:solidFill>
                  <a:srgbClr val="5F5F5F"/>
                </a:solidFill>
                <a:latin typeface="HG丸ｺﾞｼｯｸM-PRO" panose="020F0600000000000000" pitchFamily="50" charset="-128"/>
                <a:ea typeface="HG丸ｺﾞｼｯｸM-PRO" panose="020F0600000000000000" pitchFamily="50" charset="-128"/>
              </a:rPr>
              <a:t>POS</a:t>
            </a:r>
            <a:r>
              <a:rPr lang="ja-JP" altLang="en-US" sz="1700" b="1" dirty="0" smtClean="0">
                <a:solidFill>
                  <a:srgbClr val="5F5F5F"/>
                </a:solidFill>
                <a:latin typeface="HG丸ｺﾞｼｯｸM-PRO" panose="020F0600000000000000" pitchFamily="50" charset="-128"/>
                <a:ea typeface="HG丸ｺﾞｼｯｸM-PRO" panose="020F0600000000000000" pitchFamily="50" charset="-128"/>
              </a:rPr>
              <a:t>レジ</a:t>
            </a:r>
            <a:endParaRPr lang="ja-JP" altLang="en-US" sz="1700" b="1" dirty="0">
              <a:solidFill>
                <a:srgbClr val="5F5F5F"/>
              </a:solidFill>
              <a:latin typeface="HG丸ｺﾞｼｯｸM-PRO" panose="020F0600000000000000" pitchFamily="50" charset="-128"/>
              <a:ea typeface="HG丸ｺﾞｼｯｸM-PRO" panose="020F0600000000000000" pitchFamily="50" charset="-128"/>
            </a:endParaRPr>
          </a:p>
        </p:txBody>
      </p:sp>
      <p:sp>
        <p:nvSpPr>
          <p:cNvPr id="8252" name="Rectangle 65"/>
          <p:cNvSpPr>
            <a:spLocks noChangeArrowheads="1"/>
          </p:cNvSpPr>
          <p:nvPr/>
        </p:nvSpPr>
        <p:spPr bwMode="auto">
          <a:xfrm>
            <a:off x="3135520" y="4690778"/>
            <a:ext cx="3956050" cy="523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36000" bIns="36000"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90000"/>
              </a:lnSpc>
              <a:spcBef>
                <a:spcPct val="0"/>
              </a:spcBef>
              <a:buFontTx/>
              <a:buNone/>
            </a:pPr>
            <a:r>
              <a:rPr lang="ja-JP" altLang="en-US" sz="1700" b="1" dirty="0">
                <a:solidFill>
                  <a:srgbClr val="5F5F5F"/>
                </a:solidFill>
                <a:latin typeface="HG丸ｺﾞｼｯｸM-PRO" panose="020F0600000000000000" pitchFamily="50" charset="-128"/>
                <a:ea typeface="HG丸ｺﾞｼｯｸM-PRO" panose="020F0600000000000000" pitchFamily="50" charset="-128"/>
              </a:rPr>
              <a:t>クラウド型</a:t>
            </a:r>
          </a:p>
          <a:p>
            <a:pPr algn="ctr" eaLnBrk="1" hangingPunct="1">
              <a:lnSpc>
                <a:spcPct val="90000"/>
              </a:lnSpc>
              <a:spcBef>
                <a:spcPct val="0"/>
              </a:spcBef>
              <a:buFontTx/>
              <a:buNone/>
            </a:pPr>
            <a:r>
              <a:rPr lang="ja-JP" altLang="en-US" sz="1700" b="1" dirty="0">
                <a:solidFill>
                  <a:srgbClr val="5F5F5F"/>
                </a:solidFill>
                <a:latin typeface="HG丸ｺﾞｼｯｸM-PRO" panose="020F0600000000000000" pitchFamily="50" charset="-128"/>
                <a:ea typeface="HG丸ｺﾞｼｯｸM-PRO" panose="020F0600000000000000" pitchFamily="50" charset="-128"/>
              </a:rPr>
              <a:t>店舗本部管理システム</a:t>
            </a:r>
          </a:p>
        </p:txBody>
      </p:sp>
      <p:sp>
        <p:nvSpPr>
          <p:cNvPr id="8253" name="Line 66"/>
          <p:cNvSpPr>
            <a:spLocks noChangeShapeType="1"/>
          </p:cNvSpPr>
          <p:nvPr/>
        </p:nvSpPr>
        <p:spPr bwMode="auto">
          <a:xfrm>
            <a:off x="324058" y="5236878"/>
            <a:ext cx="2522537" cy="0"/>
          </a:xfrm>
          <a:prstGeom prst="line">
            <a:avLst/>
          </a:prstGeom>
          <a:noFill/>
          <a:ln w="28575">
            <a:solidFill>
              <a:srgbClr val="A0D78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254" name="Line 73"/>
          <p:cNvSpPr>
            <a:spLocks noChangeShapeType="1"/>
          </p:cNvSpPr>
          <p:nvPr/>
        </p:nvSpPr>
        <p:spPr bwMode="auto">
          <a:xfrm>
            <a:off x="3114883" y="5236878"/>
            <a:ext cx="3998912" cy="0"/>
          </a:xfrm>
          <a:prstGeom prst="line">
            <a:avLst/>
          </a:prstGeom>
          <a:noFill/>
          <a:ln w="28575">
            <a:solidFill>
              <a:srgbClr val="B3B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255" name="Rectangle 62"/>
          <p:cNvSpPr>
            <a:spLocks noChangeArrowheads="1"/>
          </p:cNvSpPr>
          <p:nvPr/>
        </p:nvSpPr>
        <p:spPr bwMode="auto">
          <a:xfrm>
            <a:off x="7270958" y="4690778"/>
            <a:ext cx="2351087" cy="5429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36000" rIns="54000" bIns="36000"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685800" indent="-22860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lnSpc>
                <a:spcPct val="90000"/>
              </a:lnSpc>
              <a:spcBef>
                <a:spcPct val="0"/>
              </a:spcBef>
              <a:buFontTx/>
              <a:buNone/>
            </a:pPr>
            <a:r>
              <a:rPr lang="ja-JP" altLang="en-US" sz="1700" b="1" dirty="0" smtClean="0">
                <a:solidFill>
                  <a:srgbClr val="5F5F5F"/>
                </a:solidFill>
                <a:latin typeface="HG丸ｺﾞｼｯｸM-PRO" panose="020F0600000000000000" pitchFamily="50" charset="-128"/>
                <a:ea typeface="HG丸ｺﾞｼｯｸM-PRO" panose="020F0600000000000000" pitchFamily="50" charset="-128"/>
              </a:rPr>
              <a:t>無料集客アプリ</a:t>
            </a:r>
            <a:endParaRPr lang="ja-JP" altLang="en-US" sz="1700" b="1" dirty="0">
              <a:solidFill>
                <a:srgbClr val="5F5F5F"/>
              </a:solidFill>
              <a:latin typeface="HG丸ｺﾞｼｯｸM-PRO" panose="020F0600000000000000" pitchFamily="50" charset="-128"/>
              <a:ea typeface="HG丸ｺﾞｼｯｸM-PRO" panose="020F0600000000000000" pitchFamily="50" charset="-128"/>
            </a:endParaRPr>
          </a:p>
        </p:txBody>
      </p:sp>
      <p:sp>
        <p:nvSpPr>
          <p:cNvPr id="8256" name="Line 66"/>
          <p:cNvSpPr>
            <a:spLocks noChangeShapeType="1"/>
          </p:cNvSpPr>
          <p:nvPr/>
        </p:nvSpPr>
        <p:spPr bwMode="auto">
          <a:xfrm>
            <a:off x="7334458" y="5236878"/>
            <a:ext cx="2224087" cy="0"/>
          </a:xfrm>
          <a:prstGeom prst="line">
            <a:avLst/>
          </a:prstGeom>
          <a:noFill/>
          <a:ln w="28575">
            <a:solidFill>
              <a:srgbClr val="FDD1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282" name="Rectangle 145"/>
          <p:cNvSpPr>
            <a:spLocks noChangeArrowheads="1"/>
          </p:cNvSpPr>
          <p:nvPr/>
        </p:nvSpPr>
        <p:spPr bwMode="auto">
          <a:xfrm>
            <a:off x="4106863" y="6591300"/>
            <a:ext cx="1676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685800" indent="-22860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en-US" altLang="ja-JP" sz="800" dirty="0" smtClean="0">
                <a:solidFill>
                  <a:srgbClr val="005C00"/>
                </a:solidFill>
                <a:latin typeface="HG丸ｺﾞｼｯｸM-PRO" panose="020F0600000000000000" pitchFamily="50" charset="-128"/>
                <a:ea typeface="HG丸ｺﾞｼｯｸM-PRO" panose="020F0600000000000000" pitchFamily="50" charset="-128"/>
              </a:rPr>
              <a:t>1986-2017 </a:t>
            </a:r>
            <a:r>
              <a:rPr lang="en-US" altLang="ja-JP" sz="800" dirty="0" err="1">
                <a:solidFill>
                  <a:srgbClr val="005C00"/>
                </a:solidFill>
                <a:latin typeface="HG丸ｺﾞｼｯｸM-PRO" panose="020F0600000000000000" pitchFamily="50" charset="-128"/>
                <a:ea typeface="HG丸ｺﾞｼｯｸM-PRO" panose="020F0600000000000000" pitchFamily="50" charset="-128"/>
              </a:rPr>
              <a:t>Busicom.Co.,Ltd</a:t>
            </a:r>
            <a:r>
              <a:rPr lang="en-US" altLang="ja-JP" sz="800" dirty="0">
                <a:solidFill>
                  <a:srgbClr val="005C00"/>
                </a:solidFill>
                <a:latin typeface="HG丸ｺﾞｼｯｸM-PRO" panose="020F0600000000000000" pitchFamily="50" charset="-128"/>
                <a:ea typeface="HG丸ｺﾞｼｯｸM-PRO" panose="020F0600000000000000" pitchFamily="50" charset="-128"/>
              </a:rPr>
              <a:t>. All Right Reserved.</a:t>
            </a:r>
          </a:p>
        </p:txBody>
      </p:sp>
      <p:pic>
        <p:nvPicPr>
          <p:cNvPr id="7" name="図 6"/>
          <p:cNvPicPr>
            <a:picLocks noChangeAspect="1"/>
          </p:cNvPicPr>
          <p:nvPr/>
        </p:nvPicPr>
        <p:blipFill>
          <a:blip r:embed="rId8"/>
          <a:stretch>
            <a:fillRect/>
          </a:stretch>
        </p:blipFill>
        <p:spPr>
          <a:xfrm>
            <a:off x="7764670" y="5379733"/>
            <a:ext cx="1530545" cy="350876"/>
          </a:xfrm>
          <a:prstGeom prst="rect">
            <a:avLst/>
          </a:prstGeom>
        </p:spPr>
      </p:pic>
      <p:pic>
        <p:nvPicPr>
          <p:cNvPr id="11" name="図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07645" y="1077807"/>
            <a:ext cx="7252252" cy="3296149"/>
          </a:xfrm>
          <a:prstGeom prst="rect">
            <a:avLst/>
          </a:prstGeom>
        </p:spPr>
      </p:pic>
    </p:spTree>
  </p:cSld>
  <p:clrMapOvr>
    <a:masterClrMapping/>
  </p:clrMapOvr>
  <p:transition advTm="1312"/>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822" name="Text Box 48"/>
          <p:cNvSpPr txBox="1">
            <a:spLocks noChangeArrowheads="1"/>
          </p:cNvSpPr>
          <p:nvPr/>
        </p:nvSpPr>
        <p:spPr bwMode="auto">
          <a:xfrm>
            <a:off x="6575425" y="4213225"/>
            <a:ext cx="2863850" cy="1000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r" eaLnBrk="1" hangingPunct="1">
              <a:spcBef>
                <a:spcPct val="20000"/>
              </a:spcBef>
            </a:pPr>
            <a:r>
              <a:rPr lang="en-US" altLang="ja-JP" sz="900" dirty="0">
                <a:latin typeface="HG丸ｺﾞｼｯｸM-PRO" panose="020F0600000000000000" pitchFamily="50" charset="-128"/>
                <a:ea typeface="HG丸ｺﾞｼｯｸM-PRO" panose="020F0600000000000000" pitchFamily="50" charset="-128"/>
              </a:rPr>
              <a:t>BCPOS</a:t>
            </a:r>
            <a:r>
              <a:rPr lang="ja-JP" altLang="en-US" sz="900" dirty="0">
                <a:latin typeface="HG丸ｺﾞｼｯｸM-PRO" panose="020F0600000000000000" pitchFamily="50" charset="-128"/>
                <a:ea typeface="HG丸ｺﾞｼｯｸM-PRO" panose="020F0600000000000000" pitchFamily="50" charset="-128"/>
              </a:rPr>
              <a:t>と連動し、差異の無い現金管理ができます</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smtClean="0">
                <a:latin typeface="HG丸ｺﾞｼｯｸM-PRO" panose="020F0600000000000000" pitchFamily="50" charset="-128"/>
                <a:ea typeface="HG丸ｺﾞｼｯｸM-PRO" panose="020F0600000000000000" pitchFamily="50" charset="-128"/>
              </a:rPr>
              <a:t>重量</a:t>
            </a:r>
            <a:r>
              <a:rPr lang="ja-JP" altLang="en-US" sz="900" dirty="0">
                <a:latin typeface="HG丸ｺﾞｼｯｸM-PRO" panose="020F0600000000000000" pitchFamily="50" charset="-128"/>
                <a:ea typeface="HG丸ｺﾞｼｯｸM-PRO" panose="020F0600000000000000" pitchFamily="50" charset="-128"/>
              </a:rPr>
              <a:t>：</a:t>
            </a:r>
            <a:r>
              <a:rPr lang="en-US" altLang="ja-JP" sz="900" dirty="0">
                <a:latin typeface="HG丸ｺﾞｼｯｸM-PRO" panose="020F0600000000000000" pitchFamily="50" charset="-128"/>
                <a:ea typeface="HG丸ｺﾞｼｯｸM-PRO" panose="020F0600000000000000" pitchFamily="50" charset="-128"/>
              </a:rPr>
              <a:t>38Kg</a:t>
            </a:r>
            <a:br>
              <a:rPr lang="en-US" altLang="ja-JP" sz="900" dirty="0">
                <a:latin typeface="HG丸ｺﾞｼｯｸM-PRO" panose="020F0600000000000000" pitchFamily="50" charset="-128"/>
                <a:ea typeface="HG丸ｺﾞｼｯｸM-PRO" panose="020F0600000000000000" pitchFamily="50" charset="-128"/>
              </a:rPr>
            </a:br>
            <a:r>
              <a:rPr lang="en-US" altLang="ja-JP" sz="500" dirty="0">
                <a:latin typeface="HG丸ｺﾞｼｯｸM-PRO" panose="020F0600000000000000" pitchFamily="50" charset="-128"/>
                <a:ea typeface="HG丸ｺﾞｼｯｸM-PRO" panose="020F0600000000000000" pitchFamily="50" charset="-128"/>
              </a:rPr>
              <a:t/>
            </a:r>
            <a:br>
              <a:rPr lang="en-US" altLang="ja-JP" sz="500" dirty="0">
                <a:latin typeface="HG丸ｺﾞｼｯｸM-PRO" panose="020F0600000000000000" pitchFamily="50" charset="-128"/>
                <a:ea typeface="HG丸ｺﾞｼｯｸM-PRO" panose="020F0600000000000000" pitchFamily="50" charset="-128"/>
              </a:rPr>
            </a:br>
            <a:r>
              <a:rPr lang="en-US" altLang="ja-JP" sz="500" dirty="0">
                <a:latin typeface="HG丸ｺﾞｼｯｸM-PRO" panose="020F0600000000000000" pitchFamily="50" charset="-128"/>
                <a:ea typeface="HG丸ｺﾞｼｯｸM-PRO" panose="020F0600000000000000" pitchFamily="50" charset="-128"/>
              </a:rPr>
              <a:t>    </a:t>
            </a:r>
            <a:r>
              <a:rPr lang="ja-JP" altLang="en-US" sz="900" dirty="0">
                <a:latin typeface="HG丸ｺﾞｼｯｸM-PRO" panose="020F0600000000000000" pitchFamily="50" charset="-128"/>
                <a:ea typeface="HG丸ｺﾞｼｯｸM-PRO" panose="020F0600000000000000" pitchFamily="50" charset="-128"/>
              </a:rPr>
              <a:t>（他オプション）</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棒金ストッカー</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薄型ドロア　  </a:t>
            </a:r>
            <a:r>
              <a:rPr lang="en-US" altLang="ja-JP" sz="900" dirty="0">
                <a:solidFill>
                  <a:schemeClr val="bg1"/>
                </a:solidFill>
                <a:latin typeface="HG丸ｺﾞｼｯｸM-PRO" panose="020F0600000000000000" pitchFamily="50" charset="-128"/>
                <a:ea typeface="HG丸ｺﾞｼｯｸM-PRO" panose="020F0600000000000000" pitchFamily="50" charset="-128"/>
              </a:rPr>
              <a:t>..</a:t>
            </a:r>
            <a:br>
              <a:rPr lang="en-US" altLang="ja-JP" sz="900" dirty="0">
                <a:solidFill>
                  <a:schemeClr val="bg1"/>
                </a:solidFill>
                <a:latin typeface="HG丸ｺﾞｼｯｸM-PRO" panose="020F0600000000000000" pitchFamily="50" charset="-128"/>
                <a:ea typeface="HG丸ｺﾞｼｯｸM-PRO" panose="020F0600000000000000" pitchFamily="50" charset="-128"/>
              </a:rPr>
            </a:br>
            <a:r>
              <a:rPr lang="en-US" altLang="ja-JP" sz="900" dirty="0">
                <a:latin typeface="HG丸ｺﾞｼｯｸM-PRO" panose="020F0600000000000000" pitchFamily="50" charset="-128"/>
                <a:ea typeface="HG丸ｺﾞｼｯｸM-PRO" panose="020F0600000000000000" pitchFamily="50" charset="-128"/>
              </a:rPr>
              <a:t>UPS</a:t>
            </a:r>
            <a:r>
              <a:rPr lang="ja-JP" altLang="en-US" sz="900" dirty="0">
                <a:latin typeface="HG丸ｺﾞｼｯｸM-PRO" panose="020F0600000000000000" pitchFamily="50" charset="-128"/>
                <a:ea typeface="HG丸ｺﾞｼｯｸM-PRO" panose="020F0600000000000000" pitchFamily="50" charset="-128"/>
              </a:rPr>
              <a:t>　　　　 </a:t>
            </a:r>
            <a:r>
              <a:rPr lang="en-US" altLang="ja-JP" sz="900" dirty="0">
                <a:solidFill>
                  <a:schemeClr val="bg1"/>
                </a:solidFill>
                <a:latin typeface="HG丸ｺﾞｼｯｸM-PRO" panose="020F0600000000000000" pitchFamily="50" charset="-128"/>
                <a:ea typeface="HG丸ｺﾞｼｯｸM-PRO" panose="020F0600000000000000" pitchFamily="50" charset="-128"/>
              </a:rPr>
              <a:t>.</a:t>
            </a:r>
          </a:p>
        </p:txBody>
      </p:sp>
      <p:sp>
        <p:nvSpPr>
          <p:cNvPr id="52" name="Rectangle 7"/>
          <p:cNvSpPr>
            <a:spLocks noGrp="1" noChangeArrowheads="1"/>
          </p:cNvSpPr>
          <p:nvPr>
            <p:ph type="sldNum" sz="quarter" idx="12"/>
          </p:nvPr>
        </p:nvSpPr>
        <p:spPr>
          <a:ln/>
        </p:spPr>
        <p:txBody>
          <a:bodyPr/>
          <a:lstStyle/>
          <a:p>
            <a:fld id="{5B04555D-CB1A-45EA-8B37-A8C9F07F092C}" type="slidenum">
              <a:rPr lang="en-US" altLang="ja-JP"/>
              <a:pPr/>
              <a:t>9</a:t>
            </a:fld>
            <a:endParaRPr lang="en-US" altLang="ja-JP"/>
          </a:p>
        </p:txBody>
      </p:sp>
      <p:sp>
        <p:nvSpPr>
          <p:cNvPr id="711685" name="Text Box 36"/>
          <p:cNvSpPr txBox="1">
            <a:spLocks noChangeArrowheads="1"/>
          </p:cNvSpPr>
          <p:nvPr/>
        </p:nvSpPr>
        <p:spPr bwMode="auto">
          <a:xfrm>
            <a:off x="368300" y="23813"/>
            <a:ext cx="9144000" cy="396875"/>
          </a:xfrm>
          <a:prstGeom prst="rect">
            <a:avLst/>
          </a:prstGeom>
          <a:noFill/>
          <a:ln>
            <a:noFill/>
          </a:ln>
          <a:effectLst>
            <a:outerShdw dist="28398" dir="1593903" algn="ctr" rotWithShape="0">
              <a:srgbClr val="F8F8F8">
                <a:alpha val="88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en-US" altLang="ja-JP" sz="2000" b="1">
                <a:solidFill>
                  <a:srgbClr val="4D4D4D"/>
                </a:solidFill>
                <a:latin typeface="HG丸ｺﾞｼｯｸM-PRO" panose="020F0600000000000000" pitchFamily="50" charset="-128"/>
                <a:ea typeface="HG丸ｺﾞｼｯｸM-PRO" panose="020F0600000000000000" pitchFamily="50" charset="-128"/>
              </a:rPr>
              <a:t>BCPOS</a:t>
            </a:r>
            <a:r>
              <a:rPr kumimoji="0" lang="ja-JP" altLang="en-US" sz="2000" b="1">
                <a:solidFill>
                  <a:srgbClr val="4D4D4D"/>
                </a:solidFill>
                <a:latin typeface="HG丸ｺﾞｼｯｸM-PRO" panose="020F0600000000000000" pitchFamily="50" charset="-128"/>
                <a:ea typeface="HG丸ｺﾞｼｯｸM-PRO" panose="020F0600000000000000" pitchFamily="50" charset="-128"/>
              </a:rPr>
              <a:t>周辺機器 概要</a:t>
            </a:r>
          </a:p>
        </p:txBody>
      </p:sp>
      <p:sp>
        <p:nvSpPr>
          <p:cNvPr id="711688" name="Text Box 50"/>
          <p:cNvSpPr txBox="1">
            <a:spLocks noChangeArrowheads="1"/>
          </p:cNvSpPr>
          <p:nvPr/>
        </p:nvSpPr>
        <p:spPr bwMode="auto">
          <a:xfrm>
            <a:off x="368300" y="522288"/>
            <a:ext cx="9182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en-US" altLang="ja-JP" sz="1600" b="1" dirty="0" smtClean="0">
                <a:latin typeface="HG丸ｺﾞｼｯｸM-PRO" panose="020F0600000000000000" pitchFamily="50" charset="-128"/>
                <a:ea typeface="HG丸ｺﾞｼｯｸM-PRO" panose="020F0600000000000000" pitchFamily="50" charset="-128"/>
              </a:rPr>
              <a:t>Windows</a:t>
            </a:r>
            <a:r>
              <a:rPr lang="ja-JP" altLang="en-US" sz="1600" b="1" dirty="0" smtClean="0">
                <a:latin typeface="HG丸ｺﾞｼｯｸM-PRO" panose="020F0600000000000000" pitchFamily="50" charset="-128"/>
                <a:ea typeface="HG丸ｺﾞｼｯｸM-PRO" panose="020F0600000000000000" pitchFamily="50" charset="-128"/>
              </a:rPr>
              <a:t> </a:t>
            </a:r>
            <a:r>
              <a:rPr lang="en-US" altLang="ja-JP" sz="1600" b="1" dirty="0" smtClean="0">
                <a:latin typeface="HG丸ｺﾞｼｯｸM-PRO" panose="020F0600000000000000" pitchFamily="50" charset="-128"/>
                <a:ea typeface="HG丸ｺﾞｼｯｸM-PRO" panose="020F0600000000000000" pitchFamily="50" charset="-128"/>
              </a:rPr>
              <a:t>PC</a:t>
            </a:r>
            <a:r>
              <a:rPr lang="ja-JP" altLang="en-US" sz="1600" b="1" dirty="0" smtClean="0">
                <a:latin typeface="HG丸ｺﾞｼｯｸM-PRO" panose="020F0600000000000000" pitchFamily="50" charset="-128"/>
                <a:ea typeface="HG丸ｺﾞｼｯｸM-PRO" panose="020F0600000000000000" pitchFamily="50" charset="-128"/>
              </a:rPr>
              <a:t>を</a:t>
            </a:r>
            <a:r>
              <a:rPr lang="en-US" altLang="ja-JP" sz="1600" b="1" dirty="0" smtClean="0">
                <a:latin typeface="HG丸ｺﾞｼｯｸM-PRO" panose="020F0600000000000000" pitchFamily="50" charset="-128"/>
                <a:ea typeface="HG丸ｺﾞｼｯｸM-PRO" panose="020F0600000000000000" pitchFamily="50" charset="-128"/>
              </a:rPr>
              <a:t>POS</a:t>
            </a:r>
            <a:r>
              <a:rPr lang="ja-JP" altLang="en-US" sz="1600" b="1" dirty="0" smtClean="0">
                <a:latin typeface="HG丸ｺﾞｼｯｸM-PRO" panose="020F0600000000000000" pitchFamily="50" charset="-128"/>
                <a:ea typeface="HG丸ｺﾞｼｯｸM-PRO" panose="020F0600000000000000" pitchFamily="50" charset="-128"/>
              </a:rPr>
              <a:t>ハードと</a:t>
            </a:r>
            <a:r>
              <a:rPr lang="ja-JP" altLang="en-US" sz="1600" b="1" dirty="0">
                <a:latin typeface="HG丸ｺﾞｼｯｸM-PRO" panose="020F0600000000000000" pitchFamily="50" charset="-128"/>
                <a:ea typeface="HG丸ｺﾞｼｯｸM-PRO" panose="020F0600000000000000" pitchFamily="50" charset="-128"/>
              </a:rPr>
              <a:t>して利用する際</a:t>
            </a:r>
            <a:r>
              <a:rPr lang="ja-JP" altLang="en-US" sz="1600" b="1" dirty="0" smtClean="0">
                <a:latin typeface="HG丸ｺﾞｼｯｸM-PRO" panose="020F0600000000000000" pitchFamily="50" charset="-128"/>
                <a:ea typeface="HG丸ｺﾞｼｯｸM-PRO" panose="020F0600000000000000" pitchFamily="50" charset="-128"/>
              </a:rPr>
              <a:t>に必要な</a:t>
            </a:r>
            <a:r>
              <a:rPr lang="ja-JP" altLang="en-US" sz="1600" b="1" dirty="0">
                <a:latin typeface="HG丸ｺﾞｼｯｸM-PRO" panose="020F0600000000000000" pitchFamily="50" charset="-128"/>
                <a:ea typeface="HG丸ｺﾞｼｯｸM-PRO" panose="020F0600000000000000" pitchFamily="50" charset="-128"/>
              </a:rPr>
              <a:t>周辺機器と、便利な拡張</a:t>
            </a:r>
            <a:r>
              <a:rPr lang="ja-JP" altLang="en-US" sz="1600" b="1" dirty="0" smtClean="0">
                <a:latin typeface="HG丸ｺﾞｼｯｸM-PRO" panose="020F0600000000000000" pitchFamily="50" charset="-128"/>
                <a:ea typeface="HG丸ｺﾞｼｯｸM-PRO" panose="020F0600000000000000" pitchFamily="50" charset="-128"/>
              </a:rPr>
              <a:t>ハードウェア</a:t>
            </a:r>
            <a:endParaRPr lang="en-US" altLang="ja-JP" sz="1200" dirty="0">
              <a:latin typeface="HG丸ｺﾞｼｯｸM-PRO" panose="020F0600000000000000" pitchFamily="50" charset="-128"/>
              <a:ea typeface="HG丸ｺﾞｼｯｸM-PRO" panose="020F0600000000000000" pitchFamily="50" charset="-128"/>
            </a:endParaRPr>
          </a:p>
        </p:txBody>
      </p:sp>
      <p:pic>
        <p:nvPicPr>
          <p:cNvPr id="711773" name="Picture 93" descr="LCD_customer0229使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1950" y="1168400"/>
            <a:ext cx="957263" cy="1009650"/>
          </a:xfrm>
          <a:prstGeom prst="rect">
            <a:avLst/>
          </a:prstGeom>
          <a:noFill/>
          <a:extLst>
            <a:ext uri="{909E8E84-426E-40DD-AFC4-6F175D3DCCD1}">
              <a14:hiddenFill xmlns:a14="http://schemas.microsoft.com/office/drawing/2010/main">
                <a:solidFill>
                  <a:srgbClr val="FFFFFF"/>
                </a:solidFill>
              </a14:hiddenFill>
            </a:ext>
          </a:extLst>
        </p:spPr>
      </p:pic>
      <p:pic>
        <p:nvPicPr>
          <p:cNvPr id="711774" name="Picture 94" descr="VFD_customer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7650" y="1174750"/>
            <a:ext cx="979488" cy="1003300"/>
          </a:xfrm>
          <a:prstGeom prst="rect">
            <a:avLst/>
          </a:prstGeom>
          <a:noFill/>
          <a:extLst>
            <a:ext uri="{909E8E84-426E-40DD-AFC4-6F175D3DCCD1}">
              <a14:hiddenFill xmlns:a14="http://schemas.microsoft.com/office/drawing/2010/main">
                <a:solidFill>
                  <a:srgbClr val="FFFFFF"/>
                </a:solidFill>
              </a14:hiddenFill>
            </a:ext>
          </a:extLst>
        </p:spPr>
      </p:pic>
      <p:pic>
        <p:nvPicPr>
          <p:cNvPr id="711775" name="Picture 95" descr="scanner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52058">
            <a:off x="1865313" y="2727325"/>
            <a:ext cx="1435100" cy="760413"/>
          </a:xfrm>
          <a:prstGeom prst="rect">
            <a:avLst/>
          </a:prstGeom>
          <a:noFill/>
          <a:extLst>
            <a:ext uri="{909E8E84-426E-40DD-AFC4-6F175D3DCCD1}">
              <a14:hiddenFill xmlns:a14="http://schemas.microsoft.com/office/drawing/2010/main">
                <a:solidFill>
                  <a:srgbClr val="FFFFFF"/>
                </a:solidFill>
              </a14:hiddenFill>
            </a:ext>
          </a:extLst>
        </p:spPr>
      </p:pic>
      <p:pic>
        <p:nvPicPr>
          <p:cNvPr id="711776" name="Picture 96" descr="drawer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59163" y="2547938"/>
            <a:ext cx="1346200" cy="828675"/>
          </a:xfrm>
          <a:prstGeom prst="rect">
            <a:avLst/>
          </a:prstGeom>
          <a:noFill/>
          <a:extLst>
            <a:ext uri="{909E8E84-426E-40DD-AFC4-6F175D3DCCD1}">
              <a14:hiddenFill xmlns:a14="http://schemas.microsoft.com/office/drawing/2010/main">
                <a:solidFill>
                  <a:srgbClr val="FFFFFF"/>
                </a:solidFill>
              </a14:hiddenFill>
            </a:ext>
          </a:extLst>
        </p:spPr>
      </p:pic>
      <p:sp>
        <p:nvSpPr>
          <p:cNvPr id="711781" name="Rectangle 29"/>
          <p:cNvSpPr>
            <a:spLocks noChangeArrowheads="1"/>
          </p:cNvSpPr>
          <p:nvPr/>
        </p:nvSpPr>
        <p:spPr bwMode="auto">
          <a:xfrm>
            <a:off x="6546850" y="2241550"/>
            <a:ext cx="198755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b="1">
                <a:solidFill>
                  <a:srgbClr val="0099FF"/>
                </a:solidFill>
                <a:latin typeface="HG丸ｺﾞｼｯｸM-PRO" panose="020F0600000000000000" pitchFamily="50" charset="-128"/>
                <a:ea typeface="HG丸ｺﾞｼｯｸM-PRO" panose="020F0600000000000000" pitchFamily="50" charset="-128"/>
              </a:rPr>
              <a:t>■</a:t>
            </a:r>
            <a:r>
              <a:rPr lang="ja-JP" altLang="en-US" sz="1000" b="1">
                <a:latin typeface="HG丸ｺﾞｼｯｸM-PRO" panose="020F0600000000000000" pitchFamily="50" charset="-128"/>
                <a:ea typeface="HG丸ｺﾞｼｯｸM-PRO" panose="020F0600000000000000" pitchFamily="50" charset="-128"/>
              </a:rPr>
              <a:t> サーマルレシートプリンタ</a:t>
            </a:r>
            <a:endParaRPr lang="en-US" altLang="ja-JP" sz="1000">
              <a:latin typeface="HG丸ｺﾞｼｯｸM-PRO" panose="020F0600000000000000" pitchFamily="50" charset="-128"/>
              <a:ea typeface="HG丸ｺﾞｼｯｸM-PRO" panose="020F0600000000000000" pitchFamily="50" charset="-128"/>
            </a:endParaRPr>
          </a:p>
        </p:txBody>
      </p:sp>
      <p:sp>
        <p:nvSpPr>
          <p:cNvPr id="711782" name="Rectangle 102"/>
          <p:cNvSpPr>
            <a:spLocks noChangeArrowheads="1"/>
          </p:cNvSpPr>
          <p:nvPr/>
        </p:nvSpPr>
        <p:spPr bwMode="auto">
          <a:xfrm>
            <a:off x="6575425" y="2255838"/>
            <a:ext cx="2957513" cy="1289050"/>
          </a:xfrm>
          <a:prstGeom prst="rect">
            <a:avLst/>
          </a:prstGeom>
          <a:noFill/>
          <a:ln w="12700" algn="ctr">
            <a:solidFill>
              <a:srgbClr val="00CC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11783" name="Text Box 48"/>
          <p:cNvSpPr txBox="1">
            <a:spLocks noChangeArrowheads="1"/>
          </p:cNvSpPr>
          <p:nvPr/>
        </p:nvSpPr>
        <p:spPr bwMode="auto">
          <a:xfrm>
            <a:off x="7670800" y="2498725"/>
            <a:ext cx="1966913"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en-US" altLang="ja-JP" sz="900" dirty="0">
                <a:latin typeface="HG丸ｺﾞｼｯｸM-PRO" panose="020F0600000000000000" pitchFamily="50" charset="-128"/>
                <a:ea typeface="HG丸ｺﾞｼｯｸM-PRO" panose="020F0600000000000000" pitchFamily="50" charset="-128"/>
              </a:rPr>
              <a:t>58/80mm</a:t>
            </a:r>
            <a:r>
              <a:rPr lang="ja-JP" altLang="en-US" sz="900" dirty="0">
                <a:latin typeface="HG丸ｺﾞｼｯｸM-PRO" panose="020F0600000000000000" pitchFamily="50" charset="-128"/>
                <a:ea typeface="HG丸ｺﾞｼｯｸM-PRO" panose="020F0600000000000000" pitchFamily="50" charset="-128"/>
              </a:rPr>
              <a:t>共用で、レシート・</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日報・ジャーナル・・等を出力</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smtClean="0">
                <a:latin typeface="HG丸ｺﾞｼｯｸM-PRO" panose="020F0600000000000000" pitchFamily="50" charset="-128"/>
                <a:ea typeface="HG丸ｺﾞｼｯｸM-PRO" panose="020F0600000000000000" pitchFamily="50" charset="-128"/>
              </a:rPr>
              <a:t>約</a:t>
            </a:r>
            <a:r>
              <a:rPr lang="en-US" altLang="ja-JP" sz="900" dirty="0" smtClean="0">
                <a:latin typeface="HG丸ｺﾞｼｯｸM-PRO" panose="020F0600000000000000" pitchFamily="50" charset="-128"/>
                <a:ea typeface="HG丸ｺﾞｼｯｸM-PRO" panose="020F0600000000000000" pitchFamily="50" charset="-128"/>
              </a:rPr>
              <a:t>12.5(W)×16.5(D)×10.8(H)cm</a:t>
            </a:r>
            <a:r>
              <a:rPr lang="en-US" altLang="ja-JP" sz="900" dirty="0">
                <a:latin typeface="HG丸ｺﾞｼｯｸM-PRO" panose="020F0600000000000000" pitchFamily="50" charset="-128"/>
                <a:ea typeface="HG丸ｺﾞｼｯｸM-PRO" panose="020F0600000000000000" pitchFamily="50" charset="-128"/>
              </a:rPr>
              <a:t/>
            </a:r>
            <a:br>
              <a:rPr lang="en-US" altLang="ja-JP" sz="900" dirty="0">
                <a:latin typeface="HG丸ｺﾞｼｯｸM-PRO" panose="020F0600000000000000" pitchFamily="50" charset="-128"/>
                <a:ea typeface="HG丸ｺﾞｼｯｸM-PRO" panose="020F0600000000000000" pitchFamily="50" charset="-128"/>
              </a:rPr>
            </a:br>
            <a:r>
              <a:rPr lang="en-US" altLang="ja-JP" sz="900" dirty="0">
                <a:latin typeface="HG丸ｺﾞｼｯｸM-PRO" panose="020F0600000000000000" pitchFamily="50" charset="-128"/>
                <a:ea typeface="HG丸ｺﾞｼｯｸM-PRO" panose="020F0600000000000000" pitchFamily="50" charset="-128"/>
              </a:rPr>
              <a:t>USB</a:t>
            </a:r>
            <a:r>
              <a:rPr lang="ja-JP" altLang="en-US" sz="900" dirty="0">
                <a:latin typeface="HG丸ｺﾞｼｯｸM-PRO" panose="020F0600000000000000" pitchFamily="50" charset="-128"/>
                <a:ea typeface="HG丸ｺﾞｼｯｸM-PRO" panose="020F0600000000000000" pitchFamily="50" charset="-128"/>
              </a:rPr>
              <a:t>接続</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smtClean="0">
                <a:latin typeface="HG丸ｺﾞｼｯｸM-PRO" panose="020F0600000000000000" pitchFamily="50" charset="-128"/>
                <a:ea typeface="HG丸ｺﾞｼｯｸM-PRO" panose="020F0600000000000000" pitchFamily="50" charset="-128"/>
              </a:rPr>
              <a:t>カシオ</a:t>
            </a:r>
            <a:r>
              <a:rPr lang="ja-JP" altLang="en-US" sz="900" dirty="0" err="1" smtClean="0">
                <a:latin typeface="HG丸ｺﾞｼｯｸM-PRO" panose="020F0600000000000000" pitchFamily="50" charset="-128"/>
                <a:ea typeface="HG丸ｺﾞｼｯｸM-PRO" panose="020F0600000000000000" pitchFamily="50" charset="-128"/>
              </a:rPr>
              <a:t>ｘ</a:t>
            </a:r>
            <a:r>
              <a:rPr lang="ja-JP" altLang="en-US" sz="900" dirty="0" smtClean="0">
                <a:latin typeface="HG丸ｺﾞｼｯｸM-PRO" panose="020F0600000000000000" pitchFamily="50" charset="-128"/>
                <a:ea typeface="HG丸ｺﾞｼｯｸM-PRO" panose="020F0600000000000000" pitchFamily="50" charset="-128"/>
              </a:rPr>
              <a:t>ビジコム製</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711786" name="Rectangle 29"/>
          <p:cNvSpPr>
            <a:spLocks noChangeArrowheads="1"/>
          </p:cNvSpPr>
          <p:nvPr/>
        </p:nvSpPr>
        <p:spPr bwMode="auto">
          <a:xfrm>
            <a:off x="3384550" y="895350"/>
            <a:ext cx="3014663"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b="1">
                <a:solidFill>
                  <a:srgbClr val="0099FF"/>
                </a:solidFill>
                <a:latin typeface="HG丸ｺﾞｼｯｸM-PRO" panose="020F0600000000000000" pitchFamily="50" charset="-128"/>
                <a:ea typeface="HG丸ｺﾞｼｯｸM-PRO" panose="020F0600000000000000" pitchFamily="50" charset="-128"/>
              </a:rPr>
              <a:t>■</a:t>
            </a:r>
            <a:r>
              <a:rPr lang="ja-JP" altLang="en-US" sz="1000" b="1">
                <a:latin typeface="HG丸ｺﾞｼｯｸM-PRO" panose="020F0600000000000000" pitchFamily="50" charset="-128"/>
                <a:ea typeface="HG丸ｺﾞｼｯｸM-PRO" panose="020F0600000000000000" pitchFamily="50" charset="-128"/>
              </a:rPr>
              <a:t> カスタマディスプレイ </a:t>
            </a:r>
            <a:r>
              <a:rPr lang="en-US" altLang="ja-JP" sz="1000" b="1">
                <a:latin typeface="HG丸ｺﾞｼｯｸM-PRO" panose="020F0600000000000000" pitchFamily="50" charset="-128"/>
                <a:ea typeface="HG丸ｺﾞｼｯｸM-PRO" panose="020F0600000000000000" pitchFamily="50" charset="-128"/>
              </a:rPr>
              <a:t>(LCD</a:t>
            </a:r>
            <a:r>
              <a:rPr lang="ja-JP" altLang="en-US" sz="1000" b="1">
                <a:latin typeface="HG丸ｺﾞｼｯｸM-PRO" panose="020F0600000000000000" pitchFamily="50" charset="-128"/>
                <a:ea typeface="HG丸ｺﾞｼｯｸM-PRO" panose="020F0600000000000000" pitchFamily="50" charset="-128"/>
              </a:rPr>
              <a:t>漢字表示</a:t>
            </a:r>
            <a:r>
              <a:rPr lang="en-US" altLang="ja-JP" sz="1000" b="1">
                <a:latin typeface="HG丸ｺﾞｼｯｸM-PRO" panose="020F0600000000000000" pitchFamily="50" charset="-128"/>
                <a:ea typeface="HG丸ｺﾞｼｯｸM-PRO" panose="020F0600000000000000" pitchFamily="50" charset="-128"/>
              </a:rPr>
              <a:t>5</a:t>
            </a:r>
            <a:r>
              <a:rPr lang="ja-JP" altLang="en-US" sz="1000" b="1">
                <a:latin typeface="HG丸ｺﾞｼｯｸM-PRO" panose="020F0600000000000000" pitchFamily="50" charset="-128"/>
                <a:ea typeface="HG丸ｺﾞｼｯｸM-PRO" panose="020F0600000000000000" pitchFamily="50" charset="-128"/>
              </a:rPr>
              <a:t>行</a:t>
            </a:r>
            <a:r>
              <a:rPr lang="en-US" altLang="ja-JP" sz="1000" b="1">
                <a:latin typeface="HG丸ｺﾞｼｯｸM-PRO" panose="020F0600000000000000" pitchFamily="50" charset="-128"/>
                <a:ea typeface="HG丸ｺﾞｼｯｸM-PRO" panose="020F0600000000000000" pitchFamily="50" charset="-128"/>
              </a:rPr>
              <a:t>)</a:t>
            </a:r>
            <a:endParaRPr lang="en-US" altLang="ja-JP" sz="1000">
              <a:latin typeface="HG丸ｺﾞｼｯｸM-PRO" panose="020F0600000000000000" pitchFamily="50" charset="-128"/>
              <a:ea typeface="HG丸ｺﾞｼｯｸM-PRO" panose="020F0600000000000000" pitchFamily="50" charset="-128"/>
            </a:endParaRPr>
          </a:p>
        </p:txBody>
      </p:sp>
      <p:sp>
        <p:nvSpPr>
          <p:cNvPr id="711787" name="Rectangle 107"/>
          <p:cNvSpPr>
            <a:spLocks noChangeArrowheads="1"/>
          </p:cNvSpPr>
          <p:nvPr/>
        </p:nvSpPr>
        <p:spPr bwMode="auto">
          <a:xfrm>
            <a:off x="3414713" y="909638"/>
            <a:ext cx="3081337" cy="1289050"/>
          </a:xfrm>
          <a:prstGeom prst="rect">
            <a:avLst/>
          </a:prstGeom>
          <a:noFill/>
          <a:ln w="12700" algn="ctr">
            <a:solidFill>
              <a:srgbClr val="00CC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11788" name="Text Box 48"/>
          <p:cNvSpPr txBox="1">
            <a:spLocks noChangeArrowheads="1"/>
          </p:cNvSpPr>
          <p:nvPr/>
        </p:nvSpPr>
        <p:spPr bwMode="auto">
          <a:xfrm>
            <a:off x="3400425" y="1171575"/>
            <a:ext cx="2038350" cy="1000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ja-JP" altLang="en-US" sz="900" dirty="0" smtClean="0">
                <a:latin typeface="HG丸ｺﾞｼｯｸM-PRO" panose="020F0600000000000000" pitchFamily="50" charset="-128"/>
                <a:ea typeface="HG丸ｺﾞｼｯｸM-PRO" panose="020F0600000000000000" pitchFamily="50" charset="-128"/>
              </a:rPr>
              <a:t>ロータイプ、</a:t>
            </a:r>
            <a:r>
              <a:rPr lang="en-US" altLang="ja-JP" sz="900" dirty="0" smtClean="0">
                <a:latin typeface="HG丸ｺﾞｼｯｸM-PRO" panose="020F0600000000000000" pitchFamily="50" charset="-128"/>
                <a:ea typeface="HG丸ｺﾞｼｯｸM-PRO" panose="020F0600000000000000" pitchFamily="50" charset="-128"/>
              </a:rPr>
              <a:t>PC</a:t>
            </a:r>
            <a:r>
              <a:rPr lang="ja-JP" altLang="en-US" sz="900" dirty="0" smtClean="0">
                <a:latin typeface="HG丸ｺﾞｼｯｸM-PRO" panose="020F0600000000000000" pitchFamily="50" charset="-128"/>
                <a:ea typeface="HG丸ｺﾞｼｯｸM-PRO" panose="020F0600000000000000" pitchFamily="50" charset="-128"/>
              </a:rPr>
              <a:t>電源供給</a:t>
            </a:r>
            <a:r>
              <a:rPr lang="ja-JP" altLang="en-US" sz="900" dirty="0">
                <a:latin typeface="HG丸ｺﾞｼｯｸM-PRO" panose="020F0600000000000000" pitchFamily="50" charset="-128"/>
                <a:ea typeface="HG丸ｺﾞｼｯｸM-PRO" panose="020F0600000000000000" pitchFamily="50" charset="-128"/>
              </a:rPr>
              <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文字・背景を自由な色に設定可能</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約</a:t>
            </a:r>
            <a:r>
              <a:rPr lang="en-US" altLang="ja-JP" sz="900" dirty="0">
                <a:latin typeface="HG丸ｺﾞｼｯｸM-PRO" panose="020F0600000000000000" pitchFamily="50" charset="-128"/>
                <a:ea typeface="HG丸ｺﾞｼｯｸM-PRO" panose="020F0600000000000000" pitchFamily="50" charset="-128"/>
              </a:rPr>
              <a:t>(19(H)x18(D)x17(H)cm</a:t>
            </a:r>
            <a:br>
              <a:rPr lang="en-US" altLang="ja-JP"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カラー</a:t>
            </a:r>
            <a:r>
              <a:rPr lang="en-US" altLang="ja-JP" sz="900" dirty="0">
                <a:latin typeface="HG丸ｺﾞｼｯｸM-PRO" panose="020F0600000000000000" pitchFamily="50" charset="-128"/>
                <a:ea typeface="HG丸ｺﾞｼｯｸM-PRO" panose="020F0600000000000000" pitchFamily="50" charset="-128"/>
              </a:rPr>
              <a:t>LCD</a:t>
            </a:r>
            <a:r>
              <a:rPr lang="ja-JP" altLang="en-US" sz="900" dirty="0">
                <a:latin typeface="HG丸ｺﾞｼｯｸM-PRO" panose="020F0600000000000000" pitchFamily="50" charset="-128"/>
                <a:ea typeface="HG丸ｺﾞｼｯｸM-PRO" panose="020F0600000000000000" pitchFamily="50" charset="-128"/>
              </a:rPr>
              <a:t>漢字</a:t>
            </a:r>
            <a:r>
              <a:rPr lang="en-US" altLang="ja-JP" sz="900" dirty="0">
                <a:latin typeface="HG丸ｺﾞｼｯｸM-PRO" panose="020F0600000000000000" pitchFamily="50" charset="-128"/>
                <a:ea typeface="HG丸ｺﾞｼｯｸM-PRO" panose="020F0600000000000000" pitchFamily="50" charset="-128"/>
              </a:rPr>
              <a:t>5</a:t>
            </a:r>
            <a:r>
              <a:rPr lang="ja-JP" altLang="en-US" sz="900" dirty="0">
                <a:latin typeface="HG丸ｺﾞｼｯｸM-PRO" panose="020F0600000000000000" pitchFamily="50" charset="-128"/>
                <a:ea typeface="HG丸ｺﾞｼｯｸM-PRO" panose="020F0600000000000000" pitchFamily="50" charset="-128"/>
              </a:rPr>
              <a:t>行表示</a:t>
            </a:r>
            <a:br>
              <a:rPr lang="ja-JP" altLang="en-US" sz="900" dirty="0">
                <a:latin typeface="HG丸ｺﾞｼｯｸM-PRO" panose="020F0600000000000000" pitchFamily="50" charset="-128"/>
                <a:ea typeface="HG丸ｺﾞｼｯｸM-PRO" panose="020F0600000000000000" pitchFamily="50" charset="-128"/>
              </a:rPr>
            </a:br>
            <a:r>
              <a:rPr lang="en-US" altLang="ja-JP" sz="900" dirty="0">
                <a:latin typeface="HG丸ｺﾞｼｯｸM-PRO" panose="020F0600000000000000" pitchFamily="50" charset="-128"/>
                <a:ea typeface="HG丸ｺﾞｼｯｸM-PRO" panose="020F0600000000000000" pitchFamily="50" charset="-128"/>
              </a:rPr>
              <a:t>USB</a:t>
            </a:r>
            <a:r>
              <a:rPr lang="ja-JP" altLang="en-US" sz="900" dirty="0">
                <a:latin typeface="HG丸ｺﾞｼｯｸM-PRO" panose="020F0600000000000000" pitchFamily="50" charset="-128"/>
                <a:ea typeface="HG丸ｺﾞｼｯｸM-PRO" panose="020F0600000000000000" pitchFamily="50" charset="-128"/>
              </a:rPr>
              <a:t>接続</a:t>
            </a:r>
            <a:r>
              <a:rPr lang="en-US" altLang="ja-JP" sz="900" dirty="0">
                <a:latin typeface="HG丸ｺﾞｼｯｸM-PRO" panose="020F0600000000000000" pitchFamily="50" charset="-128"/>
                <a:ea typeface="HG丸ｺﾞｼｯｸM-PRO" panose="020F0600000000000000" pitchFamily="50" charset="-128"/>
              </a:rPr>
              <a:t> </a:t>
            </a:r>
            <a:br>
              <a:rPr lang="en-US" altLang="ja-JP" sz="900" dirty="0">
                <a:latin typeface="HG丸ｺﾞｼｯｸM-PRO" panose="020F0600000000000000" pitchFamily="50" charset="-128"/>
                <a:ea typeface="HG丸ｺﾞｼｯｸM-PRO" panose="020F0600000000000000" pitchFamily="50" charset="-128"/>
              </a:rPr>
            </a:br>
            <a:r>
              <a:rPr lang="en-US" altLang="ja-JP" sz="500" dirty="0">
                <a:latin typeface="HG丸ｺﾞｼｯｸM-PRO" panose="020F0600000000000000" pitchFamily="50" charset="-128"/>
                <a:ea typeface="HG丸ｺﾞｼｯｸM-PRO" panose="020F0600000000000000" pitchFamily="50" charset="-128"/>
              </a:rPr>
              <a:t/>
            </a:r>
            <a:br>
              <a:rPr lang="en-US" altLang="ja-JP" sz="5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ビジコム製</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711789" name="Rectangle 29"/>
          <p:cNvSpPr>
            <a:spLocks noChangeArrowheads="1"/>
          </p:cNvSpPr>
          <p:nvPr/>
        </p:nvSpPr>
        <p:spPr bwMode="auto">
          <a:xfrm>
            <a:off x="6540500" y="895350"/>
            <a:ext cx="296545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b="1">
                <a:solidFill>
                  <a:srgbClr val="0099FF"/>
                </a:solidFill>
                <a:latin typeface="HG丸ｺﾞｼｯｸM-PRO" panose="020F0600000000000000" pitchFamily="50" charset="-128"/>
                <a:ea typeface="HG丸ｺﾞｼｯｸM-PRO" panose="020F0600000000000000" pitchFamily="50" charset="-128"/>
              </a:rPr>
              <a:t>■</a:t>
            </a:r>
            <a:r>
              <a:rPr lang="ja-JP" altLang="en-US" sz="1000" b="1">
                <a:latin typeface="HG丸ｺﾞｼｯｸM-PRO" panose="020F0600000000000000" pitchFamily="50" charset="-128"/>
                <a:ea typeface="HG丸ｺﾞｼｯｸM-PRO" panose="020F0600000000000000" pitchFamily="50" charset="-128"/>
              </a:rPr>
              <a:t> カスタマディスプレイ </a:t>
            </a:r>
            <a:r>
              <a:rPr lang="en-US" altLang="ja-JP" sz="1000" b="1">
                <a:latin typeface="HG丸ｺﾞｼｯｸM-PRO" panose="020F0600000000000000" pitchFamily="50" charset="-128"/>
                <a:ea typeface="HG丸ｺﾞｼｯｸM-PRO" panose="020F0600000000000000" pitchFamily="50" charset="-128"/>
              </a:rPr>
              <a:t>(VFD </a:t>
            </a:r>
            <a:r>
              <a:rPr lang="ja-JP" altLang="en-US" sz="1000" b="1">
                <a:latin typeface="HG丸ｺﾞｼｯｸM-PRO" panose="020F0600000000000000" pitchFamily="50" charset="-128"/>
                <a:ea typeface="HG丸ｺﾞｼｯｸM-PRO" panose="020F0600000000000000" pitchFamily="50" charset="-128"/>
              </a:rPr>
              <a:t>ｶﾀｶﾅ表示</a:t>
            </a:r>
            <a:r>
              <a:rPr lang="en-US" altLang="ja-JP" sz="1000" b="1">
                <a:latin typeface="HG丸ｺﾞｼｯｸM-PRO" panose="020F0600000000000000" pitchFamily="50" charset="-128"/>
                <a:ea typeface="HG丸ｺﾞｼｯｸM-PRO" panose="020F0600000000000000" pitchFamily="50" charset="-128"/>
              </a:rPr>
              <a:t>2</a:t>
            </a:r>
            <a:r>
              <a:rPr lang="ja-JP" altLang="en-US" sz="1000" b="1">
                <a:latin typeface="HG丸ｺﾞｼｯｸM-PRO" panose="020F0600000000000000" pitchFamily="50" charset="-128"/>
                <a:ea typeface="HG丸ｺﾞｼｯｸM-PRO" panose="020F0600000000000000" pitchFamily="50" charset="-128"/>
              </a:rPr>
              <a:t>行</a:t>
            </a:r>
            <a:r>
              <a:rPr lang="en-US" altLang="ja-JP" sz="1000" b="1">
                <a:latin typeface="HG丸ｺﾞｼｯｸM-PRO" panose="020F0600000000000000" pitchFamily="50" charset="-128"/>
                <a:ea typeface="HG丸ｺﾞｼｯｸM-PRO" panose="020F0600000000000000" pitchFamily="50" charset="-128"/>
              </a:rPr>
              <a:t>)</a:t>
            </a:r>
            <a:endParaRPr lang="en-US" altLang="ja-JP" sz="1000">
              <a:latin typeface="HG丸ｺﾞｼｯｸM-PRO" panose="020F0600000000000000" pitchFamily="50" charset="-128"/>
              <a:ea typeface="HG丸ｺﾞｼｯｸM-PRO" panose="020F0600000000000000" pitchFamily="50" charset="-128"/>
            </a:endParaRPr>
          </a:p>
        </p:txBody>
      </p:sp>
      <p:sp>
        <p:nvSpPr>
          <p:cNvPr id="711790" name="Rectangle 110"/>
          <p:cNvSpPr>
            <a:spLocks noChangeArrowheads="1"/>
          </p:cNvSpPr>
          <p:nvPr/>
        </p:nvSpPr>
        <p:spPr bwMode="auto">
          <a:xfrm>
            <a:off x="6565900" y="909638"/>
            <a:ext cx="2957513" cy="1289050"/>
          </a:xfrm>
          <a:prstGeom prst="rect">
            <a:avLst/>
          </a:prstGeom>
          <a:noFill/>
          <a:ln w="12700" algn="ctr">
            <a:solidFill>
              <a:srgbClr val="00CC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11791" name="Text Box 48"/>
          <p:cNvSpPr txBox="1">
            <a:spLocks noChangeArrowheads="1"/>
          </p:cNvSpPr>
          <p:nvPr/>
        </p:nvSpPr>
        <p:spPr bwMode="auto">
          <a:xfrm>
            <a:off x="7632700" y="1152525"/>
            <a:ext cx="1920875" cy="98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ja-JP" altLang="en-US" sz="900">
                <a:latin typeface="HG丸ｺﾞｼｯｸM-PRO" panose="020F0600000000000000" pitchFamily="50" charset="-128"/>
                <a:ea typeface="HG丸ｺﾞｼｯｸM-PRO" panose="020F0600000000000000" pitchFamily="50" charset="-128"/>
              </a:rPr>
              <a:t>客面に金額や商品名を表示します</a:t>
            </a:r>
            <a:br>
              <a:rPr lang="ja-JP" altLang="en-US" sz="9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高さ</a:t>
            </a:r>
            <a:r>
              <a:rPr lang="en-US" altLang="ja-JP" sz="900">
                <a:latin typeface="HG丸ｺﾞｼｯｸM-PRO" panose="020F0600000000000000" pitchFamily="50" charset="-128"/>
                <a:ea typeface="HG丸ｺﾞｼｯｸM-PRO" panose="020F0600000000000000" pitchFamily="50" charset="-128"/>
              </a:rPr>
              <a:t>3</a:t>
            </a:r>
            <a:r>
              <a:rPr lang="ja-JP" altLang="en-US" sz="900">
                <a:latin typeface="HG丸ｺﾞｼｯｸM-PRO" panose="020F0600000000000000" pitchFamily="50" charset="-128"/>
                <a:ea typeface="HG丸ｺﾞｼｯｸM-PRO" panose="020F0600000000000000" pitchFamily="50" charset="-128"/>
              </a:rPr>
              <a:t>段階：約</a:t>
            </a:r>
            <a:r>
              <a:rPr lang="en-US" altLang="ja-JP" sz="900">
                <a:latin typeface="HG丸ｺﾞｼｯｸM-PRO" panose="020F0600000000000000" pitchFamily="50" charset="-128"/>
                <a:ea typeface="HG丸ｺﾞｼｯｸM-PRO" panose="020F0600000000000000" pitchFamily="50" charset="-128"/>
              </a:rPr>
              <a:t>50/36/21cm</a:t>
            </a:r>
            <a:r>
              <a:rPr lang="ja-JP" altLang="en-US" sz="900">
                <a:latin typeface="HG丸ｺﾞｼｯｸM-PRO" panose="020F0600000000000000" pitchFamily="50" charset="-128"/>
                <a:ea typeface="HG丸ｺﾞｼｯｸM-PRO" panose="020F0600000000000000" pitchFamily="50" charset="-128"/>
              </a:rPr>
              <a:t>に</a:t>
            </a:r>
            <a:br>
              <a:rPr lang="ja-JP" altLang="en-US" sz="9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設定可能</a:t>
            </a:r>
            <a:br>
              <a:rPr lang="ja-JP" altLang="en-US" sz="900">
                <a:latin typeface="HG丸ｺﾞｼｯｸM-PRO" panose="020F0600000000000000" pitchFamily="50" charset="-128"/>
                <a:ea typeface="HG丸ｺﾞｼｯｸM-PRO" panose="020F0600000000000000" pitchFamily="50" charset="-128"/>
              </a:rPr>
            </a:br>
            <a:r>
              <a:rPr lang="en-US" altLang="ja-JP" sz="900">
                <a:latin typeface="HG丸ｺﾞｼｯｸM-PRO" panose="020F0600000000000000" pitchFamily="50" charset="-128"/>
                <a:ea typeface="HG丸ｺﾞｼｯｸM-PRO" panose="020F0600000000000000" pitchFamily="50" charset="-128"/>
              </a:rPr>
              <a:t>23(W)x12(D)cm </a:t>
            </a:r>
            <a:br>
              <a:rPr lang="en-US" altLang="ja-JP" sz="900">
                <a:latin typeface="HG丸ｺﾞｼｯｸM-PRO" panose="020F0600000000000000" pitchFamily="50" charset="-128"/>
                <a:ea typeface="HG丸ｺﾞｼｯｸM-PRO" panose="020F0600000000000000" pitchFamily="50" charset="-128"/>
              </a:rPr>
            </a:br>
            <a:r>
              <a:rPr lang="en-US" altLang="ja-JP" sz="900">
                <a:latin typeface="HG丸ｺﾞｼｯｸM-PRO" panose="020F0600000000000000" pitchFamily="50" charset="-128"/>
                <a:ea typeface="HG丸ｺﾞｼｯｸM-PRO" panose="020F0600000000000000" pitchFamily="50" charset="-128"/>
              </a:rPr>
              <a:t>USB</a:t>
            </a:r>
            <a:r>
              <a:rPr lang="ja-JP" altLang="en-US" sz="900">
                <a:latin typeface="HG丸ｺﾞｼｯｸM-PRO" panose="020F0600000000000000" pitchFamily="50" charset="-128"/>
                <a:ea typeface="HG丸ｺﾞｼｯｸM-PRO" panose="020F0600000000000000" pitchFamily="50" charset="-128"/>
              </a:rPr>
              <a:t>接続</a:t>
            </a:r>
            <a:r>
              <a:rPr lang="en-US" altLang="ja-JP" sz="900">
                <a:latin typeface="HG丸ｺﾞｼｯｸM-PRO" panose="020F0600000000000000" pitchFamily="50" charset="-128"/>
                <a:ea typeface="HG丸ｺﾞｼｯｸM-PRO" panose="020F0600000000000000" pitchFamily="50" charset="-128"/>
              </a:rPr>
              <a:t> </a:t>
            </a:r>
            <a:br>
              <a:rPr lang="en-US" altLang="ja-JP" sz="900">
                <a:latin typeface="HG丸ｺﾞｼｯｸM-PRO" panose="020F0600000000000000" pitchFamily="50" charset="-128"/>
                <a:ea typeface="HG丸ｺﾞｼｯｸM-PRO" panose="020F0600000000000000" pitchFamily="50" charset="-128"/>
              </a:rPr>
            </a:br>
            <a:r>
              <a:rPr lang="en-US" altLang="ja-JP" sz="500">
                <a:latin typeface="HG丸ｺﾞｼｯｸM-PRO" panose="020F0600000000000000" pitchFamily="50" charset="-128"/>
                <a:ea typeface="HG丸ｺﾞｼｯｸM-PRO" panose="020F0600000000000000" pitchFamily="50" charset="-128"/>
              </a:rPr>
              <a:t/>
            </a:r>
            <a:br>
              <a:rPr lang="en-US" altLang="ja-JP" sz="5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ビジコム製</a:t>
            </a:r>
            <a:endParaRPr lang="en-US" altLang="ja-JP" sz="900">
              <a:latin typeface="HG丸ｺﾞｼｯｸM-PRO" panose="020F0600000000000000" pitchFamily="50" charset="-128"/>
              <a:ea typeface="HG丸ｺﾞｼｯｸM-PRO" panose="020F0600000000000000" pitchFamily="50" charset="-128"/>
            </a:endParaRPr>
          </a:p>
        </p:txBody>
      </p:sp>
      <p:sp>
        <p:nvSpPr>
          <p:cNvPr id="711792" name="Rectangle 29"/>
          <p:cNvSpPr>
            <a:spLocks noChangeArrowheads="1"/>
          </p:cNvSpPr>
          <p:nvPr/>
        </p:nvSpPr>
        <p:spPr bwMode="auto">
          <a:xfrm>
            <a:off x="3384550" y="2241550"/>
            <a:ext cx="3135313"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b="1">
                <a:solidFill>
                  <a:srgbClr val="0099FF"/>
                </a:solidFill>
                <a:latin typeface="HG丸ｺﾞｼｯｸM-PRO" panose="020F0600000000000000" pitchFamily="50" charset="-128"/>
                <a:ea typeface="HG丸ｺﾞｼｯｸM-PRO" panose="020F0600000000000000" pitchFamily="50" charset="-128"/>
              </a:rPr>
              <a:t>■</a:t>
            </a:r>
            <a:r>
              <a:rPr lang="ja-JP" altLang="en-US" sz="1000" b="1">
                <a:latin typeface="HG丸ｺﾞｼｯｸM-PRO" panose="020F0600000000000000" pitchFamily="50" charset="-128"/>
                <a:ea typeface="HG丸ｺﾞｼｯｸM-PRO" panose="020F0600000000000000" pitchFamily="50" charset="-128"/>
              </a:rPr>
              <a:t> キャッシュドロア </a:t>
            </a:r>
            <a:r>
              <a:rPr lang="en-US" altLang="ja-JP" sz="1000" b="1">
                <a:latin typeface="HG丸ｺﾞｼｯｸM-PRO" panose="020F0600000000000000" pitchFamily="50" charset="-128"/>
                <a:ea typeface="HG丸ｺﾞｼｯｸM-PRO" panose="020F0600000000000000" pitchFamily="50" charset="-128"/>
              </a:rPr>
              <a:t>(</a:t>
            </a:r>
            <a:r>
              <a:rPr lang="ja-JP" altLang="en-US" sz="1000" b="1">
                <a:latin typeface="HG丸ｺﾞｼｯｸM-PRO" panose="020F0600000000000000" pitchFamily="50" charset="-128"/>
                <a:ea typeface="HG丸ｺﾞｼｯｸM-PRO" panose="020F0600000000000000" pitchFamily="50" charset="-128"/>
              </a:rPr>
              <a:t>中型</a:t>
            </a:r>
            <a:r>
              <a:rPr lang="en-US" altLang="ja-JP" sz="1000" b="1">
                <a:latin typeface="HG丸ｺﾞｼｯｸM-PRO" panose="020F0600000000000000" pitchFamily="50" charset="-128"/>
                <a:ea typeface="HG丸ｺﾞｼｯｸM-PRO" panose="020F0600000000000000" pitchFamily="50" charset="-128"/>
              </a:rPr>
              <a:t>/</a:t>
            </a:r>
            <a:r>
              <a:rPr lang="ja-JP" altLang="en-US" sz="1000" b="1">
                <a:latin typeface="HG丸ｺﾞｼｯｸM-PRO" panose="020F0600000000000000" pitchFamily="50" charset="-128"/>
                <a:ea typeface="HG丸ｺﾞｼｯｸM-PRO" panose="020F0600000000000000" pitchFamily="50" charset="-128"/>
              </a:rPr>
              <a:t>小型 モジュラータイプ</a:t>
            </a:r>
            <a:r>
              <a:rPr lang="en-US" altLang="ja-JP" sz="1000" b="1">
                <a:latin typeface="HG丸ｺﾞｼｯｸM-PRO" panose="020F0600000000000000" pitchFamily="50" charset="-128"/>
                <a:ea typeface="HG丸ｺﾞｼｯｸM-PRO" panose="020F0600000000000000" pitchFamily="50" charset="-128"/>
              </a:rPr>
              <a:t>)</a:t>
            </a:r>
            <a:endParaRPr lang="en-US" altLang="ja-JP" sz="1000">
              <a:latin typeface="HG丸ｺﾞｼｯｸM-PRO" panose="020F0600000000000000" pitchFamily="50" charset="-128"/>
              <a:ea typeface="HG丸ｺﾞｼｯｸM-PRO" panose="020F0600000000000000" pitchFamily="50" charset="-128"/>
            </a:endParaRPr>
          </a:p>
        </p:txBody>
      </p:sp>
      <p:sp>
        <p:nvSpPr>
          <p:cNvPr id="711793" name="Rectangle 113"/>
          <p:cNvSpPr>
            <a:spLocks noChangeArrowheads="1"/>
          </p:cNvSpPr>
          <p:nvPr/>
        </p:nvSpPr>
        <p:spPr bwMode="auto">
          <a:xfrm>
            <a:off x="3409950" y="5386388"/>
            <a:ext cx="3081338" cy="1114425"/>
          </a:xfrm>
          <a:prstGeom prst="rect">
            <a:avLst/>
          </a:prstGeom>
          <a:noFill/>
          <a:ln w="12700" algn="ctr">
            <a:solidFill>
              <a:srgbClr val="969696"/>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11794" name="Text Box 48"/>
          <p:cNvSpPr txBox="1">
            <a:spLocks noChangeArrowheads="1"/>
          </p:cNvSpPr>
          <p:nvPr/>
        </p:nvSpPr>
        <p:spPr bwMode="auto">
          <a:xfrm>
            <a:off x="4745038" y="2462213"/>
            <a:ext cx="1831975" cy="1012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ja-JP" altLang="en-US" sz="900" dirty="0">
                <a:latin typeface="HG丸ｺﾞｼｯｸM-PRO" panose="020F0600000000000000" pitchFamily="50" charset="-128"/>
                <a:ea typeface="HG丸ｺﾞｼｯｸM-PRO" panose="020F0600000000000000" pitchFamily="50" charset="-128"/>
              </a:rPr>
              <a:t>小型：</a:t>
            </a:r>
            <a:r>
              <a:rPr lang="en-US" altLang="ja-JP" sz="900" dirty="0">
                <a:latin typeface="HG丸ｺﾞｼｯｸM-PRO" panose="020F0600000000000000" pitchFamily="50" charset="-128"/>
                <a:ea typeface="HG丸ｺﾞｼｯｸM-PRO" panose="020F0600000000000000" pitchFamily="50" charset="-128"/>
              </a:rPr>
              <a:t>3</a:t>
            </a:r>
            <a:r>
              <a:rPr lang="ja-JP" altLang="en-US" sz="900" dirty="0">
                <a:latin typeface="HG丸ｺﾞｼｯｸM-PRO" panose="020F0600000000000000" pitchFamily="50" charset="-128"/>
                <a:ea typeface="HG丸ｺﾞｼｯｸM-PRO" panose="020F0600000000000000" pitchFamily="50" charset="-128"/>
              </a:rPr>
              <a:t>札</a:t>
            </a:r>
            <a:r>
              <a:rPr lang="en-US" altLang="ja-JP" sz="900" dirty="0">
                <a:latin typeface="HG丸ｺﾞｼｯｸM-PRO" panose="020F0600000000000000" pitchFamily="50" charset="-128"/>
                <a:ea typeface="HG丸ｺﾞｼｯｸM-PRO" panose="020F0600000000000000" pitchFamily="50" charset="-128"/>
              </a:rPr>
              <a:t>6</a:t>
            </a:r>
            <a:r>
              <a:rPr lang="ja-JP" altLang="en-US" sz="900" dirty="0">
                <a:latin typeface="HG丸ｺﾞｼｯｸM-PRO" panose="020F0600000000000000" pitchFamily="50" charset="-128"/>
                <a:ea typeface="HG丸ｺﾞｼｯｸM-PRO" panose="020F0600000000000000" pitchFamily="50" charset="-128"/>
              </a:rPr>
              <a:t>コイン</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約</a:t>
            </a:r>
            <a:r>
              <a:rPr lang="en-US" altLang="ja-JP" sz="900" dirty="0">
                <a:latin typeface="HG丸ｺﾞｼｯｸM-PRO" panose="020F0600000000000000" pitchFamily="50" charset="-128"/>
                <a:ea typeface="HG丸ｺﾞｼｯｸM-PRO" panose="020F0600000000000000" pitchFamily="50" charset="-128"/>
              </a:rPr>
              <a:t>33(W)x33(D)x10.1(H)cm</a:t>
            </a:r>
            <a:br>
              <a:rPr lang="en-US" altLang="ja-JP" sz="900" dirty="0">
                <a:latin typeface="HG丸ｺﾞｼｯｸM-PRO" panose="020F0600000000000000" pitchFamily="50" charset="-128"/>
                <a:ea typeface="HG丸ｺﾞｼｯｸM-PRO" panose="020F0600000000000000" pitchFamily="50" charset="-128"/>
              </a:rPr>
            </a:br>
            <a:endParaRPr lang="en-US" altLang="ja-JP" sz="400" dirty="0">
              <a:latin typeface="HG丸ｺﾞｼｯｸM-PRO" panose="020F0600000000000000" pitchFamily="50" charset="-128"/>
              <a:ea typeface="HG丸ｺﾞｼｯｸM-PRO" panose="020F0600000000000000" pitchFamily="50" charset="-128"/>
            </a:endParaRPr>
          </a:p>
          <a:p>
            <a:pPr eaLnBrk="1" hangingPunct="1">
              <a:spcBef>
                <a:spcPct val="20000"/>
              </a:spcBef>
            </a:pPr>
            <a:r>
              <a:rPr lang="ja-JP" altLang="en-US" sz="900" dirty="0">
                <a:latin typeface="HG丸ｺﾞｼｯｸM-PRO" panose="020F0600000000000000" pitchFamily="50" charset="-128"/>
                <a:ea typeface="HG丸ｺﾞｼｯｸM-PRO" panose="020F0600000000000000" pitchFamily="50" charset="-128"/>
              </a:rPr>
              <a:t>中型：</a:t>
            </a:r>
            <a:r>
              <a:rPr lang="en-US" altLang="ja-JP" sz="900" dirty="0">
                <a:latin typeface="HG丸ｺﾞｼｯｸM-PRO" panose="020F0600000000000000" pitchFamily="50" charset="-128"/>
                <a:ea typeface="HG丸ｺﾞｼｯｸM-PRO" panose="020F0600000000000000" pitchFamily="50" charset="-128"/>
              </a:rPr>
              <a:t>4</a:t>
            </a:r>
            <a:r>
              <a:rPr lang="ja-JP" altLang="en-US" sz="900" dirty="0" smtClean="0">
                <a:latin typeface="HG丸ｺﾞｼｯｸM-PRO" panose="020F0600000000000000" pitchFamily="50" charset="-128"/>
                <a:ea typeface="HG丸ｺﾞｼｯｸM-PRO" panose="020F0600000000000000" pitchFamily="50" charset="-128"/>
              </a:rPr>
              <a:t>札</a:t>
            </a:r>
            <a:r>
              <a:rPr lang="en-US" altLang="ja-JP" sz="900" dirty="0">
                <a:latin typeface="HG丸ｺﾞｼｯｸM-PRO" panose="020F0600000000000000" pitchFamily="50" charset="-128"/>
                <a:ea typeface="HG丸ｺﾞｼｯｸM-PRO" panose="020F0600000000000000" pitchFamily="50" charset="-128"/>
              </a:rPr>
              <a:t>8</a:t>
            </a:r>
            <a:r>
              <a:rPr lang="ja-JP" altLang="en-US" sz="900" dirty="0" smtClean="0">
                <a:latin typeface="HG丸ｺﾞｼｯｸM-PRO" panose="020F0600000000000000" pitchFamily="50" charset="-128"/>
                <a:ea typeface="HG丸ｺﾞｼｯｸM-PRO" panose="020F0600000000000000" pitchFamily="50" charset="-128"/>
              </a:rPr>
              <a:t>コイン</a:t>
            </a:r>
            <a:r>
              <a:rPr lang="ja-JP" altLang="en-US" sz="900" dirty="0">
                <a:latin typeface="HG丸ｺﾞｼｯｸM-PRO" panose="020F0600000000000000" pitchFamily="50" charset="-128"/>
                <a:ea typeface="HG丸ｺﾞｼｯｸM-PRO" panose="020F0600000000000000" pitchFamily="50" charset="-128"/>
              </a:rPr>
              <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約</a:t>
            </a:r>
            <a:r>
              <a:rPr lang="en-US" altLang="ja-JP" sz="900" dirty="0">
                <a:latin typeface="HG丸ｺﾞｼｯｸM-PRO" panose="020F0600000000000000" pitchFamily="50" charset="-128"/>
                <a:ea typeface="HG丸ｺﾞｼｯｸM-PRO" panose="020F0600000000000000" pitchFamily="50" charset="-128"/>
              </a:rPr>
              <a:t>41(W)x43(D)x11.3(H)cm</a:t>
            </a:r>
            <a:br>
              <a:rPr lang="en-US" altLang="ja-JP" sz="900" dirty="0">
                <a:latin typeface="HG丸ｺﾞｼｯｸM-PRO" panose="020F0600000000000000" pitchFamily="50" charset="-128"/>
                <a:ea typeface="HG丸ｺﾞｼｯｸM-PRO" panose="020F0600000000000000" pitchFamily="50" charset="-128"/>
              </a:rPr>
            </a:br>
            <a:r>
              <a:rPr lang="en-US" altLang="ja-JP" sz="900" dirty="0">
                <a:latin typeface="HG丸ｺﾞｼｯｸM-PRO" panose="020F0600000000000000" pitchFamily="50" charset="-128"/>
                <a:ea typeface="HG丸ｺﾞｼｯｸM-PRO" panose="020F0600000000000000" pitchFamily="50" charset="-128"/>
              </a:rPr>
              <a:t/>
            </a:r>
            <a:br>
              <a:rPr lang="en-US" altLang="ja-JP"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ビジコム製</a:t>
            </a:r>
            <a:endParaRPr lang="en-US" altLang="ja-JP" sz="900" dirty="0">
              <a:latin typeface="HG丸ｺﾞｼｯｸM-PRO" panose="020F0600000000000000" pitchFamily="50" charset="-128"/>
              <a:ea typeface="HG丸ｺﾞｼｯｸM-PRO" panose="020F0600000000000000" pitchFamily="50" charset="-128"/>
            </a:endParaRPr>
          </a:p>
        </p:txBody>
      </p:sp>
      <p:pic>
        <p:nvPicPr>
          <p:cNvPr id="711795" name="Picture 115" descr="2008バーコードプリンター"/>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0607" y="5683957"/>
            <a:ext cx="622300" cy="703263"/>
          </a:xfrm>
          <a:prstGeom prst="rect">
            <a:avLst/>
          </a:prstGeom>
          <a:noFill/>
          <a:extLst>
            <a:ext uri="{909E8E84-426E-40DD-AFC4-6F175D3DCCD1}">
              <a14:hiddenFill xmlns:a14="http://schemas.microsoft.com/office/drawing/2010/main">
                <a:solidFill>
                  <a:srgbClr val="FFFFFF"/>
                </a:solidFill>
              </a14:hiddenFill>
            </a:ext>
          </a:extLst>
        </p:spPr>
      </p:pic>
      <p:pic>
        <p:nvPicPr>
          <p:cNvPr id="711797" name="Picture 117" descr="hed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57988" y="5630863"/>
            <a:ext cx="533400" cy="741362"/>
          </a:xfrm>
          <a:prstGeom prst="rect">
            <a:avLst/>
          </a:prstGeom>
          <a:noFill/>
          <a:extLst>
            <a:ext uri="{909E8E84-426E-40DD-AFC4-6F175D3DCCD1}">
              <a14:hiddenFill xmlns:a14="http://schemas.microsoft.com/office/drawing/2010/main">
                <a:solidFill>
                  <a:srgbClr val="FFFFFF"/>
                </a:solidFill>
              </a14:hiddenFill>
            </a:ext>
          </a:extLst>
        </p:spPr>
      </p:pic>
      <p:pic>
        <p:nvPicPr>
          <p:cNvPr id="711799" name="Picture 119" descr="Xenon_1900H__1000x100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77986" y="5541963"/>
            <a:ext cx="625475" cy="779462"/>
          </a:xfrm>
          <a:prstGeom prst="rect">
            <a:avLst/>
          </a:prstGeom>
          <a:noFill/>
          <a:extLst>
            <a:ext uri="{909E8E84-426E-40DD-AFC4-6F175D3DCCD1}">
              <a14:hiddenFill xmlns:a14="http://schemas.microsoft.com/office/drawing/2010/main">
                <a:solidFill>
                  <a:srgbClr val="FFFFFF"/>
                </a:solidFill>
              </a14:hiddenFill>
            </a:ext>
          </a:extLst>
        </p:spPr>
      </p:pic>
      <p:pic>
        <p:nvPicPr>
          <p:cNvPr id="711800" name="Picture 120" descr="ECS7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48026" y="4779240"/>
            <a:ext cx="987425" cy="512037"/>
          </a:xfrm>
          <a:prstGeom prst="rect">
            <a:avLst/>
          </a:prstGeom>
          <a:noFill/>
          <a:extLst>
            <a:ext uri="{909E8E84-426E-40DD-AFC4-6F175D3DCCD1}">
              <a14:hiddenFill xmlns:a14="http://schemas.microsoft.com/office/drawing/2010/main">
                <a:solidFill>
                  <a:srgbClr val="FFFFFF"/>
                </a:solidFill>
              </a14:hiddenFill>
            </a:ext>
          </a:extLst>
        </p:spPr>
      </p:pic>
      <p:sp>
        <p:nvSpPr>
          <p:cNvPr id="711804" name="Rectangle 29"/>
          <p:cNvSpPr>
            <a:spLocks noChangeArrowheads="1"/>
          </p:cNvSpPr>
          <p:nvPr/>
        </p:nvSpPr>
        <p:spPr bwMode="auto">
          <a:xfrm>
            <a:off x="368300" y="2241550"/>
            <a:ext cx="1624013"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b="1">
                <a:solidFill>
                  <a:srgbClr val="0099FF"/>
                </a:solidFill>
                <a:latin typeface="HG丸ｺﾞｼｯｸM-PRO" panose="020F0600000000000000" pitchFamily="50" charset="-128"/>
                <a:ea typeface="HG丸ｺﾞｼｯｸM-PRO" panose="020F0600000000000000" pitchFamily="50" charset="-128"/>
              </a:rPr>
              <a:t>■</a:t>
            </a:r>
            <a:r>
              <a:rPr lang="ja-JP" altLang="en-US" sz="1000" b="1">
                <a:latin typeface="HG丸ｺﾞｼｯｸM-PRO" panose="020F0600000000000000" pitchFamily="50" charset="-128"/>
                <a:ea typeface="HG丸ｺﾞｼｯｸM-PRO" panose="020F0600000000000000" pitchFamily="50" charset="-128"/>
              </a:rPr>
              <a:t> バーコードスキャナー</a:t>
            </a:r>
            <a:endParaRPr lang="ja-JP" altLang="en-US" sz="1000">
              <a:latin typeface="HG丸ｺﾞｼｯｸM-PRO" panose="020F0600000000000000" pitchFamily="50" charset="-128"/>
              <a:ea typeface="HG丸ｺﾞｼｯｸM-PRO" panose="020F0600000000000000" pitchFamily="50" charset="-128"/>
            </a:endParaRPr>
          </a:p>
        </p:txBody>
      </p:sp>
      <p:sp>
        <p:nvSpPr>
          <p:cNvPr id="711805" name="Rectangle 125"/>
          <p:cNvSpPr>
            <a:spLocks noChangeArrowheads="1"/>
          </p:cNvSpPr>
          <p:nvPr/>
        </p:nvSpPr>
        <p:spPr bwMode="auto">
          <a:xfrm>
            <a:off x="396875" y="2251075"/>
            <a:ext cx="2957513" cy="1289050"/>
          </a:xfrm>
          <a:prstGeom prst="rect">
            <a:avLst/>
          </a:prstGeom>
          <a:noFill/>
          <a:ln w="12700" algn="ctr">
            <a:solidFill>
              <a:srgbClr val="00CC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11806" name="Text Box 48"/>
          <p:cNvSpPr txBox="1">
            <a:spLocks noChangeArrowheads="1"/>
          </p:cNvSpPr>
          <p:nvPr/>
        </p:nvSpPr>
        <p:spPr bwMode="auto">
          <a:xfrm>
            <a:off x="382588" y="2462213"/>
            <a:ext cx="306705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ja-JP" altLang="en-US" sz="900">
                <a:latin typeface="HG丸ｺﾞｼｯｸM-PRO" panose="020F0600000000000000" pitchFamily="50" charset="-128"/>
                <a:ea typeface="HG丸ｺﾞｼｯｸM-PRO" panose="020F0600000000000000" pitchFamily="50" charset="-128"/>
              </a:rPr>
              <a:t>商品のバーコード</a:t>
            </a:r>
            <a:r>
              <a:rPr lang="en-US" altLang="ja-JP" sz="900">
                <a:latin typeface="HG丸ｺﾞｼｯｸM-PRO" panose="020F0600000000000000" pitchFamily="50" charset="-128"/>
                <a:ea typeface="HG丸ｺﾞｼｯｸM-PRO" panose="020F0600000000000000" pitchFamily="50" charset="-128"/>
              </a:rPr>
              <a:t>(JAN/</a:t>
            </a:r>
            <a:r>
              <a:rPr lang="ja-JP" altLang="en-US" sz="900">
                <a:latin typeface="HG丸ｺﾞｼｯｸM-PRO" panose="020F0600000000000000" pitchFamily="50" charset="-128"/>
                <a:ea typeface="HG丸ｺﾞｼｯｸM-PRO" panose="020F0600000000000000" pitchFamily="50" charset="-128"/>
              </a:rPr>
              <a:t>インストア</a:t>
            </a:r>
            <a:r>
              <a:rPr lang="en-US" altLang="ja-JP" sz="900">
                <a:latin typeface="HG丸ｺﾞｼｯｸM-PRO" panose="020F0600000000000000" pitchFamily="50" charset="-128"/>
                <a:ea typeface="HG丸ｺﾞｼｯｸM-PRO" panose="020F0600000000000000" pitchFamily="50" charset="-128"/>
              </a:rPr>
              <a:t>)</a:t>
            </a:r>
            <a:r>
              <a:rPr lang="ja-JP" altLang="en-US" sz="900">
                <a:latin typeface="HG丸ｺﾞｼｯｸM-PRO" panose="020F0600000000000000" pitchFamily="50" charset="-128"/>
                <a:ea typeface="HG丸ｺﾞｼｯｸM-PRO" panose="020F0600000000000000" pitchFamily="50" charset="-128"/>
              </a:rPr>
              <a:t>や、会員証</a:t>
            </a:r>
            <a:r>
              <a:rPr lang="en-US" altLang="ja-JP" sz="900">
                <a:latin typeface="HG丸ｺﾞｼｯｸM-PRO" panose="020F0600000000000000" pitchFamily="50" charset="-128"/>
                <a:ea typeface="HG丸ｺﾞｼｯｸM-PRO" panose="020F0600000000000000" pitchFamily="50" charset="-128"/>
              </a:rPr>
              <a:t>/</a:t>
            </a:r>
            <a:br>
              <a:rPr lang="en-US" altLang="ja-JP" sz="9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ショップカードの顧客コードを</a:t>
            </a:r>
            <a:br>
              <a:rPr lang="ja-JP" altLang="en-US" sz="9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読取ります</a:t>
            </a:r>
            <a:br>
              <a:rPr lang="ja-JP" altLang="en-US" sz="900">
                <a:latin typeface="HG丸ｺﾞｼｯｸM-PRO" panose="020F0600000000000000" pitchFamily="50" charset="-128"/>
                <a:ea typeface="HG丸ｺﾞｼｯｸM-PRO" panose="020F0600000000000000" pitchFamily="50" charset="-128"/>
              </a:rPr>
            </a:br>
            <a:r>
              <a:rPr lang="en-US" altLang="ja-JP" sz="900">
                <a:latin typeface="HG丸ｺﾞｼｯｸM-PRO" panose="020F0600000000000000" pitchFamily="50" charset="-128"/>
                <a:ea typeface="HG丸ｺﾞｼｯｸM-PRO" panose="020F0600000000000000" pitchFamily="50" charset="-128"/>
              </a:rPr>
              <a:t>USB</a:t>
            </a:r>
            <a:r>
              <a:rPr lang="ja-JP" altLang="en-US" sz="900">
                <a:latin typeface="HG丸ｺﾞｼｯｸM-PRO" panose="020F0600000000000000" pitchFamily="50" charset="-128"/>
                <a:ea typeface="HG丸ｺﾞｼｯｸM-PRO" panose="020F0600000000000000" pitchFamily="50" charset="-128"/>
              </a:rPr>
              <a:t>接続</a:t>
            </a:r>
          </a:p>
          <a:p>
            <a:pPr eaLnBrk="1" hangingPunct="1">
              <a:spcBef>
                <a:spcPct val="20000"/>
              </a:spcBef>
            </a:pPr>
            <a:r>
              <a:rPr lang="ja-JP" altLang="en-US" sz="500">
                <a:latin typeface="HG丸ｺﾞｼｯｸM-PRO" panose="020F0600000000000000" pitchFamily="50" charset="-128"/>
                <a:ea typeface="HG丸ｺﾞｼｯｸM-PRO" panose="020F0600000000000000" pitchFamily="50" charset="-128"/>
              </a:rPr>
              <a:t/>
            </a:r>
            <a:br>
              <a:rPr lang="ja-JP" altLang="en-US" sz="5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
            </a:r>
            <a:br>
              <a:rPr lang="ja-JP" altLang="en-US" sz="9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ビジコム製</a:t>
            </a:r>
            <a:endParaRPr lang="en-US" altLang="ja-JP" sz="900">
              <a:latin typeface="HG丸ｺﾞｼｯｸM-PRO" panose="020F0600000000000000" pitchFamily="50" charset="-128"/>
              <a:ea typeface="HG丸ｺﾞｼｯｸM-PRO" panose="020F0600000000000000" pitchFamily="50" charset="-128"/>
            </a:endParaRPr>
          </a:p>
        </p:txBody>
      </p:sp>
      <p:sp>
        <p:nvSpPr>
          <p:cNvPr id="711808" name="Rectangle 29"/>
          <p:cNvSpPr>
            <a:spLocks noChangeArrowheads="1"/>
          </p:cNvSpPr>
          <p:nvPr/>
        </p:nvSpPr>
        <p:spPr bwMode="auto">
          <a:xfrm>
            <a:off x="3375025" y="5375275"/>
            <a:ext cx="1751013"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b="1">
                <a:solidFill>
                  <a:schemeClr val="bg2"/>
                </a:solidFill>
                <a:latin typeface="HG丸ｺﾞｼｯｸM-PRO" panose="020F0600000000000000" pitchFamily="50" charset="-128"/>
                <a:ea typeface="HG丸ｺﾞｼｯｸM-PRO" panose="020F0600000000000000" pitchFamily="50" charset="-128"/>
              </a:rPr>
              <a:t>■</a:t>
            </a:r>
            <a:r>
              <a:rPr lang="ja-JP" altLang="en-US" sz="1000" b="1">
                <a:latin typeface="HG丸ｺﾞｼｯｸM-PRO" panose="020F0600000000000000" pitchFamily="50" charset="-128"/>
                <a:ea typeface="HG丸ｺﾞｼｯｸM-PRO" panose="020F0600000000000000" pitchFamily="50" charset="-128"/>
              </a:rPr>
              <a:t> 熱転写式ラベルプリンタ</a:t>
            </a:r>
            <a:endParaRPr lang="ja-JP" altLang="en-US" sz="1000">
              <a:latin typeface="HG丸ｺﾞｼｯｸM-PRO" panose="020F0600000000000000" pitchFamily="50" charset="-128"/>
              <a:ea typeface="HG丸ｺﾞｼｯｸM-PRO" panose="020F0600000000000000" pitchFamily="50" charset="-128"/>
            </a:endParaRPr>
          </a:p>
        </p:txBody>
      </p:sp>
      <p:sp>
        <p:nvSpPr>
          <p:cNvPr id="711809" name="Rectangle 129"/>
          <p:cNvSpPr>
            <a:spLocks noChangeArrowheads="1"/>
          </p:cNvSpPr>
          <p:nvPr/>
        </p:nvSpPr>
        <p:spPr bwMode="auto">
          <a:xfrm>
            <a:off x="3421063" y="2251075"/>
            <a:ext cx="3081337" cy="1289050"/>
          </a:xfrm>
          <a:prstGeom prst="rect">
            <a:avLst/>
          </a:prstGeom>
          <a:noFill/>
          <a:ln w="12700" algn="ctr">
            <a:solidFill>
              <a:srgbClr val="00CC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11810" name="Text Box 48"/>
          <p:cNvSpPr txBox="1">
            <a:spLocks noChangeArrowheads="1"/>
          </p:cNvSpPr>
          <p:nvPr/>
        </p:nvSpPr>
        <p:spPr bwMode="auto">
          <a:xfrm>
            <a:off x="4300538" y="5597525"/>
            <a:ext cx="2209800"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ja-JP" altLang="en-US" sz="900">
                <a:latin typeface="HG丸ｺﾞｼｯｸM-PRO" panose="020F0600000000000000" pitchFamily="50" charset="-128"/>
                <a:ea typeface="HG丸ｺﾞｼｯｸM-PRO" panose="020F0600000000000000" pitchFamily="50" charset="-128"/>
              </a:rPr>
              <a:t>長期保存が可能な、熱転写方式の</a:t>
            </a:r>
            <a:br>
              <a:rPr lang="ja-JP" altLang="en-US" sz="9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ラベルプリンタで、</a:t>
            </a:r>
            <a:r>
              <a:rPr lang="en-US" altLang="ja-JP" sz="900">
                <a:latin typeface="HG丸ｺﾞｼｯｸM-PRO" panose="020F0600000000000000" pitchFamily="50" charset="-128"/>
                <a:ea typeface="HG丸ｺﾞｼｯｸM-PRO" panose="020F0600000000000000" pitchFamily="50" charset="-128"/>
              </a:rPr>
              <a:t>BCPOS</a:t>
            </a:r>
            <a:r>
              <a:rPr lang="ja-JP" altLang="en-US" sz="900">
                <a:latin typeface="HG丸ｺﾞｼｯｸM-PRO" panose="020F0600000000000000" pitchFamily="50" charset="-128"/>
                <a:ea typeface="HG丸ｺﾞｼｯｸM-PRO" panose="020F0600000000000000" pitchFamily="50" charset="-128"/>
              </a:rPr>
              <a:t>の</a:t>
            </a:r>
            <a:br>
              <a:rPr lang="ja-JP" altLang="en-US" sz="9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商品マスタからラベルを発行します</a:t>
            </a:r>
            <a:br>
              <a:rPr lang="ja-JP" altLang="en-US" sz="9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約</a:t>
            </a:r>
            <a:r>
              <a:rPr lang="en-US" altLang="ja-JP" sz="900">
                <a:latin typeface="HG丸ｺﾞｼｯｸM-PRO" panose="020F0600000000000000" pitchFamily="50" charset="-128"/>
                <a:ea typeface="HG丸ｺﾞｼｯｸM-PRO" panose="020F0600000000000000" pitchFamily="50" charset="-128"/>
              </a:rPr>
              <a:t>14(W)×24.2(D)×17.8(H)cm</a:t>
            </a:r>
            <a:br>
              <a:rPr lang="en-US" altLang="ja-JP" sz="900">
                <a:latin typeface="HG丸ｺﾞｼｯｸM-PRO" panose="020F0600000000000000" pitchFamily="50" charset="-128"/>
                <a:ea typeface="HG丸ｺﾞｼｯｸM-PRO" panose="020F0600000000000000" pitchFamily="50" charset="-128"/>
              </a:rPr>
            </a:br>
            <a:r>
              <a:rPr lang="en-US" altLang="ja-JP" sz="900">
                <a:latin typeface="HG丸ｺﾞｼｯｸM-PRO" panose="020F0600000000000000" pitchFamily="50" charset="-128"/>
                <a:ea typeface="HG丸ｺﾞｼｯｸM-PRO" panose="020F0600000000000000" pitchFamily="50" charset="-128"/>
              </a:rPr>
              <a:t>USB</a:t>
            </a:r>
            <a:r>
              <a:rPr lang="ja-JP" altLang="en-US" sz="900">
                <a:latin typeface="HG丸ｺﾞｼｯｸM-PRO" panose="020F0600000000000000" pitchFamily="50" charset="-128"/>
                <a:ea typeface="HG丸ｺﾞｼｯｸM-PRO" panose="020F0600000000000000" pitchFamily="50" charset="-128"/>
              </a:rPr>
              <a:t>接続</a:t>
            </a:r>
            <a:endParaRPr lang="en-US" altLang="ja-JP" sz="900">
              <a:latin typeface="HG丸ｺﾞｼｯｸM-PRO" panose="020F0600000000000000" pitchFamily="50" charset="-128"/>
              <a:ea typeface="HG丸ｺﾞｼｯｸM-PRO" panose="020F0600000000000000" pitchFamily="50" charset="-128"/>
            </a:endParaRPr>
          </a:p>
        </p:txBody>
      </p:sp>
      <p:sp>
        <p:nvSpPr>
          <p:cNvPr id="711812" name="Rectangle 29"/>
          <p:cNvSpPr>
            <a:spLocks noChangeArrowheads="1"/>
          </p:cNvSpPr>
          <p:nvPr/>
        </p:nvSpPr>
        <p:spPr bwMode="auto">
          <a:xfrm>
            <a:off x="368300" y="5375275"/>
            <a:ext cx="1497013"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b="1">
                <a:solidFill>
                  <a:schemeClr val="bg2"/>
                </a:solidFill>
                <a:latin typeface="HG丸ｺﾞｼｯｸM-PRO" panose="020F0600000000000000" pitchFamily="50" charset="-128"/>
                <a:ea typeface="HG丸ｺﾞｼｯｸM-PRO" panose="020F0600000000000000" pitchFamily="50" charset="-128"/>
              </a:rPr>
              <a:t>■</a:t>
            </a:r>
            <a:r>
              <a:rPr lang="ja-JP" altLang="en-US" sz="1000" b="1">
                <a:latin typeface="HG丸ｺﾞｼｯｸM-PRO" panose="020F0600000000000000" pitchFamily="50" charset="-128"/>
                <a:ea typeface="HG丸ｺﾞｼｯｸM-PRO" panose="020F0600000000000000" pitchFamily="50" charset="-128"/>
              </a:rPr>
              <a:t> パスポートスキャナ</a:t>
            </a:r>
            <a:endParaRPr lang="ja-JP" altLang="en-US" sz="1000">
              <a:latin typeface="HG丸ｺﾞｼｯｸM-PRO" panose="020F0600000000000000" pitchFamily="50" charset="-128"/>
              <a:ea typeface="HG丸ｺﾞｼｯｸM-PRO" panose="020F0600000000000000" pitchFamily="50" charset="-128"/>
            </a:endParaRPr>
          </a:p>
        </p:txBody>
      </p:sp>
      <p:sp>
        <p:nvSpPr>
          <p:cNvPr id="711813" name="Rectangle 133"/>
          <p:cNvSpPr>
            <a:spLocks noChangeArrowheads="1"/>
          </p:cNvSpPr>
          <p:nvPr/>
        </p:nvSpPr>
        <p:spPr bwMode="auto">
          <a:xfrm>
            <a:off x="387350" y="5384800"/>
            <a:ext cx="2957513" cy="1114425"/>
          </a:xfrm>
          <a:prstGeom prst="rect">
            <a:avLst/>
          </a:prstGeom>
          <a:noFill/>
          <a:ln w="12700" algn="ctr">
            <a:solidFill>
              <a:srgbClr val="969696"/>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11814" name="Text Box 48"/>
          <p:cNvSpPr txBox="1">
            <a:spLocks noChangeArrowheads="1"/>
          </p:cNvSpPr>
          <p:nvPr/>
        </p:nvSpPr>
        <p:spPr bwMode="auto">
          <a:xfrm>
            <a:off x="382588" y="5597525"/>
            <a:ext cx="2120900"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en-US" altLang="ja-JP" sz="900">
                <a:latin typeface="HG丸ｺﾞｼｯｸM-PRO" panose="020F0600000000000000" pitchFamily="50" charset="-128"/>
                <a:ea typeface="HG丸ｺﾞｼｯｸM-PRO" panose="020F0600000000000000" pitchFamily="50" charset="-128"/>
              </a:rPr>
              <a:t>BCPOS</a:t>
            </a:r>
            <a:r>
              <a:rPr lang="ja-JP" altLang="en-US" sz="900">
                <a:latin typeface="HG丸ｺﾞｼｯｸM-PRO" panose="020F0600000000000000" pitchFamily="50" charset="-128"/>
                <a:ea typeface="HG丸ｺﾞｼｯｸM-PRO" panose="020F0600000000000000" pitchFamily="50" charset="-128"/>
              </a:rPr>
              <a:t>連動、免税書類作成システム「あっと免税</a:t>
            </a:r>
            <a:r>
              <a:rPr lang="en-US" altLang="ja-JP" sz="900">
                <a:latin typeface="HG丸ｺﾞｼｯｸM-PRO" panose="020F0600000000000000" pitchFamily="50" charset="-128"/>
                <a:ea typeface="HG丸ｺﾞｼｯｸM-PRO" panose="020F0600000000000000" pitchFamily="50" charset="-128"/>
              </a:rPr>
              <a:t>(P-20)</a:t>
            </a:r>
            <a:r>
              <a:rPr lang="ja-JP" altLang="en-US" sz="900">
                <a:latin typeface="HG丸ｺﾞｼｯｸM-PRO" panose="020F0600000000000000" pitchFamily="50" charset="-128"/>
                <a:ea typeface="HG丸ｺﾞｼｯｸM-PRO" panose="020F0600000000000000" pitchFamily="50" charset="-128"/>
              </a:rPr>
              <a:t>」で使用します。</a:t>
            </a:r>
            <a:br>
              <a:rPr lang="ja-JP" altLang="en-US" sz="9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パスポートの、名前･生年月日･国等を、読取りあっと免税へ入力します。</a:t>
            </a:r>
            <a:endParaRPr lang="en-US" altLang="ja-JP" sz="900">
              <a:latin typeface="HG丸ｺﾞｼｯｸM-PRO" panose="020F0600000000000000" pitchFamily="50" charset="-128"/>
              <a:ea typeface="HG丸ｺﾞｼｯｸM-PRO" panose="020F0600000000000000" pitchFamily="50" charset="-128"/>
            </a:endParaRPr>
          </a:p>
        </p:txBody>
      </p:sp>
      <p:sp>
        <p:nvSpPr>
          <p:cNvPr id="711815" name="Rectangle 29"/>
          <p:cNvSpPr>
            <a:spLocks noChangeArrowheads="1"/>
          </p:cNvSpPr>
          <p:nvPr/>
        </p:nvSpPr>
        <p:spPr bwMode="auto">
          <a:xfrm>
            <a:off x="6569075" y="5375275"/>
            <a:ext cx="1878013"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b="1">
                <a:solidFill>
                  <a:schemeClr val="bg2"/>
                </a:solidFill>
                <a:latin typeface="HG丸ｺﾞｼｯｸM-PRO" panose="020F0600000000000000" pitchFamily="50" charset="-128"/>
                <a:ea typeface="HG丸ｺﾞｼｯｸM-PRO" panose="020F0600000000000000" pitchFamily="50" charset="-128"/>
              </a:rPr>
              <a:t>■</a:t>
            </a:r>
            <a:r>
              <a:rPr lang="ja-JP" altLang="en-US" sz="1000" b="1">
                <a:latin typeface="HG丸ｺﾞｼｯｸM-PRO" panose="020F0600000000000000" pitchFamily="50" charset="-128"/>
                <a:ea typeface="HG丸ｺﾞｼｯｸM-PRO" panose="020F0600000000000000" pitchFamily="50" charset="-128"/>
              </a:rPr>
              <a:t> サーマル式ラベルプリンタ</a:t>
            </a:r>
            <a:endParaRPr lang="ja-JP" altLang="en-US" sz="1000">
              <a:latin typeface="HG丸ｺﾞｼｯｸM-PRO" panose="020F0600000000000000" pitchFamily="50" charset="-128"/>
              <a:ea typeface="HG丸ｺﾞｼｯｸM-PRO" panose="020F0600000000000000" pitchFamily="50" charset="-128"/>
            </a:endParaRPr>
          </a:p>
        </p:txBody>
      </p:sp>
      <p:sp>
        <p:nvSpPr>
          <p:cNvPr id="711816" name="Rectangle 136"/>
          <p:cNvSpPr>
            <a:spLocks noChangeArrowheads="1"/>
          </p:cNvSpPr>
          <p:nvPr/>
        </p:nvSpPr>
        <p:spPr bwMode="auto">
          <a:xfrm>
            <a:off x="6575425" y="5384800"/>
            <a:ext cx="2957513" cy="1114425"/>
          </a:xfrm>
          <a:prstGeom prst="rect">
            <a:avLst/>
          </a:prstGeom>
          <a:noFill/>
          <a:ln w="12700" algn="ctr">
            <a:solidFill>
              <a:srgbClr val="969696"/>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11817" name="Text Box 48"/>
          <p:cNvSpPr txBox="1">
            <a:spLocks noChangeArrowheads="1"/>
          </p:cNvSpPr>
          <p:nvPr/>
        </p:nvSpPr>
        <p:spPr bwMode="auto">
          <a:xfrm>
            <a:off x="7486650" y="5597525"/>
            <a:ext cx="1920875"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ja-JP" altLang="en-US" sz="900">
                <a:latin typeface="HG丸ｺﾞｼｯｸM-PRO" panose="020F0600000000000000" pitchFamily="50" charset="-128"/>
                <a:ea typeface="HG丸ｺﾞｼｯｸM-PRO" panose="020F0600000000000000" pitchFamily="50" charset="-128"/>
              </a:rPr>
              <a:t>サーマル</a:t>
            </a:r>
            <a:r>
              <a:rPr lang="en-US" altLang="ja-JP" sz="900">
                <a:latin typeface="HG丸ｺﾞｼｯｸM-PRO" panose="020F0600000000000000" pitchFamily="50" charset="-128"/>
                <a:ea typeface="HG丸ｺﾞｼｯｸM-PRO" panose="020F0600000000000000" pitchFamily="50" charset="-128"/>
              </a:rPr>
              <a:t>(</a:t>
            </a:r>
            <a:r>
              <a:rPr lang="ja-JP" altLang="en-US" sz="900">
                <a:latin typeface="HG丸ｺﾞｼｯｸM-PRO" panose="020F0600000000000000" pitchFamily="50" charset="-128"/>
                <a:ea typeface="HG丸ｺﾞｼｯｸM-PRO" panose="020F0600000000000000" pitchFamily="50" charset="-128"/>
              </a:rPr>
              <a:t>レシート同様</a:t>
            </a:r>
            <a:r>
              <a:rPr lang="en-US" altLang="ja-JP" sz="900">
                <a:latin typeface="HG丸ｺﾞｼｯｸM-PRO" panose="020F0600000000000000" pitchFamily="50" charset="-128"/>
                <a:ea typeface="HG丸ｺﾞｼｯｸM-PRO" panose="020F0600000000000000" pitchFamily="50" charset="-128"/>
              </a:rPr>
              <a:t>)</a:t>
            </a:r>
            <a:r>
              <a:rPr lang="ja-JP" altLang="en-US" sz="900">
                <a:latin typeface="HG丸ｺﾞｼｯｸM-PRO" panose="020F0600000000000000" pitchFamily="50" charset="-128"/>
                <a:ea typeface="HG丸ｺﾞｼｯｸM-PRO" panose="020F0600000000000000" pitchFamily="50" charset="-128"/>
              </a:rPr>
              <a:t>方式のラベルプリンタで、</a:t>
            </a:r>
            <a:r>
              <a:rPr lang="en-US" altLang="ja-JP" sz="900">
                <a:latin typeface="HG丸ｺﾞｼｯｸM-PRO" panose="020F0600000000000000" pitchFamily="50" charset="-128"/>
                <a:ea typeface="HG丸ｺﾞｼｯｸM-PRO" panose="020F0600000000000000" pitchFamily="50" charset="-128"/>
              </a:rPr>
              <a:t>BCPOS</a:t>
            </a:r>
            <a:r>
              <a:rPr lang="ja-JP" altLang="en-US" sz="900">
                <a:latin typeface="HG丸ｺﾞｼｯｸM-PRO" panose="020F0600000000000000" pitchFamily="50" charset="-128"/>
                <a:ea typeface="HG丸ｺﾞｼｯｸM-PRO" panose="020F0600000000000000" pitchFamily="50" charset="-128"/>
              </a:rPr>
              <a:t>の商品マスタからラベルを発行します</a:t>
            </a:r>
            <a:r>
              <a:rPr lang="en-US" altLang="ja-JP" sz="900">
                <a:latin typeface="HG丸ｺﾞｼｯｸM-PRO" panose="020F0600000000000000" pitchFamily="50" charset="-128"/>
                <a:ea typeface="HG丸ｺﾞｼｯｸM-PRO" panose="020F0600000000000000" pitchFamily="50" charset="-128"/>
              </a:rPr>
              <a:t/>
            </a:r>
            <a:br>
              <a:rPr lang="en-US" altLang="ja-JP" sz="9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約</a:t>
            </a:r>
            <a:r>
              <a:rPr lang="en-US" altLang="ja-JP" sz="900">
                <a:latin typeface="HG丸ｺﾞｼｯｸM-PRO" panose="020F0600000000000000" pitchFamily="50" charset="-128"/>
                <a:ea typeface="HG丸ｺﾞｼｯｸM-PRO" panose="020F0600000000000000" pitchFamily="50" charset="-128"/>
              </a:rPr>
              <a:t>(H)</a:t>
            </a:r>
            <a:r>
              <a:rPr lang="ja-JP" altLang="en-US" sz="900">
                <a:latin typeface="HG丸ｺﾞｼｯｸM-PRO" panose="020F0600000000000000" pitchFamily="50" charset="-128"/>
                <a:ea typeface="HG丸ｺﾞｼｯｸM-PRO" panose="020F0600000000000000" pitchFamily="50" charset="-128"/>
              </a:rPr>
              <a:t>ｘ</a:t>
            </a:r>
            <a:r>
              <a:rPr lang="en-US" altLang="ja-JP" sz="900">
                <a:latin typeface="HG丸ｺﾞｼｯｸM-PRO" panose="020F0600000000000000" pitchFamily="50" charset="-128"/>
                <a:ea typeface="HG丸ｺﾞｼｯｸM-PRO" panose="020F0600000000000000" pitchFamily="50" charset="-128"/>
              </a:rPr>
              <a:t>22.8(W)x11.4(D)x()cm USB</a:t>
            </a:r>
            <a:r>
              <a:rPr lang="ja-JP" altLang="en-US" sz="900">
                <a:latin typeface="HG丸ｺﾞｼｯｸM-PRO" panose="020F0600000000000000" pitchFamily="50" charset="-128"/>
                <a:ea typeface="HG丸ｺﾞｼｯｸM-PRO" panose="020F0600000000000000" pitchFamily="50" charset="-128"/>
              </a:rPr>
              <a:t>接続</a:t>
            </a:r>
            <a:endParaRPr lang="en-US" altLang="ja-JP" sz="900">
              <a:latin typeface="HG丸ｺﾞｼｯｸM-PRO" panose="020F0600000000000000" pitchFamily="50" charset="-128"/>
              <a:ea typeface="HG丸ｺﾞｼｯｸM-PRO" panose="020F0600000000000000" pitchFamily="50" charset="-128"/>
            </a:endParaRPr>
          </a:p>
        </p:txBody>
      </p:sp>
      <p:sp>
        <p:nvSpPr>
          <p:cNvPr id="711820" name="Rectangle 29"/>
          <p:cNvSpPr>
            <a:spLocks noChangeArrowheads="1"/>
          </p:cNvSpPr>
          <p:nvPr/>
        </p:nvSpPr>
        <p:spPr bwMode="auto">
          <a:xfrm>
            <a:off x="6570663" y="4004390"/>
            <a:ext cx="2547492" cy="24622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b="1" dirty="0">
                <a:solidFill>
                  <a:schemeClr val="bg2"/>
                </a:solidFill>
                <a:latin typeface="HG丸ｺﾞｼｯｸM-PRO" panose="020F0600000000000000" pitchFamily="50" charset="-128"/>
                <a:ea typeface="HG丸ｺﾞｼｯｸM-PRO" panose="020F0600000000000000" pitchFamily="50" charset="-128"/>
              </a:rPr>
              <a:t>■ </a:t>
            </a:r>
            <a:r>
              <a:rPr lang="ja-JP" altLang="en-US" sz="1000" b="1" dirty="0" smtClean="0">
                <a:latin typeface="HG丸ｺﾞｼｯｸM-PRO" panose="020F0600000000000000" pitchFamily="50" charset="-128"/>
                <a:ea typeface="HG丸ｺﾞｼｯｸM-PRO" panose="020F0600000000000000" pitchFamily="50" charset="-128"/>
              </a:rPr>
              <a:t>紙幣・硬貨自動</a:t>
            </a:r>
            <a:r>
              <a:rPr lang="ja-JP" altLang="en-US" sz="1000" b="1" dirty="0">
                <a:latin typeface="HG丸ｺﾞｼｯｸM-PRO" panose="020F0600000000000000" pitchFamily="50" charset="-128"/>
                <a:ea typeface="HG丸ｺﾞｼｯｸM-PRO" panose="020F0600000000000000" pitchFamily="50" charset="-128"/>
              </a:rPr>
              <a:t>つり銭機 </a:t>
            </a:r>
            <a:r>
              <a:rPr lang="en-US" altLang="ja-JP" sz="1000" dirty="0">
                <a:latin typeface="HG丸ｺﾞｼｯｸM-PRO" panose="020F0600000000000000" pitchFamily="50" charset="-128"/>
                <a:ea typeface="HG丸ｺﾞｼｯｸM-PRO" panose="020F0600000000000000" pitchFamily="50" charset="-128"/>
              </a:rPr>
              <a:t>(</a:t>
            </a:r>
            <a:r>
              <a:rPr lang="ja-JP" altLang="en-US" sz="1000" dirty="0">
                <a:latin typeface="HG丸ｺﾞｼｯｸM-PRO" panose="020F0600000000000000" pitchFamily="50" charset="-128"/>
                <a:ea typeface="HG丸ｺﾞｼｯｸM-PRO" panose="020F0600000000000000" pitchFamily="50" charset="-128"/>
              </a:rPr>
              <a:t>詳細 </a:t>
            </a:r>
            <a:r>
              <a:rPr lang="en-US" altLang="ja-JP" sz="1000" dirty="0">
                <a:latin typeface="HG丸ｺﾞｼｯｸM-PRO" panose="020F0600000000000000" pitchFamily="50" charset="-128"/>
                <a:ea typeface="HG丸ｺﾞｼｯｸM-PRO" panose="020F0600000000000000" pitchFamily="50" charset="-128"/>
              </a:rPr>
              <a:t>P-24)</a:t>
            </a:r>
          </a:p>
        </p:txBody>
      </p:sp>
      <p:sp>
        <p:nvSpPr>
          <p:cNvPr id="711821" name="Rectangle 141"/>
          <p:cNvSpPr>
            <a:spLocks noChangeArrowheads="1"/>
          </p:cNvSpPr>
          <p:nvPr/>
        </p:nvSpPr>
        <p:spPr bwMode="auto">
          <a:xfrm>
            <a:off x="6565900" y="4025900"/>
            <a:ext cx="2960688" cy="1289050"/>
          </a:xfrm>
          <a:prstGeom prst="rect">
            <a:avLst/>
          </a:prstGeom>
          <a:noFill/>
          <a:ln w="12700" algn="ctr">
            <a:solidFill>
              <a:srgbClr val="969696"/>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11826" name="Rectangle 146"/>
          <p:cNvSpPr>
            <a:spLocks noChangeArrowheads="1"/>
          </p:cNvSpPr>
          <p:nvPr/>
        </p:nvSpPr>
        <p:spPr bwMode="auto">
          <a:xfrm>
            <a:off x="384062" y="4027488"/>
            <a:ext cx="2960802" cy="1289050"/>
          </a:xfrm>
          <a:prstGeom prst="rect">
            <a:avLst/>
          </a:prstGeom>
          <a:noFill/>
          <a:ln w="12700" algn="ctr">
            <a:solidFill>
              <a:srgbClr val="969696"/>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11851" name="Rectangle 29"/>
          <p:cNvSpPr>
            <a:spLocks noChangeArrowheads="1"/>
          </p:cNvSpPr>
          <p:nvPr/>
        </p:nvSpPr>
        <p:spPr bwMode="auto">
          <a:xfrm>
            <a:off x="341198" y="4005263"/>
            <a:ext cx="2270125"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b="1">
                <a:solidFill>
                  <a:schemeClr val="bg2"/>
                </a:solidFill>
                <a:latin typeface="HG丸ｺﾞｼｯｸM-PRO" panose="020F0600000000000000" pitchFamily="50" charset="-128"/>
                <a:ea typeface="HG丸ｺﾞｼｯｸM-PRO" panose="020F0600000000000000" pitchFamily="50" charset="-128"/>
              </a:rPr>
              <a:t>■</a:t>
            </a:r>
            <a:r>
              <a:rPr lang="ja-JP" altLang="en-US" sz="1000" b="1">
                <a:latin typeface="HG丸ｺﾞｼｯｸM-PRO" panose="020F0600000000000000" pitchFamily="50" charset="-128"/>
                <a:ea typeface="HG丸ｺﾞｼｯｸM-PRO" panose="020F0600000000000000" pitchFamily="50" charset="-128"/>
              </a:rPr>
              <a:t> ハンディターミナル </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詳細 </a:t>
            </a:r>
            <a:r>
              <a:rPr lang="en-US" altLang="ja-JP" sz="1000">
                <a:latin typeface="HG丸ｺﾞｼｯｸM-PRO" panose="020F0600000000000000" pitchFamily="50" charset="-128"/>
                <a:ea typeface="HG丸ｺﾞｼｯｸM-PRO" panose="020F0600000000000000" pitchFamily="50" charset="-128"/>
              </a:rPr>
              <a:t>P-23)</a:t>
            </a:r>
          </a:p>
        </p:txBody>
      </p:sp>
      <p:sp>
        <p:nvSpPr>
          <p:cNvPr id="711852" name="Text Box 48"/>
          <p:cNvSpPr txBox="1">
            <a:spLocks noChangeArrowheads="1"/>
          </p:cNvSpPr>
          <p:nvPr/>
        </p:nvSpPr>
        <p:spPr bwMode="auto">
          <a:xfrm>
            <a:off x="368186" y="4230688"/>
            <a:ext cx="2209800"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ja-JP" altLang="en-US" sz="900" dirty="0">
                <a:latin typeface="HG丸ｺﾞｼｯｸM-PRO" panose="020F0600000000000000" pitchFamily="50" charset="-128"/>
                <a:ea typeface="HG丸ｺﾞｼｯｸM-PRO" panose="020F0600000000000000" pitchFamily="50" charset="-128"/>
              </a:rPr>
              <a:t>コードレスで利用し、読取ったデータを保存し、業務終了後に</a:t>
            </a:r>
            <a:r>
              <a:rPr lang="en-US" altLang="ja-JP" sz="900" dirty="0">
                <a:latin typeface="HG丸ｺﾞｼｯｸM-PRO" panose="020F0600000000000000" pitchFamily="50" charset="-128"/>
                <a:ea typeface="HG丸ｺﾞｼｯｸM-PRO" panose="020F0600000000000000" pitchFamily="50" charset="-128"/>
              </a:rPr>
              <a:t>BCPOS</a:t>
            </a:r>
            <a:r>
              <a:rPr lang="ja-JP" altLang="en-US" sz="900" dirty="0">
                <a:latin typeface="HG丸ｺﾞｼｯｸM-PRO" panose="020F0600000000000000" pitchFamily="50" charset="-128"/>
                <a:ea typeface="HG丸ｺﾞｼｯｸM-PRO" panose="020F0600000000000000" pitchFamily="50" charset="-128"/>
              </a:rPr>
              <a:t>へ転送します。</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棚卸・仕入・移動・簡易</a:t>
            </a:r>
            <a:r>
              <a:rPr lang="en-US" altLang="ja-JP" sz="900" dirty="0">
                <a:latin typeface="HG丸ｺﾞｼｯｸM-PRO" panose="020F0600000000000000" pitchFamily="50" charset="-128"/>
                <a:ea typeface="HG丸ｺﾞｼｯｸM-PRO" panose="020F0600000000000000" pitchFamily="50" charset="-128"/>
              </a:rPr>
              <a:t>POS</a:t>
            </a:r>
            <a:r>
              <a:rPr lang="ja-JP" altLang="en-US" sz="900" dirty="0">
                <a:latin typeface="HG丸ｺﾞｼｯｸM-PRO" panose="020F0600000000000000" pitchFamily="50" charset="-128"/>
                <a:ea typeface="HG丸ｺﾞｼｯｸM-PRO" panose="020F0600000000000000" pitchFamily="50" charset="-128"/>
              </a:rPr>
              <a:t>として、様々な業務で利用が可能です。</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711853" name="Rectangle 29"/>
          <p:cNvSpPr>
            <a:spLocks noChangeArrowheads="1"/>
          </p:cNvSpPr>
          <p:nvPr/>
        </p:nvSpPr>
        <p:spPr bwMode="auto">
          <a:xfrm>
            <a:off x="368300" y="898525"/>
            <a:ext cx="3014663"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200" b="1">
                <a:solidFill>
                  <a:srgbClr val="0099FF"/>
                </a:solidFill>
                <a:latin typeface="HG丸ｺﾞｼｯｸM-PRO" panose="020F0600000000000000" pitchFamily="50" charset="-128"/>
                <a:ea typeface="HG丸ｺﾞｼｯｸM-PRO" panose="020F0600000000000000" pitchFamily="50" charset="-128"/>
              </a:rPr>
              <a:t>■</a:t>
            </a:r>
            <a:r>
              <a:rPr lang="ja-JP" altLang="en-US" sz="1200" b="1">
                <a:latin typeface="HG丸ｺﾞｼｯｸM-PRO" panose="020F0600000000000000" pitchFamily="50" charset="-128"/>
                <a:ea typeface="HG丸ｺﾞｼｯｸM-PRO" panose="020F0600000000000000" pitchFamily="50" charset="-128"/>
              </a:rPr>
              <a:t> </a:t>
            </a:r>
            <a:r>
              <a:rPr lang="en-US" altLang="ja-JP" sz="1200" b="1">
                <a:latin typeface="HG丸ｺﾞｼｯｸM-PRO" panose="020F0600000000000000" pitchFamily="50" charset="-128"/>
                <a:ea typeface="HG丸ｺﾞｼｯｸM-PRO" panose="020F0600000000000000" pitchFamily="50" charset="-128"/>
              </a:rPr>
              <a:t>BCPOS</a:t>
            </a:r>
            <a:r>
              <a:rPr lang="ja-JP" altLang="en-US" sz="1200" b="1">
                <a:latin typeface="HG丸ｺﾞｼｯｸM-PRO" panose="020F0600000000000000" pitchFamily="50" charset="-128"/>
                <a:ea typeface="HG丸ｺﾞｼｯｸM-PRO" panose="020F0600000000000000" pitchFamily="50" charset="-128"/>
              </a:rPr>
              <a:t>用各種周辺機器</a:t>
            </a:r>
            <a:endParaRPr lang="ja-JP" altLang="en-US" sz="1200">
              <a:latin typeface="HG丸ｺﾞｼｯｸM-PRO" panose="020F0600000000000000" pitchFamily="50" charset="-128"/>
              <a:ea typeface="HG丸ｺﾞｼｯｸM-PRO" panose="020F0600000000000000" pitchFamily="50" charset="-128"/>
            </a:endParaRPr>
          </a:p>
        </p:txBody>
      </p:sp>
      <p:sp>
        <p:nvSpPr>
          <p:cNvPr id="711854" name="Text Box 48"/>
          <p:cNvSpPr txBox="1">
            <a:spLocks noChangeArrowheads="1"/>
          </p:cNvSpPr>
          <p:nvPr/>
        </p:nvSpPr>
        <p:spPr bwMode="auto">
          <a:xfrm>
            <a:off x="412750" y="1177925"/>
            <a:ext cx="2878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ja-JP" altLang="en-US" sz="1200" dirty="0">
                <a:latin typeface="HG丸ｺﾞｼｯｸM-PRO" panose="020F0600000000000000" pitchFamily="50" charset="-128"/>
                <a:ea typeface="HG丸ｺﾞｼｯｸM-PRO" panose="020F0600000000000000" pitchFamily="50" charset="-128"/>
              </a:rPr>
              <a:t>一般的</a:t>
            </a:r>
            <a:r>
              <a:rPr lang="ja-JP" altLang="en-US" sz="1200" dirty="0" smtClean="0">
                <a:latin typeface="HG丸ｺﾞｼｯｸM-PRO" panose="020F0600000000000000" pitchFamily="50" charset="-128"/>
                <a:ea typeface="HG丸ｺﾞｼｯｸM-PRO" panose="020F0600000000000000" pitchFamily="50" charset="-128"/>
              </a:rPr>
              <a:t>なデスクトップ</a:t>
            </a:r>
            <a:r>
              <a:rPr lang="en-US" altLang="ja-JP" sz="1200" dirty="0">
                <a:latin typeface="HG丸ｺﾞｼｯｸM-PRO" panose="020F0600000000000000" pitchFamily="50" charset="-128"/>
                <a:ea typeface="HG丸ｺﾞｼｯｸM-PRO" panose="020F0600000000000000" pitchFamily="50" charset="-128"/>
              </a:rPr>
              <a:t>PC</a:t>
            </a:r>
            <a:r>
              <a:rPr lang="ja-JP" altLang="en-US" sz="1200" dirty="0">
                <a:latin typeface="HG丸ｺﾞｼｯｸM-PRO" panose="020F0600000000000000" pitchFamily="50" charset="-128"/>
                <a:ea typeface="HG丸ｺﾞｼｯｸM-PRO" panose="020F0600000000000000" pitchFamily="50" charset="-128"/>
              </a:rPr>
              <a:t>やノート</a:t>
            </a:r>
            <a:r>
              <a:rPr lang="en-US" altLang="ja-JP" sz="1200" dirty="0">
                <a:latin typeface="HG丸ｺﾞｼｯｸM-PRO" panose="020F0600000000000000" pitchFamily="50" charset="-128"/>
                <a:ea typeface="HG丸ｺﾞｼｯｸM-PRO" panose="020F0600000000000000" pitchFamily="50" charset="-128"/>
              </a:rPr>
              <a:t>PC</a:t>
            </a:r>
            <a:r>
              <a:rPr lang="ja-JP" altLang="en-US" sz="1200" dirty="0">
                <a:latin typeface="HG丸ｺﾞｼｯｸM-PRO" panose="020F0600000000000000" pitchFamily="50" charset="-128"/>
                <a:ea typeface="HG丸ｺﾞｼｯｸM-PRO" panose="020F0600000000000000" pitchFamily="50" charset="-128"/>
              </a:rPr>
              <a:t>を、</a:t>
            </a:r>
            <a:r>
              <a:rPr lang="en-US" altLang="ja-JP" sz="1200" dirty="0">
                <a:latin typeface="HG丸ｺﾞｼｯｸM-PRO" panose="020F0600000000000000" pitchFamily="50" charset="-128"/>
                <a:ea typeface="HG丸ｺﾞｼｯｸM-PRO" panose="020F0600000000000000" pitchFamily="50" charset="-128"/>
              </a:rPr>
              <a:t>POS</a:t>
            </a:r>
            <a:r>
              <a:rPr lang="ja-JP" altLang="en-US" sz="1200" dirty="0">
                <a:latin typeface="HG丸ｺﾞｼｯｸM-PRO" panose="020F0600000000000000" pitchFamily="50" charset="-128"/>
                <a:ea typeface="HG丸ｺﾞｼｯｸM-PRO" panose="020F0600000000000000" pitchFamily="50" charset="-128"/>
              </a:rPr>
              <a:t>システムとして利用する場合に</a:t>
            </a:r>
            <a:r>
              <a:rPr lang="ja-JP" altLang="en-US" sz="1200" dirty="0" smtClean="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必要</a:t>
            </a:r>
            <a:r>
              <a:rPr lang="ja-JP" altLang="en-US" sz="1200" dirty="0" smtClean="0">
                <a:latin typeface="HG丸ｺﾞｼｯｸM-PRO" panose="020F0600000000000000" pitchFamily="50" charset="-128"/>
                <a:ea typeface="HG丸ｺﾞｼｯｸM-PRO" panose="020F0600000000000000" pitchFamily="50" charset="-128"/>
              </a:rPr>
              <a:t>と</a:t>
            </a:r>
            <a:r>
              <a:rPr lang="ja-JP" altLang="en-US" sz="1200" dirty="0">
                <a:latin typeface="HG丸ｺﾞｼｯｸM-PRO" panose="020F0600000000000000" pitchFamily="50" charset="-128"/>
                <a:ea typeface="HG丸ｺﾞｼｯｸM-PRO" panose="020F0600000000000000" pitchFamily="50" charset="-128"/>
              </a:rPr>
              <a:t>なる各種周辺機器。</a:t>
            </a:r>
          </a:p>
        </p:txBody>
      </p:sp>
      <p:sp>
        <p:nvSpPr>
          <p:cNvPr id="711855" name="Rectangle 29"/>
          <p:cNvSpPr>
            <a:spLocks noChangeArrowheads="1"/>
          </p:cNvSpPr>
          <p:nvPr/>
        </p:nvSpPr>
        <p:spPr bwMode="auto">
          <a:xfrm>
            <a:off x="368300" y="3702050"/>
            <a:ext cx="3014663"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200" b="1">
                <a:solidFill>
                  <a:schemeClr val="bg2"/>
                </a:solidFill>
                <a:latin typeface="HG丸ｺﾞｼｯｸM-PRO" panose="020F0600000000000000" pitchFamily="50" charset="-128"/>
                <a:ea typeface="HG丸ｺﾞｼｯｸM-PRO" panose="020F0600000000000000" pitchFamily="50" charset="-128"/>
              </a:rPr>
              <a:t>■</a:t>
            </a:r>
            <a:r>
              <a:rPr lang="ja-JP" altLang="en-US" sz="1200" b="1">
                <a:latin typeface="HG丸ｺﾞｼｯｸM-PRO" panose="020F0600000000000000" pitchFamily="50" charset="-128"/>
                <a:ea typeface="HG丸ｺﾞｼｯｸM-PRO" panose="020F0600000000000000" pitchFamily="50" charset="-128"/>
              </a:rPr>
              <a:t> </a:t>
            </a:r>
            <a:r>
              <a:rPr lang="en-US" altLang="ja-JP" sz="1200" b="1">
                <a:latin typeface="HG丸ｺﾞｼｯｸM-PRO" panose="020F0600000000000000" pitchFamily="50" charset="-128"/>
                <a:ea typeface="HG丸ｺﾞｼｯｸM-PRO" panose="020F0600000000000000" pitchFamily="50" charset="-128"/>
              </a:rPr>
              <a:t>BCPOS</a:t>
            </a:r>
            <a:r>
              <a:rPr lang="ja-JP" altLang="en-US" sz="1200" b="1">
                <a:latin typeface="HG丸ｺﾞｼｯｸM-PRO" panose="020F0600000000000000" pitchFamily="50" charset="-128"/>
                <a:ea typeface="HG丸ｺﾞｼｯｸM-PRO" panose="020F0600000000000000" pitchFamily="50" charset="-128"/>
              </a:rPr>
              <a:t>用 拡張周辺機器</a:t>
            </a:r>
            <a:endParaRPr lang="ja-JP" altLang="en-US" sz="1200">
              <a:latin typeface="HG丸ｺﾞｼｯｸM-PRO" panose="020F0600000000000000" pitchFamily="50" charset="-128"/>
              <a:ea typeface="HG丸ｺﾞｼｯｸM-PRO" panose="020F0600000000000000" pitchFamily="50" charset="-128"/>
            </a:endParaRPr>
          </a:p>
        </p:txBody>
      </p:sp>
      <p:sp>
        <p:nvSpPr>
          <p:cNvPr id="711856" name="Text Box 48"/>
          <p:cNvSpPr txBox="1">
            <a:spLocks noChangeArrowheads="1"/>
          </p:cNvSpPr>
          <p:nvPr/>
        </p:nvSpPr>
        <p:spPr bwMode="auto">
          <a:xfrm>
            <a:off x="2487613" y="3694113"/>
            <a:ext cx="70453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en-US" altLang="ja-JP" sz="1200">
                <a:latin typeface="HG丸ｺﾞｼｯｸM-PRO" panose="020F0600000000000000" pitchFamily="50" charset="-128"/>
                <a:ea typeface="HG丸ｺﾞｼｯｸM-PRO" panose="020F0600000000000000" pitchFamily="50" charset="-128"/>
              </a:rPr>
              <a:t>BCPOS</a:t>
            </a:r>
            <a:r>
              <a:rPr lang="ja-JP" altLang="en-US" sz="1200">
                <a:latin typeface="HG丸ｺﾞｼｯｸM-PRO" panose="020F0600000000000000" pitchFamily="50" charset="-128"/>
                <a:ea typeface="HG丸ｺﾞｼｯｸM-PRO" panose="020F0600000000000000" pitchFamily="50" charset="-128"/>
              </a:rPr>
              <a:t>を便利に使用できるように、各種周辺機器を用意しています。</a:t>
            </a:r>
          </a:p>
        </p:txBody>
      </p:sp>
      <p:pic>
        <p:nvPicPr>
          <p:cNvPr id="2" name="図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49969" y="2449577"/>
            <a:ext cx="1033534" cy="1033534"/>
          </a:xfrm>
          <a:prstGeom prst="rect">
            <a:avLst/>
          </a:prstGeom>
        </p:spPr>
      </p:pic>
      <p:pic>
        <p:nvPicPr>
          <p:cNvPr id="3" name="図 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12148" y="4128741"/>
            <a:ext cx="452630" cy="1105593"/>
          </a:xfrm>
          <a:prstGeom prst="rect">
            <a:avLst/>
          </a:prstGeom>
        </p:spPr>
      </p:pic>
      <p:sp>
        <p:nvSpPr>
          <p:cNvPr id="59" name="Rectangle 146"/>
          <p:cNvSpPr>
            <a:spLocks noChangeArrowheads="1"/>
          </p:cNvSpPr>
          <p:nvPr/>
        </p:nvSpPr>
        <p:spPr bwMode="auto">
          <a:xfrm>
            <a:off x="3403604" y="4022018"/>
            <a:ext cx="3087684" cy="1289050"/>
          </a:xfrm>
          <a:prstGeom prst="rect">
            <a:avLst/>
          </a:prstGeom>
          <a:noFill/>
          <a:ln w="12700" algn="ctr">
            <a:solidFill>
              <a:srgbClr val="969696"/>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60" name="Rectangle 29"/>
          <p:cNvSpPr>
            <a:spLocks noChangeArrowheads="1"/>
          </p:cNvSpPr>
          <p:nvPr/>
        </p:nvSpPr>
        <p:spPr bwMode="auto">
          <a:xfrm>
            <a:off x="3360740" y="3998920"/>
            <a:ext cx="869149" cy="24622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b="1" dirty="0">
                <a:solidFill>
                  <a:schemeClr val="bg2"/>
                </a:solidFill>
                <a:latin typeface="HG丸ｺﾞｼｯｸM-PRO" panose="020F0600000000000000" pitchFamily="50" charset="-128"/>
                <a:ea typeface="HG丸ｺﾞｼｯｸM-PRO" panose="020F0600000000000000" pitchFamily="50" charset="-128"/>
              </a:rPr>
              <a:t>■</a:t>
            </a:r>
            <a:r>
              <a:rPr lang="ja-JP" altLang="en-US" sz="1000" b="1" dirty="0">
                <a:latin typeface="HG丸ｺﾞｼｯｸM-PRO" panose="020F0600000000000000" pitchFamily="50" charset="-128"/>
                <a:ea typeface="HG丸ｺﾞｼｯｸM-PRO" panose="020F0600000000000000" pitchFamily="50" charset="-128"/>
              </a:rPr>
              <a:t> </a:t>
            </a:r>
            <a:r>
              <a:rPr lang="ja-JP" altLang="en-US" sz="1000" b="1" dirty="0" smtClean="0">
                <a:latin typeface="HG丸ｺﾞｼｯｸM-PRO" panose="020F0600000000000000" pitchFamily="50" charset="-128"/>
                <a:ea typeface="HG丸ｺﾞｼｯｸM-PRO" panose="020F0600000000000000" pitchFamily="50" charset="-128"/>
              </a:rPr>
              <a:t>決済端末</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61" name="Text Box 48"/>
          <p:cNvSpPr txBox="1">
            <a:spLocks noChangeArrowheads="1"/>
          </p:cNvSpPr>
          <p:nvPr/>
        </p:nvSpPr>
        <p:spPr bwMode="auto">
          <a:xfrm>
            <a:off x="3387728" y="4225218"/>
            <a:ext cx="2209800" cy="895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en-US" altLang="ja-JP" sz="900" dirty="0" smtClean="0">
                <a:latin typeface="HG丸ｺﾞｼｯｸM-PRO" panose="020F0600000000000000" pitchFamily="50" charset="-128"/>
                <a:ea typeface="HG丸ｺﾞｼｯｸM-PRO" panose="020F0600000000000000" pitchFamily="50" charset="-128"/>
              </a:rPr>
              <a:t>IC</a:t>
            </a:r>
            <a:r>
              <a:rPr lang="ja-JP" altLang="en-US" sz="900" dirty="0" smtClean="0">
                <a:latin typeface="HG丸ｺﾞｼｯｸM-PRO" panose="020F0600000000000000" pitchFamily="50" charset="-128"/>
                <a:ea typeface="HG丸ｺﾞｼｯｸM-PRO" panose="020F0600000000000000" pitchFamily="50" charset="-128"/>
              </a:rPr>
              <a:t>クレジットカード</a:t>
            </a:r>
            <a:endParaRPr lang="en-US" altLang="ja-JP" sz="900" dirty="0" smtClean="0">
              <a:latin typeface="HG丸ｺﾞｼｯｸM-PRO" panose="020F0600000000000000" pitchFamily="50" charset="-128"/>
              <a:ea typeface="HG丸ｺﾞｼｯｸM-PRO" panose="020F0600000000000000" pitchFamily="50" charset="-128"/>
            </a:endParaRPr>
          </a:p>
          <a:p>
            <a:pPr eaLnBrk="1" hangingPunct="1">
              <a:spcBef>
                <a:spcPct val="20000"/>
              </a:spcBef>
            </a:pPr>
            <a:r>
              <a:rPr lang="ja-JP" altLang="en-US" sz="900" dirty="0" smtClean="0">
                <a:latin typeface="HG丸ｺﾞｼｯｸM-PRO" panose="020F0600000000000000" pitchFamily="50" charset="-128"/>
                <a:ea typeface="HG丸ｺﾞｼｯｸM-PRO" panose="020F0600000000000000" pitchFamily="50" charset="-128"/>
              </a:rPr>
              <a:t>銀聯カード</a:t>
            </a:r>
            <a:endParaRPr lang="en-US" altLang="ja-JP" sz="900" dirty="0" smtClean="0">
              <a:latin typeface="HG丸ｺﾞｼｯｸM-PRO" panose="020F0600000000000000" pitchFamily="50" charset="-128"/>
              <a:ea typeface="HG丸ｺﾞｼｯｸM-PRO" panose="020F0600000000000000" pitchFamily="50" charset="-128"/>
            </a:endParaRPr>
          </a:p>
          <a:p>
            <a:pPr eaLnBrk="1" hangingPunct="1">
              <a:spcBef>
                <a:spcPct val="20000"/>
              </a:spcBef>
            </a:pPr>
            <a:r>
              <a:rPr lang="ja-JP" altLang="en-US" sz="900" dirty="0" smtClean="0">
                <a:latin typeface="HG丸ｺﾞｼｯｸM-PRO" panose="020F0600000000000000" pitchFamily="50" charset="-128"/>
                <a:ea typeface="HG丸ｺﾞｼｯｸM-PRO" panose="020F0600000000000000" pitchFamily="50" charset="-128"/>
              </a:rPr>
              <a:t>電子マネー（</a:t>
            </a:r>
            <a:r>
              <a:rPr lang="en-US" altLang="ja-JP" sz="900" dirty="0" err="1" smtClean="0">
                <a:latin typeface="HG丸ｺﾞｼｯｸM-PRO" panose="020F0600000000000000" pitchFamily="50" charset="-128"/>
                <a:ea typeface="HG丸ｺﾞｼｯｸM-PRO" panose="020F0600000000000000" pitchFamily="50" charset="-128"/>
              </a:rPr>
              <a:t>Felica</a:t>
            </a:r>
            <a:r>
              <a:rPr lang="ja-JP" altLang="en-US" sz="900" dirty="0" smtClean="0">
                <a:latin typeface="HG丸ｺﾞｼｯｸM-PRO" panose="020F0600000000000000" pitchFamily="50" charset="-128"/>
                <a:ea typeface="HG丸ｺﾞｼｯｸM-PRO" panose="020F0600000000000000" pitchFamily="50" charset="-128"/>
              </a:rPr>
              <a:t>決済）</a:t>
            </a:r>
            <a:endParaRPr lang="en-US" altLang="ja-JP" sz="900" dirty="0" smtClean="0">
              <a:latin typeface="HG丸ｺﾞｼｯｸM-PRO" panose="020F0600000000000000" pitchFamily="50" charset="-128"/>
              <a:ea typeface="HG丸ｺﾞｼｯｸM-PRO" panose="020F0600000000000000" pitchFamily="50" charset="-128"/>
            </a:endParaRPr>
          </a:p>
          <a:p>
            <a:pPr eaLnBrk="1" hangingPunct="1">
              <a:spcBef>
                <a:spcPct val="20000"/>
              </a:spcBef>
            </a:pPr>
            <a:r>
              <a:rPr lang="ja-JP" altLang="en-US" sz="900" dirty="0" smtClean="0">
                <a:latin typeface="HG丸ｺﾞｼｯｸM-PRO" panose="020F0600000000000000" pitchFamily="50" charset="-128"/>
                <a:ea typeface="HG丸ｺﾞｼｯｸM-PRO" panose="020F0600000000000000" pitchFamily="50" charset="-128"/>
              </a:rPr>
              <a:t>などが使える決済端末です。</a:t>
            </a:r>
            <a:endParaRPr lang="en-US" altLang="ja-JP" sz="900" dirty="0" smtClean="0">
              <a:latin typeface="HG丸ｺﾞｼｯｸM-PRO" panose="020F0600000000000000" pitchFamily="50" charset="-128"/>
              <a:ea typeface="HG丸ｺﾞｼｯｸM-PRO" panose="020F0600000000000000" pitchFamily="50" charset="-128"/>
            </a:endParaRPr>
          </a:p>
          <a:p>
            <a:pPr eaLnBrk="1" hangingPunct="1">
              <a:spcBef>
                <a:spcPct val="20000"/>
              </a:spcBef>
            </a:pPr>
            <a:r>
              <a:rPr lang="en-US" altLang="ja-JP" sz="900" dirty="0" smtClean="0">
                <a:latin typeface="HG丸ｺﾞｼｯｸM-PRO" panose="020F0600000000000000" pitchFamily="50" charset="-128"/>
                <a:ea typeface="HG丸ｺﾞｼｯｸM-PRO" panose="020F0600000000000000" pitchFamily="50" charset="-128"/>
              </a:rPr>
              <a:t>POS</a:t>
            </a:r>
            <a:r>
              <a:rPr lang="ja-JP" altLang="en-US" sz="900" dirty="0" smtClean="0">
                <a:latin typeface="HG丸ｺﾞｼｯｸM-PRO" panose="020F0600000000000000" pitchFamily="50" charset="-128"/>
                <a:ea typeface="HG丸ｺﾞｼｯｸM-PRO" panose="020F0600000000000000" pitchFamily="50" charset="-128"/>
              </a:rPr>
              <a:t>連動で金額手打ち不要</a:t>
            </a:r>
            <a:endParaRPr lang="en-US" altLang="ja-JP" sz="900" dirty="0">
              <a:latin typeface="HG丸ｺﾞｼｯｸM-PRO" panose="020F0600000000000000" pitchFamily="50" charset="-128"/>
              <a:ea typeface="HG丸ｺﾞｼｯｸM-PRO" panose="020F0600000000000000" pitchFamily="50" charset="-128"/>
            </a:endParaRPr>
          </a:p>
        </p:txBody>
      </p:sp>
      <p:pic>
        <p:nvPicPr>
          <p:cNvPr id="4" name="図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022214" y="4085929"/>
            <a:ext cx="735060" cy="937352"/>
          </a:xfrm>
          <a:prstGeom prst="rect">
            <a:avLst/>
          </a:prstGeom>
        </p:spPr>
      </p:pic>
      <p:pic>
        <p:nvPicPr>
          <p:cNvPr id="5" name="図 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788538" y="4501038"/>
            <a:ext cx="642685" cy="756762"/>
          </a:xfrm>
          <a:prstGeom prst="rect">
            <a:avLst/>
          </a:prstGeom>
        </p:spPr>
      </p:pic>
      <p:pic>
        <p:nvPicPr>
          <p:cNvPr id="6" name="図 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689283" y="4426795"/>
            <a:ext cx="954905" cy="527107"/>
          </a:xfrm>
          <a:prstGeom prst="rect">
            <a:avLst/>
          </a:prstGeom>
        </p:spPr>
      </p:pic>
      <p:sp>
        <p:nvSpPr>
          <p:cNvPr id="7" name="テキスト ボックス 6"/>
          <p:cNvSpPr txBox="1"/>
          <p:nvPr/>
        </p:nvSpPr>
        <p:spPr>
          <a:xfrm>
            <a:off x="7919338" y="4409908"/>
            <a:ext cx="559769" cy="369332"/>
          </a:xfrm>
          <a:prstGeom prst="rect">
            <a:avLst/>
          </a:prstGeom>
          <a:noFill/>
        </p:spPr>
        <p:txBody>
          <a:bodyPr wrap="none" rtlCol="0">
            <a:spAutoFit/>
          </a:bodyPr>
          <a:lstStyle/>
          <a:p>
            <a:pPr algn="l"/>
            <a:r>
              <a:rPr lang="en-US" altLang="ja-JP" sz="600" dirty="0" smtClean="0">
                <a:latin typeface="HG丸ｺﾞｼｯｸM-PRO" panose="020F0600000000000000" pitchFamily="50" charset="-128"/>
                <a:ea typeface="HG丸ｺﾞｼｯｸM-PRO" panose="020F0600000000000000" pitchFamily="50" charset="-128"/>
              </a:rPr>
              <a:t>49(W)</a:t>
            </a:r>
          </a:p>
          <a:p>
            <a:pPr algn="l"/>
            <a:r>
              <a:rPr lang="en-US" altLang="ja-JP" sz="600" dirty="0" smtClean="0">
                <a:latin typeface="HG丸ｺﾞｼｯｸM-PRO" panose="020F0600000000000000" pitchFamily="50" charset="-128"/>
                <a:ea typeface="HG丸ｺﾞｼｯｸM-PRO" panose="020F0600000000000000" pitchFamily="50" charset="-128"/>
              </a:rPr>
              <a:t>60(D)</a:t>
            </a:r>
          </a:p>
          <a:p>
            <a:pPr algn="l"/>
            <a:r>
              <a:rPr lang="en-US" altLang="ja-JP" sz="600" dirty="0" smtClean="0">
                <a:latin typeface="HG丸ｺﾞｼｯｸM-PRO" panose="020F0600000000000000" pitchFamily="50" charset="-128"/>
                <a:ea typeface="HG丸ｺﾞｼｯｸM-PRO" panose="020F0600000000000000" pitchFamily="50" charset="-128"/>
              </a:rPr>
              <a:t>13(H)cm </a:t>
            </a:r>
            <a:endParaRPr kumimoji="1" lang="ja-JP" altLang="en-US" sz="600" dirty="0">
              <a:latin typeface="+mn-ea"/>
              <a:ea typeface="+mn-ea"/>
            </a:endParaRPr>
          </a:p>
        </p:txBody>
      </p:sp>
      <p:sp>
        <p:nvSpPr>
          <p:cNvPr id="67" name="テキスト ボックス 66"/>
          <p:cNvSpPr txBox="1"/>
          <p:nvPr/>
        </p:nvSpPr>
        <p:spPr>
          <a:xfrm>
            <a:off x="6575425" y="4927977"/>
            <a:ext cx="559769" cy="369332"/>
          </a:xfrm>
          <a:prstGeom prst="rect">
            <a:avLst/>
          </a:prstGeom>
          <a:noFill/>
        </p:spPr>
        <p:txBody>
          <a:bodyPr wrap="none" rtlCol="0">
            <a:spAutoFit/>
          </a:bodyPr>
          <a:lstStyle/>
          <a:p>
            <a:pPr algn="l"/>
            <a:r>
              <a:rPr lang="en-US" altLang="ja-JP" sz="600" dirty="0" smtClean="0">
                <a:latin typeface="HG丸ｺﾞｼｯｸM-PRO" panose="020F0600000000000000" pitchFamily="50" charset="-128"/>
                <a:ea typeface="HG丸ｺﾞｼｯｸM-PRO" panose="020F0600000000000000" pitchFamily="50" charset="-128"/>
              </a:rPr>
              <a:t>48(W)</a:t>
            </a:r>
          </a:p>
          <a:p>
            <a:pPr algn="l"/>
            <a:r>
              <a:rPr lang="en-US" altLang="ja-JP" sz="600" dirty="0" smtClean="0">
                <a:latin typeface="HG丸ｺﾞｼｯｸM-PRO" panose="020F0600000000000000" pitchFamily="50" charset="-128"/>
                <a:ea typeface="HG丸ｺﾞｼｯｸM-PRO" panose="020F0600000000000000" pitchFamily="50" charset="-128"/>
              </a:rPr>
              <a:t>54(D)</a:t>
            </a:r>
          </a:p>
          <a:p>
            <a:pPr algn="l"/>
            <a:r>
              <a:rPr lang="en-US" altLang="ja-JP" sz="600" dirty="0" smtClean="0">
                <a:latin typeface="HG丸ｺﾞｼｯｸM-PRO" panose="020F0600000000000000" pitchFamily="50" charset="-128"/>
                <a:ea typeface="HG丸ｺﾞｼｯｸM-PRO" panose="020F0600000000000000" pitchFamily="50" charset="-128"/>
              </a:rPr>
              <a:t>13(H)cm </a:t>
            </a:r>
            <a:endParaRPr kumimoji="1" lang="ja-JP" altLang="en-US" sz="600" dirty="0">
              <a:latin typeface="+mn-ea"/>
              <a:ea typeface="+mn-ea"/>
            </a:endParaRPr>
          </a:p>
        </p:txBody>
      </p:sp>
    </p:spTree>
  </p:cSld>
  <p:clrMapOvr>
    <a:masterClrMapping/>
  </p:clrMapOvr>
  <p:transition advTm="224"/>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スライド番号プレースホルダー 3"/>
          <p:cNvSpPr>
            <a:spLocks noGrp="1"/>
          </p:cNvSpPr>
          <p:nvPr>
            <p:ph type="sldNum" sz="quarter" idx="12"/>
          </p:nvPr>
        </p:nvSpPr>
        <p:spPr>
          <a:xfrm>
            <a:off x="7594600" y="6637338"/>
            <a:ext cx="2311400" cy="379412"/>
          </a:xfrm>
        </p:spPr>
        <p:txBody>
          <a:bodyPr/>
          <a:lstStyle/>
          <a:p>
            <a:pPr algn="r"/>
            <a:fld id="{A057EE3B-8371-44B4-BD53-B6683E191460}" type="slidenum">
              <a:rPr lang="en-US" altLang="ja-JP"/>
              <a:pPr algn="r"/>
              <a:t>10</a:t>
            </a:fld>
            <a:endParaRPr lang="en-US" altLang="ja-JP"/>
          </a:p>
        </p:txBody>
      </p:sp>
      <p:graphicFrame>
        <p:nvGraphicFramePr>
          <p:cNvPr id="14399" name="Object 63"/>
          <p:cNvGraphicFramePr>
            <a:graphicFrameLocks noChangeAspect="1"/>
          </p:cNvGraphicFramePr>
          <p:nvPr/>
        </p:nvGraphicFramePr>
        <p:xfrm>
          <a:off x="319088" y="1230313"/>
          <a:ext cx="5322887" cy="3937000"/>
        </p:xfrm>
        <a:graphic>
          <a:graphicData uri="http://schemas.openxmlformats.org/presentationml/2006/ole">
            <mc:AlternateContent xmlns:mc="http://schemas.openxmlformats.org/markup-compatibility/2006">
              <mc:Choice xmlns:v="urn:schemas-microsoft-com:vml" Requires="v">
                <p:oleObj spid="_x0000_s14866" name="Image" r:id="rId4" imgW="10247619" imgH="7580952" progId="Photoshop.Image.13">
                  <p:embed/>
                </p:oleObj>
              </mc:Choice>
              <mc:Fallback>
                <p:oleObj name="Image" r:id="rId4" imgW="10247619" imgH="7580952" progId="Photoshop.Image.13">
                  <p:embed/>
                  <p:pic>
                    <p:nvPicPr>
                      <p:cNvPr id="0" name="Object 6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9088" y="1230313"/>
                        <a:ext cx="5322887" cy="39370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3665" name="AutoShape 1041"/>
          <p:cNvSpPr>
            <a:spLocks noChangeArrowheads="1"/>
          </p:cNvSpPr>
          <p:nvPr/>
        </p:nvSpPr>
        <p:spPr bwMode="auto">
          <a:xfrm>
            <a:off x="4311651" y="5276851"/>
            <a:ext cx="684213" cy="609600"/>
          </a:xfrm>
          <a:prstGeom prst="leftRightArrow">
            <a:avLst>
              <a:gd name="adj1" fmla="val 61981"/>
              <a:gd name="adj2" fmla="val 34898"/>
            </a:avLst>
          </a:prstGeom>
          <a:gradFill rotWithShape="1">
            <a:gsLst>
              <a:gs pos="0">
                <a:srgbClr val="FFCC00"/>
              </a:gs>
              <a:gs pos="50000">
                <a:srgbClr val="FFFFFF">
                  <a:alpha val="75000"/>
                </a:srgbClr>
              </a:gs>
              <a:gs pos="100000">
                <a:srgbClr val="FFCC00"/>
              </a:gs>
            </a:gsLst>
            <a:lin ang="0" scaled="1"/>
          </a:gradFill>
          <a:ln w="12700">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ja-JP" altLang="en-US" sz="1400">
              <a:latin typeface="Arial" charset="0"/>
            </a:endParaRPr>
          </a:p>
        </p:txBody>
      </p:sp>
      <p:sp>
        <p:nvSpPr>
          <p:cNvPr id="14342" name="Text Box 8"/>
          <p:cNvSpPr txBox="1">
            <a:spLocks noChangeArrowheads="1"/>
          </p:cNvSpPr>
          <p:nvPr/>
        </p:nvSpPr>
        <p:spPr bwMode="auto">
          <a:xfrm>
            <a:off x="0" y="36513"/>
            <a:ext cx="902335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a:solidFill>
                  <a:srgbClr val="008000"/>
                </a:solidFill>
                <a:latin typeface="Times New Roman" panose="02020603050405020304" pitchFamily="18" charset="0"/>
                <a:ea typeface="HG丸ｺﾞｼｯｸM-PRO" panose="020F0600000000000000" pitchFamily="50" charset="-128"/>
              </a:rPr>
              <a:t>　　　選べる画面</a:t>
            </a:r>
            <a:r>
              <a:rPr kumimoji="0" lang="en-US" altLang="ja-JP" sz="2200" b="1">
                <a:solidFill>
                  <a:srgbClr val="008000"/>
                </a:solidFill>
                <a:latin typeface="Times New Roman" panose="02020603050405020304" pitchFamily="18" charset="0"/>
                <a:ea typeface="HG丸ｺﾞｼｯｸM-PRO" panose="020F0600000000000000" pitchFamily="50" charset="-128"/>
              </a:rPr>
              <a:t>｢</a:t>
            </a:r>
            <a:r>
              <a:rPr kumimoji="0" lang="ja-JP" altLang="en-US" sz="2200" b="1">
                <a:solidFill>
                  <a:srgbClr val="008000"/>
                </a:solidFill>
                <a:latin typeface="Times New Roman" panose="02020603050405020304" pitchFamily="18" charset="0"/>
                <a:ea typeface="HG丸ｺﾞｼｯｸM-PRO" panose="020F0600000000000000" pitchFamily="50" charset="-128"/>
              </a:rPr>
              <a:t>物販店向け</a:t>
            </a:r>
            <a:r>
              <a:rPr kumimoji="0" lang="en-US" altLang="ja-JP" sz="2200" b="1">
                <a:solidFill>
                  <a:srgbClr val="008000"/>
                </a:solidFill>
                <a:latin typeface="Times New Roman" panose="02020603050405020304" pitchFamily="18" charset="0"/>
                <a:ea typeface="HG丸ｺﾞｼｯｸM-PRO" panose="020F0600000000000000" pitchFamily="50" charset="-128"/>
              </a:rPr>
              <a:t>｣</a:t>
            </a:r>
            <a:r>
              <a:rPr kumimoji="0" lang="ja-JP" altLang="en-US" sz="2200" b="1">
                <a:solidFill>
                  <a:srgbClr val="008000"/>
                </a:solidFill>
                <a:latin typeface="Times New Roman" panose="02020603050405020304" pitchFamily="18" charset="0"/>
                <a:ea typeface="HG丸ｺﾞｼｯｸM-PRO" panose="020F0600000000000000" pitchFamily="50" charset="-128"/>
              </a:rPr>
              <a:t>　（商品・在庫・顧客が見える）</a:t>
            </a:r>
          </a:p>
        </p:txBody>
      </p:sp>
      <p:sp>
        <p:nvSpPr>
          <p:cNvPr id="14343" name="Rectangle 51"/>
          <p:cNvSpPr>
            <a:spLocks noChangeArrowheads="1"/>
          </p:cNvSpPr>
          <p:nvPr/>
        </p:nvSpPr>
        <p:spPr bwMode="auto">
          <a:xfrm>
            <a:off x="4179888" y="3121025"/>
            <a:ext cx="379412" cy="784225"/>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graphicFrame>
        <p:nvGraphicFramePr>
          <p:cNvPr id="14344" name="Object 1030"/>
          <p:cNvGraphicFramePr>
            <a:graphicFrameLocks noChangeAspect="1"/>
          </p:cNvGraphicFramePr>
          <p:nvPr/>
        </p:nvGraphicFramePr>
        <p:xfrm>
          <a:off x="5095875" y="5405438"/>
          <a:ext cx="3927475" cy="611187"/>
        </p:xfrm>
        <a:graphic>
          <a:graphicData uri="http://schemas.openxmlformats.org/presentationml/2006/ole">
            <mc:AlternateContent xmlns:mc="http://schemas.openxmlformats.org/markup-compatibility/2006">
              <mc:Choice xmlns:v="urn:schemas-microsoft-com:vml" Requires="v">
                <p:oleObj spid="_x0000_s14867" name="Image" r:id="rId6" imgW="9701587" imgH="1511111" progId="Photoshop.Image.12">
                  <p:embed/>
                </p:oleObj>
              </mc:Choice>
              <mc:Fallback>
                <p:oleObj name="Image" r:id="rId6" imgW="9701587" imgH="1511111" progId="Photoshop.Image.12">
                  <p:embed/>
                  <p:pic>
                    <p:nvPicPr>
                      <p:cNvPr id="0" name="Object 10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95875" y="5405438"/>
                        <a:ext cx="392747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345" name="AutoShape 1040"/>
          <p:cNvSpPr>
            <a:spLocks noChangeArrowheads="1"/>
          </p:cNvSpPr>
          <p:nvPr/>
        </p:nvSpPr>
        <p:spPr bwMode="auto">
          <a:xfrm>
            <a:off x="4206875" y="5395913"/>
            <a:ext cx="911225" cy="731837"/>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FF66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400" b="1">
                <a:solidFill>
                  <a:srgbClr val="4D4D4D"/>
                </a:solidFill>
                <a:latin typeface="HG丸ｺﾞｼｯｸM-PRO" panose="020F0600000000000000" pitchFamily="50" charset="-128"/>
                <a:ea typeface="HG丸ｺﾞｼｯｸM-PRO" panose="020F0600000000000000" pitchFamily="50" charset="-128"/>
              </a:rPr>
              <a:t>切替</a:t>
            </a:r>
          </a:p>
          <a:p>
            <a:pPr algn="ctr" eaLnBrk="1" hangingPunct="1">
              <a:spcBef>
                <a:spcPct val="0"/>
              </a:spcBef>
              <a:buFontTx/>
              <a:buNone/>
            </a:pPr>
            <a:endParaRPr lang="ja-JP" altLang="en-US" sz="1400" b="1">
              <a:solidFill>
                <a:srgbClr val="4D4D4D"/>
              </a:solidFill>
              <a:latin typeface="HG丸ｺﾞｼｯｸM-PRO" panose="020F0600000000000000" pitchFamily="50" charset="-128"/>
              <a:ea typeface="HG丸ｺﾞｼｯｸM-PRO" panose="020F0600000000000000" pitchFamily="50" charset="-128"/>
            </a:endParaRPr>
          </a:p>
          <a:p>
            <a:pPr algn="ctr" eaLnBrk="1" hangingPunct="1">
              <a:spcBef>
                <a:spcPct val="0"/>
              </a:spcBef>
              <a:buFontTx/>
              <a:buNone/>
            </a:pPr>
            <a:r>
              <a:rPr lang="en-US" altLang="ja-JP" sz="1000" b="1">
                <a:solidFill>
                  <a:srgbClr val="4D4D4D"/>
                </a:solidFill>
                <a:latin typeface="HG丸ｺﾞｼｯｸM-PRO" panose="020F0600000000000000" pitchFamily="50" charset="-128"/>
                <a:ea typeface="HG丸ｺﾞｼｯｸM-PRO" panose="020F0600000000000000" pitchFamily="50" charset="-128"/>
              </a:rPr>
              <a:t>SF3</a:t>
            </a:r>
            <a:r>
              <a:rPr lang="ja-JP" altLang="en-US" sz="1000" b="1">
                <a:solidFill>
                  <a:srgbClr val="4D4D4D"/>
                </a:solidFill>
                <a:latin typeface="HG丸ｺﾞｼｯｸM-PRO" panose="020F0600000000000000" pitchFamily="50" charset="-128"/>
                <a:ea typeface="HG丸ｺﾞｼｯｸM-PRO" panose="020F0600000000000000" pitchFamily="50" charset="-128"/>
              </a:rPr>
              <a:t>切替</a:t>
            </a:r>
          </a:p>
        </p:txBody>
      </p:sp>
      <p:sp>
        <p:nvSpPr>
          <p:cNvPr id="14346" name="AutoShape 1042"/>
          <p:cNvSpPr>
            <a:spLocks noChangeArrowheads="1"/>
          </p:cNvSpPr>
          <p:nvPr/>
        </p:nvSpPr>
        <p:spPr bwMode="auto">
          <a:xfrm>
            <a:off x="234950" y="5146675"/>
            <a:ext cx="2078038" cy="277813"/>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FF66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b="1">
                <a:solidFill>
                  <a:srgbClr val="4D4D4D"/>
                </a:solidFill>
                <a:latin typeface="HG丸ｺﾞｼｯｸM-PRO" panose="020F0600000000000000" pitchFamily="50" charset="-128"/>
                <a:ea typeface="HG丸ｺﾞｼｯｸM-PRO" panose="020F0600000000000000" pitchFamily="50" charset="-128"/>
              </a:rPr>
              <a:t>商品詳細フィールド</a:t>
            </a:r>
          </a:p>
        </p:txBody>
      </p:sp>
      <p:sp>
        <p:nvSpPr>
          <p:cNvPr id="14347" name="AutoShape 1043"/>
          <p:cNvSpPr>
            <a:spLocks noChangeArrowheads="1"/>
          </p:cNvSpPr>
          <p:nvPr/>
        </p:nvSpPr>
        <p:spPr bwMode="auto">
          <a:xfrm>
            <a:off x="4991100" y="5146675"/>
            <a:ext cx="2078038" cy="277813"/>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FF66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b="1">
                <a:solidFill>
                  <a:srgbClr val="4D4D4D"/>
                </a:solidFill>
                <a:latin typeface="HG丸ｺﾞｼｯｸM-PRO" panose="020F0600000000000000" pitchFamily="50" charset="-128"/>
                <a:ea typeface="HG丸ｺﾞｼｯｸM-PRO" panose="020F0600000000000000" pitchFamily="50" charset="-128"/>
              </a:rPr>
              <a:t>商品稼動フィールド</a:t>
            </a:r>
          </a:p>
        </p:txBody>
      </p:sp>
      <p:sp>
        <p:nvSpPr>
          <p:cNvPr id="14348" name="Line 1044"/>
          <p:cNvSpPr>
            <a:spLocks noChangeShapeType="1"/>
          </p:cNvSpPr>
          <p:nvPr/>
        </p:nvSpPr>
        <p:spPr bwMode="auto">
          <a:xfrm>
            <a:off x="3052763" y="1908175"/>
            <a:ext cx="0" cy="3508375"/>
          </a:xfrm>
          <a:prstGeom prst="line">
            <a:avLst/>
          </a:prstGeom>
          <a:noFill/>
          <a:ln w="22225">
            <a:solidFill>
              <a:srgbClr val="FF0000"/>
            </a:solidFill>
            <a:round/>
            <a:headEnd type="oval" w="med" len="med"/>
            <a:tailEnd type="triangle" w="med" len="lg"/>
          </a:ln>
          <a:effectLst>
            <a:outerShdw dist="45791" dir="3378596" algn="ctr" rotWithShape="0">
              <a:srgbClr val="FFFF66"/>
            </a:outerShdw>
          </a:effectLst>
          <a:extLst>
            <a:ext uri="{909E8E84-426E-40DD-AFC4-6F175D3DCCD1}">
              <a14:hiddenFill xmlns:a14="http://schemas.microsoft.com/office/drawing/2010/main">
                <a:noFill/>
              </a14:hiddenFill>
            </a:ext>
          </a:extLst>
        </p:spPr>
        <p:txBody>
          <a:bodyPr wrap="none" anchor="ctr"/>
          <a:lstStyle/>
          <a:p>
            <a:endParaRPr lang="ja-JP" altLang="en-US"/>
          </a:p>
        </p:txBody>
      </p:sp>
      <p:sp>
        <p:nvSpPr>
          <p:cNvPr id="14349" name="AutoShape 1052"/>
          <p:cNvSpPr>
            <a:spLocks noChangeArrowheads="1"/>
          </p:cNvSpPr>
          <p:nvPr/>
        </p:nvSpPr>
        <p:spPr bwMode="auto">
          <a:xfrm>
            <a:off x="290513" y="6124575"/>
            <a:ext cx="9183687" cy="585788"/>
          </a:xfrm>
          <a:prstGeom prst="roundRect">
            <a:avLst>
              <a:gd name="adj" fmla="val 16667"/>
            </a:avLst>
          </a:prstGeom>
          <a:solidFill>
            <a:srgbClr val="FFFFFF"/>
          </a:solidFill>
          <a:ln w="25400">
            <a:solidFill>
              <a:srgbClr val="99CC00"/>
            </a:solidFill>
            <a:round/>
            <a:headEnd/>
            <a:tailEnd/>
          </a:ln>
          <a:effectLst>
            <a:outerShdw dist="35921" dir="2700000" algn="ctr" rotWithShape="0">
              <a:schemeClr val="bg2"/>
            </a:outerShdw>
          </a:effec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400" b="1" dirty="0" smtClean="0">
                <a:latin typeface="HG丸ｺﾞｼｯｸM-PRO" panose="020F0600000000000000" pitchFamily="50" charset="-128"/>
                <a:ea typeface="HG丸ｺﾞｼｯｸM-PRO" panose="020F0600000000000000" pitchFamily="50" charset="-128"/>
              </a:rPr>
              <a:t>必須機能をパッケージ化した</a:t>
            </a:r>
            <a:r>
              <a:rPr lang="ja-JP" altLang="en-US" sz="1400" b="1" dirty="0">
                <a:latin typeface="HG丸ｺﾞｼｯｸM-PRO" panose="020F0600000000000000" pitchFamily="50" charset="-128"/>
                <a:ea typeface="HG丸ｺﾞｼｯｸM-PRO" panose="020F0600000000000000" pitchFamily="50" charset="-128"/>
              </a:rPr>
              <a:t>クラウド連動</a:t>
            </a:r>
            <a:r>
              <a:rPr lang="en-US" altLang="ja-JP" sz="1400" b="1" dirty="0" smtClean="0">
                <a:latin typeface="HG丸ｺﾞｼｯｸM-PRO" panose="020F0600000000000000" pitchFamily="50" charset="-128"/>
                <a:ea typeface="HG丸ｺﾞｼｯｸM-PRO" panose="020F0600000000000000" pitchFamily="50" charset="-128"/>
              </a:rPr>
              <a:t>POS</a:t>
            </a:r>
            <a:r>
              <a:rPr lang="ja-JP" altLang="en-US" sz="1400" b="1" dirty="0" smtClean="0">
                <a:latin typeface="HG丸ｺﾞｼｯｸM-PRO" panose="020F0600000000000000" pitchFamily="50" charset="-128"/>
                <a:ea typeface="HG丸ｺﾞｼｯｸM-PRO" panose="020F0600000000000000" pitchFamily="50" charset="-128"/>
              </a:rPr>
              <a:t>レジ「</a:t>
            </a:r>
            <a:r>
              <a:rPr lang="en-US" altLang="ja-JP" sz="1400" b="1" dirty="0">
                <a:latin typeface="HG丸ｺﾞｼｯｸM-PRO" panose="020F0600000000000000" pitchFamily="50" charset="-128"/>
                <a:ea typeface="HG丸ｺﾞｼｯｸM-PRO" panose="020F0600000000000000" pitchFamily="50" charset="-128"/>
              </a:rPr>
              <a:t>BCPOS</a:t>
            </a:r>
            <a:r>
              <a:rPr lang="ja-JP" altLang="en-US" sz="1400" b="1" dirty="0">
                <a:latin typeface="HG丸ｺﾞｼｯｸM-PRO" panose="020F0600000000000000" pitchFamily="50" charset="-128"/>
                <a:ea typeface="HG丸ｺﾞｼｯｸM-PRO" panose="020F0600000000000000" pitchFamily="50" charset="-128"/>
              </a:rPr>
              <a:t>」は</a:t>
            </a:r>
            <a:r>
              <a:rPr lang="ja-JP" altLang="en-US" sz="1400" b="1" dirty="0" smtClean="0">
                <a:latin typeface="HG丸ｺﾞｼｯｸM-PRO" panose="020F0600000000000000" pitchFamily="50" charset="-128"/>
                <a:ea typeface="HG丸ｺﾞｼｯｸM-PRO" panose="020F0600000000000000" pitchFamily="50" charset="-128"/>
              </a:rPr>
              <a:t>、多くの業種で利用</a:t>
            </a:r>
            <a:r>
              <a:rPr lang="ja-JP" altLang="en-US" sz="1400" b="1" dirty="0">
                <a:latin typeface="HG丸ｺﾞｼｯｸM-PRO" panose="020F0600000000000000" pitchFamily="50" charset="-128"/>
                <a:ea typeface="HG丸ｺﾞｼｯｸM-PRO" panose="020F0600000000000000" pitchFamily="50" charset="-128"/>
              </a:rPr>
              <a:t>が可能。</a:t>
            </a:r>
            <a:endParaRPr lang="en-US" altLang="ja-JP" sz="1400" b="1" dirty="0">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400" b="1" dirty="0">
                <a:latin typeface="HG丸ｺﾞｼｯｸM-PRO" panose="020F0600000000000000" pitchFamily="50" charset="-128"/>
                <a:ea typeface="HG丸ｺﾞｼｯｸM-PRO" panose="020F0600000000000000" pitchFamily="50" charset="-128"/>
              </a:rPr>
              <a:t>販売画面から商品在庫や稼働状況が</a:t>
            </a:r>
            <a:r>
              <a:rPr lang="ja-JP" altLang="en-US" sz="1400" b="1" dirty="0" smtClean="0">
                <a:latin typeface="HG丸ｺﾞｼｯｸM-PRO" panose="020F0600000000000000" pitchFamily="50" charset="-128"/>
                <a:ea typeface="HG丸ｺﾞｼｯｸM-PRO" panose="020F0600000000000000" pitchFamily="50" charset="-128"/>
              </a:rPr>
              <a:t>見える、顧客情報が見える、だから販売業務の効率化を実現します。</a:t>
            </a:r>
            <a:endParaRPr lang="ja-JP" altLang="en-US" sz="1400" b="1" dirty="0">
              <a:latin typeface="HG丸ｺﾞｼｯｸM-PRO" panose="020F0600000000000000" pitchFamily="50" charset="-128"/>
              <a:ea typeface="HG丸ｺﾞｼｯｸM-PRO" panose="020F0600000000000000" pitchFamily="50" charset="-128"/>
            </a:endParaRPr>
          </a:p>
        </p:txBody>
      </p:sp>
      <p:graphicFrame>
        <p:nvGraphicFramePr>
          <p:cNvPr id="14350" name="Object 1059"/>
          <p:cNvGraphicFramePr>
            <a:graphicFrameLocks noChangeAspect="1"/>
          </p:cNvGraphicFramePr>
          <p:nvPr/>
        </p:nvGraphicFramePr>
        <p:xfrm>
          <a:off x="311150" y="601663"/>
          <a:ext cx="1109663" cy="288925"/>
        </p:xfrm>
        <a:graphic>
          <a:graphicData uri="http://schemas.openxmlformats.org/presentationml/2006/ole">
            <mc:AlternateContent xmlns:mc="http://schemas.openxmlformats.org/markup-compatibility/2006">
              <mc:Choice xmlns:v="urn:schemas-microsoft-com:vml" Requires="v">
                <p:oleObj spid="_x0000_s14868" name="Image" r:id="rId8" imgW="2336508" imgH="609524" progId="Photoshop.Image.12">
                  <p:embed/>
                </p:oleObj>
              </mc:Choice>
              <mc:Fallback>
                <p:oleObj name="Image" r:id="rId8" imgW="2336508" imgH="609524" progId="Photoshop.Image.12">
                  <p:embed/>
                  <p:pic>
                    <p:nvPicPr>
                      <p:cNvPr id="0" name="Object 105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1150" y="601663"/>
                        <a:ext cx="1109663" cy="288925"/>
                      </a:xfrm>
                      <a:prstGeom prst="rect">
                        <a:avLst/>
                      </a:prstGeom>
                      <a:noFill/>
                      <a:ln>
                        <a:noFill/>
                      </a:ln>
                      <a:effectLst>
                        <a:outerShdw dist="35921" dir="2700000" algn="ctr" rotWithShape="0">
                          <a:srgbClr val="CCFF99">
                            <a:alpha val="50000"/>
                          </a:srgb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Lst>
                    </p:spPr>
                  </p:pic>
                </p:oleObj>
              </mc:Fallback>
            </mc:AlternateContent>
          </a:graphicData>
        </a:graphic>
      </p:graphicFrame>
      <p:graphicFrame>
        <p:nvGraphicFramePr>
          <p:cNvPr id="14351" name="Object 1060"/>
          <p:cNvGraphicFramePr>
            <a:graphicFrameLocks noChangeAspect="1"/>
          </p:cNvGraphicFramePr>
          <p:nvPr/>
        </p:nvGraphicFramePr>
        <p:xfrm>
          <a:off x="1830388" y="601663"/>
          <a:ext cx="1109662" cy="288925"/>
        </p:xfrm>
        <a:graphic>
          <a:graphicData uri="http://schemas.openxmlformats.org/presentationml/2006/ole">
            <mc:AlternateContent xmlns:mc="http://schemas.openxmlformats.org/markup-compatibility/2006">
              <mc:Choice xmlns:v="urn:schemas-microsoft-com:vml" Requires="v">
                <p:oleObj spid="_x0000_s14869" name="Image" r:id="rId10" imgW="2336508" imgH="609524" progId="Photoshop.Image.12">
                  <p:embed/>
                </p:oleObj>
              </mc:Choice>
              <mc:Fallback>
                <p:oleObj name="Image" r:id="rId10" imgW="2336508" imgH="609524" progId="Photoshop.Image.12">
                  <p:embed/>
                  <p:pic>
                    <p:nvPicPr>
                      <p:cNvPr id="0" name="Object 106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30388" y="601663"/>
                        <a:ext cx="1109662" cy="288925"/>
                      </a:xfrm>
                      <a:prstGeom prst="rect">
                        <a:avLst/>
                      </a:prstGeom>
                      <a:noFill/>
                      <a:ln>
                        <a:noFill/>
                      </a:ln>
                      <a:effectLst>
                        <a:outerShdw dist="35921" dir="2700000" algn="ctr" rotWithShape="0">
                          <a:srgbClr val="CCFF99">
                            <a:alpha val="50000"/>
                          </a:srgb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Lst>
                    </p:spPr>
                  </p:pic>
                </p:oleObj>
              </mc:Fallback>
            </mc:AlternateContent>
          </a:graphicData>
        </a:graphic>
      </p:graphicFrame>
      <p:graphicFrame>
        <p:nvGraphicFramePr>
          <p:cNvPr id="14352" name="Object 1061"/>
          <p:cNvGraphicFramePr>
            <a:graphicFrameLocks noChangeAspect="1"/>
          </p:cNvGraphicFramePr>
          <p:nvPr/>
        </p:nvGraphicFramePr>
        <p:xfrm>
          <a:off x="3351213" y="601663"/>
          <a:ext cx="1109662" cy="288925"/>
        </p:xfrm>
        <a:graphic>
          <a:graphicData uri="http://schemas.openxmlformats.org/presentationml/2006/ole">
            <mc:AlternateContent xmlns:mc="http://schemas.openxmlformats.org/markup-compatibility/2006">
              <mc:Choice xmlns:v="urn:schemas-microsoft-com:vml" Requires="v">
                <p:oleObj spid="_x0000_s14870" name="Image" r:id="rId12" imgW="2336508" imgH="609524" progId="Photoshop.Image.12">
                  <p:embed/>
                </p:oleObj>
              </mc:Choice>
              <mc:Fallback>
                <p:oleObj name="Image" r:id="rId12" imgW="2336508" imgH="609524" progId="Photoshop.Image.12">
                  <p:embed/>
                  <p:pic>
                    <p:nvPicPr>
                      <p:cNvPr id="0" name="Object 106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51213" y="601663"/>
                        <a:ext cx="1109662" cy="288925"/>
                      </a:xfrm>
                      <a:prstGeom prst="rect">
                        <a:avLst/>
                      </a:prstGeom>
                      <a:noFill/>
                      <a:ln>
                        <a:noFill/>
                      </a:ln>
                      <a:effectLst>
                        <a:outerShdw dist="35921" dir="2700000" algn="ctr" rotWithShape="0">
                          <a:srgbClr val="CCFF99">
                            <a:alpha val="50000"/>
                          </a:srgb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Lst>
                    </p:spPr>
                  </p:pic>
                </p:oleObj>
              </mc:Fallback>
            </mc:AlternateContent>
          </a:graphicData>
        </a:graphic>
      </p:graphicFrame>
      <p:graphicFrame>
        <p:nvGraphicFramePr>
          <p:cNvPr id="14353" name="Object 1062"/>
          <p:cNvGraphicFramePr>
            <a:graphicFrameLocks noChangeAspect="1"/>
          </p:cNvGraphicFramePr>
          <p:nvPr/>
        </p:nvGraphicFramePr>
        <p:xfrm>
          <a:off x="4872038" y="601663"/>
          <a:ext cx="1109662" cy="288925"/>
        </p:xfrm>
        <a:graphic>
          <a:graphicData uri="http://schemas.openxmlformats.org/presentationml/2006/ole">
            <mc:AlternateContent xmlns:mc="http://schemas.openxmlformats.org/markup-compatibility/2006">
              <mc:Choice xmlns:v="urn:schemas-microsoft-com:vml" Requires="v">
                <p:oleObj spid="_x0000_s14871" name="Image" r:id="rId14" imgW="2336508" imgH="609524" progId="Photoshop.Image.12">
                  <p:embed/>
                </p:oleObj>
              </mc:Choice>
              <mc:Fallback>
                <p:oleObj name="Image" r:id="rId14" imgW="2336508" imgH="609524" progId="Photoshop.Image.12">
                  <p:embed/>
                  <p:pic>
                    <p:nvPicPr>
                      <p:cNvPr id="0" name="Object 106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872038" y="601663"/>
                        <a:ext cx="1109662" cy="288925"/>
                      </a:xfrm>
                      <a:prstGeom prst="rect">
                        <a:avLst/>
                      </a:prstGeom>
                      <a:noFill/>
                      <a:ln>
                        <a:noFill/>
                      </a:ln>
                      <a:effectLst>
                        <a:outerShdw dist="35921" dir="2700000" algn="ctr" rotWithShape="0">
                          <a:srgbClr val="CCFF99">
                            <a:alpha val="50000"/>
                          </a:srgb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Lst>
                    </p:spPr>
                  </p:pic>
                </p:oleObj>
              </mc:Fallback>
            </mc:AlternateContent>
          </a:graphicData>
        </a:graphic>
      </p:graphicFrame>
      <p:graphicFrame>
        <p:nvGraphicFramePr>
          <p:cNvPr id="14354" name="Object 1063"/>
          <p:cNvGraphicFramePr>
            <a:graphicFrameLocks noChangeAspect="1"/>
          </p:cNvGraphicFramePr>
          <p:nvPr/>
        </p:nvGraphicFramePr>
        <p:xfrm>
          <a:off x="6392863" y="601663"/>
          <a:ext cx="1109662" cy="288925"/>
        </p:xfrm>
        <a:graphic>
          <a:graphicData uri="http://schemas.openxmlformats.org/presentationml/2006/ole">
            <mc:AlternateContent xmlns:mc="http://schemas.openxmlformats.org/markup-compatibility/2006">
              <mc:Choice xmlns:v="urn:schemas-microsoft-com:vml" Requires="v">
                <p:oleObj spid="_x0000_s14872" name="Image" r:id="rId16" imgW="2336508" imgH="609524" progId="Photoshop.Image.12">
                  <p:embed/>
                </p:oleObj>
              </mc:Choice>
              <mc:Fallback>
                <p:oleObj name="Image" r:id="rId16" imgW="2336508" imgH="609524" progId="Photoshop.Image.12">
                  <p:embed/>
                  <p:pic>
                    <p:nvPicPr>
                      <p:cNvPr id="0" name="Object 106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392863" y="601663"/>
                        <a:ext cx="1109662" cy="288925"/>
                      </a:xfrm>
                      <a:prstGeom prst="rect">
                        <a:avLst/>
                      </a:prstGeom>
                      <a:noFill/>
                      <a:ln>
                        <a:noFill/>
                      </a:ln>
                      <a:effectLst>
                        <a:outerShdw dist="35921" dir="2700000" algn="ctr" rotWithShape="0">
                          <a:srgbClr val="CCFF99">
                            <a:alpha val="50000"/>
                          </a:srgb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Lst>
                    </p:spPr>
                  </p:pic>
                </p:oleObj>
              </mc:Fallback>
            </mc:AlternateContent>
          </a:graphicData>
        </a:graphic>
      </p:graphicFrame>
      <p:graphicFrame>
        <p:nvGraphicFramePr>
          <p:cNvPr id="14355" name="Object 1064"/>
          <p:cNvGraphicFramePr>
            <a:graphicFrameLocks noChangeAspect="1"/>
          </p:cNvGraphicFramePr>
          <p:nvPr/>
        </p:nvGraphicFramePr>
        <p:xfrm>
          <a:off x="7913688" y="601663"/>
          <a:ext cx="1109662" cy="288925"/>
        </p:xfrm>
        <a:graphic>
          <a:graphicData uri="http://schemas.openxmlformats.org/presentationml/2006/ole">
            <mc:AlternateContent xmlns:mc="http://schemas.openxmlformats.org/markup-compatibility/2006">
              <mc:Choice xmlns:v="urn:schemas-microsoft-com:vml" Requires="v">
                <p:oleObj spid="_x0000_s14873" name="Image" r:id="rId18" imgW="2336508" imgH="609524" progId="Photoshop.Image.12">
                  <p:embed/>
                </p:oleObj>
              </mc:Choice>
              <mc:Fallback>
                <p:oleObj name="Image" r:id="rId18" imgW="2336508" imgH="609524" progId="Photoshop.Image.12">
                  <p:embed/>
                  <p:pic>
                    <p:nvPicPr>
                      <p:cNvPr id="0" name="Object 106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913688" y="601663"/>
                        <a:ext cx="1109662" cy="288925"/>
                      </a:xfrm>
                      <a:prstGeom prst="rect">
                        <a:avLst/>
                      </a:prstGeom>
                      <a:noFill/>
                      <a:ln>
                        <a:noFill/>
                      </a:ln>
                      <a:effectLst>
                        <a:outerShdw dist="35921" dir="2700000" algn="ctr" rotWithShape="0">
                          <a:srgbClr val="CCFF99">
                            <a:alpha val="50000"/>
                          </a:srgb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Lst>
                    </p:spPr>
                  </p:pic>
                </p:oleObj>
              </mc:Fallback>
            </mc:AlternateContent>
          </a:graphicData>
        </a:graphic>
      </p:graphicFrame>
      <p:sp>
        <p:nvSpPr>
          <p:cNvPr id="14356" name="Rectangle 1065"/>
          <p:cNvSpPr>
            <a:spLocks noChangeArrowheads="1"/>
          </p:cNvSpPr>
          <p:nvPr/>
        </p:nvSpPr>
        <p:spPr bwMode="auto">
          <a:xfrm>
            <a:off x="6707187" y="1326830"/>
            <a:ext cx="2860761" cy="2226315"/>
          </a:xfrm>
          <a:prstGeom prst="rect">
            <a:avLst/>
          </a:prstGeom>
          <a:noFill/>
          <a:ln w="19050">
            <a:solidFill>
              <a:srgbClr val="FF99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tIns="0" bIns="46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FontTx/>
              <a:buNone/>
            </a:pPr>
            <a:r>
              <a:rPr lang="en-US" altLang="ja-JP" sz="1100" b="1" dirty="0">
                <a:solidFill>
                  <a:srgbClr val="FF0000"/>
                </a:solidFill>
                <a:latin typeface="HG丸ｺﾞｼｯｸM-PRO" panose="020F0600000000000000" pitchFamily="50" charset="-128"/>
                <a:ea typeface="HG丸ｺﾞｼｯｸM-PRO" panose="020F0600000000000000" pitchFamily="50" charset="-128"/>
              </a:rPr>
              <a:t>‐‐  POINT  ‐‐</a:t>
            </a:r>
          </a:p>
          <a:p>
            <a:pPr eaLnBrk="1" hangingPunct="1">
              <a:lnSpc>
                <a:spcPct val="120000"/>
              </a:lnSpc>
              <a:spcBef>
                <a:spcPct val="0"/>
              </a:spcBef>
              <a:buFont typeface="Wingdings" panose="05000000000000000000" pitchFamily="2" charset="2"/>
              <a:buChar char="l"/>
            </a:pPr>
            <a:r>
              <a:rPr lang="en-US" altLang="ja-JP" sz="1100" dirty="0">
                <a:latin typeface="HG丸ｺﾞｼｯｸM-PRO" panose="020F0600000000000000" pitchFamily="50" charset="-128"/>
                <a:ea typeface="HG丸ｺﾞｼｯｸM-PRO" panose="020F0600000000000000" pitchFamily="50" charset="-128"/>
              </a:rPr>
              <a:t> 200</a:t>
            </a:r>
            <a:r>
              <a:rPr lang="ja-JP" altLang="en-US" sz="1100" dirty="0">
                <a:latin typeface="HG丸ｺﾞｼｯｸM-PRO" panose="020F0600000000000000" pitchFamily="50" charset="-128"/>
                <a:ea typeface="HG丸ｺﾞｼｯｸM-PRO" panose="020F0600000000000000" pitchFamily="50" charset="-128"/>
              </a:rPr>
              <a:t>部門 </a:t>
            </a:r>
            <a:r>
              <a:rPr lang="en-US" altLang="ja-JP" sz="1100" dirty="0">
                <a:latin typeface="HG丸ｺﾞｼｯｸM-PRO" panose="020F0600000000000000" pitchFamily="50" charset="-128"/>
                <a:ea typeface="HG丸ｺﾞｼｯｸM-PRO" panose="020F0600000000000000" pitchFamily="50" charset="-128"/>
              </a:rPr>
              <a:t>PLU10</a:t>
            </a:r>
            <a:r>
              <a:rPr lang="ja-JP" altLang="en-US" sz="1100" dirty="0">
                <a:latin typeface="HG丸ｺﾞｼｯｸM-PRO" panose="020F0600000000000000" pitchFamily="50" charset="-128"/>
                <a:ea typeface="HG丸ｺﾞｼｯｸM-PRO" panose="020F0600000000000000" pitchFamily="50" charset="-128"/>
              </a:rPr>
              <a:t>万以上</a:t>
            </a:r>
          </a:p>
          <a:p>
            <a:pPr eaLnBrk="1" hangingPunct="1">
              <a:lnSpc>
                <a:spcPct val="120000"/>
              </a:lnSpc>
              <a:spcBef>
                <a:spcPct val="0"/>
              </a:spcBef>
              <a:buFont typeface="Wingdings" panose="05000000000000000000" pitchFamily="2" charset="2"/>
              <a:buNone/>
            </a:pPr>
            <a:r>
              <a:rPr lang="ja-JP" altLang="en-US" sz="800" dirty="0">
                <a:latin typeface="HG丸ｺﾞｼｯｸM-PRO" panose="020F0600000000000000" pitchFamily="50" charset="-128"/>
                <a:ea typeface="HG丸ｺﾞｼｯｸM-PRO" panose="020F0600000000000000" pitchFamily="50" charset="-128"/>
              </a:rPr>
              <a:t>　</a:t>
            </a:r>
            <a:r>
              <a:rPr lang="en-US" altLang="ja-JP" sz="800" dirty="0">
                <a:latin typeface="HG丸ｺﾞｼｯｸM-PRO" panose="020F0600000000000000" pitchFamily="50" charset="-128"/>
                <a:ea typeface="HG丸ｺﾞｼｯｸM-PRO" panose="020F0600000000000000" pitchFamily="50" charset="-128"/>
              </a:rPr>
              <a:t>(PLU10</a:t>
            </a:r>
            <a:r>
              <a:rPr lang="ja-JP" altLang="en-US" sz="800" dirty="0">
                <a:latin typeface="HG丸ｺﾞｼｯｸM-PRO" panose="020F0600000000000000" pitchFamily="50" charset="-128"/>
                <a:ea typeface="HG丸ｺﾞｼｯｸM-PRO" panose="020F0600000000000000" pitchFamily="50" charset="-128"/>
              </a:rPr>
              <a:t>万件以上</a:t>
            </a:r>
            <a:r>
              <a:rPr lang="ja-JP" altLang="en-US" sz="800" dirty="0" smtClean="0">
                <a:latin typeface="HG丸ｺﾞｼｯｸM-PRO" panose="020F0600000000000000" pitchFamily="50" charset="-128"/>
                <a:ea typeface="HG丸ｺﾞｼｯｸM-PRO" panose="020F0600000000000000" pitchFamily="50" charset="-128"/>
              </a:rPr>
              <a:t>は</a:t>
            </a:r>
            <a:r>
              <a:rPr lang="en-US" altLang="ja-JP" sz="800" dirty="0" smtClean="0">
                <a:latin typeface="HG丸ｺﾞｼｯｸM-PRO" panose="020F0600000000000000" pitchFamily="50" charset="-128"/>
                <a:ea typeface="HG丸ｺﾞｼｯｸM-PRO" panose="020F0600000000000000" pitchFamily="50" charset="-128"/>
              </a:rPr>
              <a:t>PC</a:t>
            </a:r>
            <a:r>
              <a:rPr lang="ja-JP" altLang="en-US" sz="800" dirty="0" smtClean="0">
                <a:latin typeface="HG丸ｺﾞｼｯｸM-PRO" panose="020F0600000000000000" pitchFamily="50" charset="-128"/>
                <a:ea typeface="HG丸ｺﾞｼｯｸM-PRO" panose="020F0600000000000000" pitchFamily="50" charset="-128"/>
              </a:rPr>
              <a:t>スペック</a:t>
            </a:r>
            <a:r>
              <a:rPr lang="en-US" altLang="ja-JP" sz="800" dirty="0" smtClean="0">
                <a:latin typeface="HG丸ｺﾞｼｯｸM-PRO" panose="020F0600000000000000" pitchFamily="50" charset="-128"/>
                <a:ea typeface="HG丸ｺﾞｼｯｸM-PRO" panose="020F0600000000000000" pitchFamily="50" charset="-128"/>
              </a:rPr>
              <a:t>CPU </a:t>
            </a:r>
            <a:r>
              <a:rPr lang="en-US" altLang="ja-JP" sz="800" dirty="0">
                <a:latin typeface="HG丸ｺﾞｼｯｸM-PRO" panose="020F0600000000000000" pitchFamily="50" charset="-128"/>
                <a:ea typeface="HG丸ｺﾞｼｯｸM-PRO" panose="020F0600000000000000" pitchFamily="50" charset="-128"/>
              </a:rPr>
              <a:t>Core i3</a:t>
            </a:r>
            <a:r>
              <a:rPr lang="ja-JP" altLang="en-US" sz="800" dirty="0">
                <a:latin typeface="HG丸ｺﾞｼｯｸM-PRO" panose="020F0600000000000000" pitchFamily="50" charset="-128"/>
                <a:ea typeface="HG丸ｺﾞｼｯｸM-PRO" panose="020F0600000000000000" pitchFamily="50" charset="-128"/>
              </a:rPr>
              <a:t>以上推奨</a:t>
            </a:r>
            <a:r>
              <a:rPr lang="en-US" altLang="ja-JP" sz="800" dirty="0">
                <a:latin typeface="HG丸ｺﾞｼｯｸM-PRO" panose="020F0600000000000000" pitchFamily="50" charset="-128"/>
                <a:ea typeface="HG丸ｺﾞｼｯｸM-PRO" panose="020F0600000000000000" pitchFamily="50" charset="-128"/>
              </a:rPr>
              <a:t>)</a:t>
            </a:r>
          </a:p>
          <a:p>
            <a:pPr eaLnBrk="1" hangingPunct="1">
              <a:lnSpc>
                <a:spcPct val="120000"/>
              </a:lnSpc>
              <a:spcBef>
                <a:spcPct val="0"/>
              </a:spcBef>
              <a:buFont typeface="Wingdings" panose="05000000000000000000" pitchFamily="2" charset="2"/>
              <a:buChar char="l"/>
            </a:pPr>
            <a:r>
              <a:rPr lang="ja-JP" altLang="en-US" sz="1100" dirty="0">
                <a:latin typeface="HG丸ｺﾞｼｯｸM-PRO" panose="020F0600000000000000" pitchFamily="50" charset="-128"/>
                <a:ea typeface="HG丸ｺﾞｼｯｸM-PRO" panose="020F0600000000000000" pitchFamily="50" charset="-128"/>
              </a:rPr>
              <a:t> 販売と同時にレジ締めを行っている</a:t>
            </a:r>
            <a:br>
              <a:rPr lang="ja-JP" altLang="en-US" sz="1100" dirty="0">
                <a:latin typeface="HG丸ｺﾞｼｯｸM-PRO" panose="020F0600000000000000" pitchFamily="50" charset="-128"/>
                <a:ea typeface="HG丸ｺﾞｼｯｸM-PRO" panose="020F0600000000000000" pitchFamily="50" charset="-128"/>
              </a:rPr>
            </a:br>
            <a:r>
              <a:rPr lang="ja-JP" altLang="en-US" sz="1100" dirty="0">
                <a:latin typeface="HG丸ｺﾞｼｯｸM-PRO" panose="020F0600000000000000" pitchFamily="50" charset="-128"/>
                <a:ea typeface="HG丸ｺﾞｼｯｸM-PRO" panose="020F0600000000000000" pitchFamily="50" charset="-128"/>
              </a:rPr>
              <a:t>   の</a:t>
            </a:r>
            <a:r>
              <a:rPr lang="ja-JP" altLang="en-US" sz="1100" dirty="0" smtClean="0">
                <a:latin typeface="HG丸ｺﾞｼｯｸM-PRO" panose="020F0600000000000000" pitchFamily="50" charset="-128"/>
                <a:ea typeface="HG丸ｺﾞｼｯｸM-PRO" panose="020F0600000000000000" pitchFamily="50" charset="-128"/>
              </a:rPr>
              <a:t>で、閉店後のレジ</a:t>
            </a:r>
            <a:r>
              <a:rPr lang="ja-JP" altLang="en-US" sz="1100" dirty="0">
                <a:latin typeface="HG丸ｺﾞｼｯｸM-PRO" panose="020F0600000000000000" pitchFamily="50" charset="-128"/>
                <a:ea typeface="HG丸ｺﾞｼｯｸM-PRO" panose="020F0600000000000000" pitchFamily="50" charset="-128"/>
              </a:rPr>
              <a:t>締め業務が不要</a:t>
            </a:r>
            <a:endParaRPr lang="en-US" altLang="ja-JP" sz="1100" dirty="0">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 typeface="Wingdings" panose="05000000000000000000" pitchFamily="2" charset="2"/>
              <a:buChar char="l"/>
            </a:pPr>
            <a:r>
              <a:rPr lang="ja-JP" altLang="en-US" sz="1100" dirty="0">
                <a:latin typeface="HG丸ｺﾞｼｯｸM-PRO" panose="020F0600000000000000" pitchFamily="50" charset="-128"/>
                <a:ea typeface="HG丸ｺﾞｼｯｸM-PRO" panose="020F0600000000000000" pitchFamily="50" charset="-128"/>
              </a:rPr>
              <a:t> 棚卸資産の評価に、移動平均法が</a:t>
            </a:r>
          </a:p>
          <a:p>
            <a:pPr eaLnBrk="1" hangingPunct="1">
              <a:lnSpc>
                <a:spcPct val="120000"/>
              </a:lnSpc>
              <a:spcBef>
                <a:spcPct val="0"/>
              </a:spcBef>
              <a:buFont typeface="Wingdings" panose="05000000000000000000" pitchFamily="2" charset="2"/>
              <a:buNone/>
            </a:pPr>
            <a:r>
              <a:rPr lang="ja-JP" altLang="en-US" sz="1100" dirty="0">
                <a:latin typeface="HG丸ｺﾞｼｯｸM-PRO" panose="020F0600000000000000" pitchFamily="50" charset="-128"/>
                <a:ea typeface="HG丸ｺﾞｼｯｸM-PRO" panose="020F0600000000000000" pitchFamily="50" charset="-128"/>
              </a:rPr>
              <a:t>   使えます</a:t>
            </a:r>
          </a:p>
          <a:p>
            <a:pPr eaLnBrk="1" hangingPunct="1">
              <a:lnSpc>
                <a:spcPct val="120000"/>
              </a:lnSpc>
              <a:spcBef>
                <a:spcPct val="0"/>
              </a:spcBef>
              <a:buFont typeface="Wingdings" panose="05000000000000000000" pitchFamily="2" charset="2"/>
              <a:buChar char="l"/>
            </a:pPr>
            <a:r>
              <a:rPr lang="ja-JP" altLang="en-US" sz="1100" dirty="0">
                <a:latin typeface="HG丸ｺﾞｼｯｸM-PRO" panose="020F0600000000000000" pitchFamily="50" charset="-128"/>
                <a:ea typeface="HG丸ｺﾞｼｯｸM-PRO" panose="020F0600000000000000" pitchFamily="50" charset="-128"/>
              </a:rPr>
              <a:t> 販売と同時に在庫数を計算し、</a:t>
            </a:r>
            <a:br>
              <a:rPr lang="ja-JP" altLang="en-US" sz="1100" dirty="0">
                <a:latin typeface="HG丸ｺﾞｼｯｸM-PRO" panose="020F0600000000000000" pitchFamily="50" charset="-128"/>
                <a:ea typeface="HG丸ｺﾞｼｯｸM-PRO" panose="020F0600000000000000" pitchFamily="50" charset="-128"/>
              </a:rPr>
            </a:br>
            <a:r>
              <a:rPr lang="ja-JP" altLang="en-US" sz="1100" dirty="0">
                <a:latin typeface="HG丸ｺﾞｼｯｸM-PRO" panose="020F0600000000000000" pitchFamily="50" charset="-128"/>
                <a:ea typeface="HG丸ｺﾞｼｯｸM-PRO" panose="020F0600000000000000" pitchFamily="50" charset="-128"/>
              </a:rPr>
              <a:t>   リアルな在庫数</a:t>
            </a:r>
            <a:r>
              <a:rPr lang="ja-JP" altLang="en-US" sz="1100" dirty="0" smtClean="0">
                <a:latin typeface="HG丸ｺﾞｼｯｸM-PRO" panose="020F0600000000000000" pitchFamily="50" charset="-128"/>
                <a:ea typeface="HG丸ｺﾞｼｯｸM-PRO" panose="020F0600000000000000" pitchFamily="50" charset="-128"/>
              </a:rPr>
              <a:t>をレジ画面に表示</a:t>
            </a:r>
            <a:endParaRPr lang="ja-JP" altLang="en-US" sz="1100" dirty="0">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 typeface="Wingdings" panose="05000000000000000000" pitchFamily="2" charset="2"/>
              <a:buChar char="l"/>
            </a:pPr>
            <a:r>
              <a:rPr lang="ja-JP" altLang="en-US" sz="1100" dirty="0">
                <a:latin typeface="HG丸ｺﾞｼｯｸM-PRO" panose="020F0600000000000000" pitchFamily="50" charset="-128"/>
                <a:ea typeface="HG丸ｺﾞｼｯｸM-PRO" panose="020F0600000000000000" pitchFamily="50" charset="-128"/>
              </a:rPr>
              <a:t> 部門販売可、売掛販売</a:t>
            </a:r>
            <a:r>
              <a:rPr lang="en-US" altLang="ja-JP" sz="1100" dirty="0">
                <a:latin typeface="HG丸ｺﾞｼｯｸM-PRO" panose="020F0600000000000000" pitchFamily="50" charset="-128"/>
                <a:ea typeface="HG丸ｺﾞｼｯｸM-PRO" panose="020F0600000000000000" pitchFamily="50" charset="-128"/>
              </a:rPr>
              <a:t>(</a:t>
            </a:r>
            <a:r>
              <a:rPr lang="ja-JP" altLang="en-US" sz="1100" dirty="0">
                <a:latin typeface="HG丸ｺﾞｼｯｸM-PRO" panose="020F0600000000000000" pitchFamily="50" charset="-128"/>
                <a:ea typeface="HG丸ｺﾞｼｯｸM-PRO" panose="020F0600000000000000" pitchFamily="50" charset="-128"/>
              </a:rPr>
              <a:t>記録</a:t>
            </a:r>
            <a:r>
              <a:rPr lang="en-US" altLang="ja-JP" sz="1100" dirty="0">
                <a:latin typeface="HG丸ｺﾞｼｯｸM-PRO" panose="020F0600000000000000" pitchFamily="50" charset="-128"/>
                <a:ea typeface="HG丸ｺﾞｼｯｸM-PRO" panose="020F0600000000000000" pitchFamily="50" charset="-128"/>
              </a:rPr>
              <a:t>)</a:t>
            </a:r>
            <a:r>
              <a:rPr lang="ja-JP" altLang="en-US" sz="1100" dirty="0">
                <a:latin typeface="HG丸ｺﾞｼｯｸM-PRO" panose="020F0600000000000000" pitchFamily="50" charset="-128"/>
                <a:ea typeface="HG丸ｺﾞｼｯｸM-PRO" panose="020F0600000000000000" pitchFamily="50" charset="-128"/>
              </a:rPr>
              <a:t>も対応</a:t>
            </a:r>
          </a:p>
          <a:p>
            <a:pPr eaLnBrk="1" hangingPunct="1">
              <a:lnSpc>
                <a:spcPct val="120000"/>
              </a:lnSpc>
              <a:spcBef>
                <a:spcPct val="0"/>
              </a:spcBef>
              <a:buFont typeface="Wingdings" panose="05000000000000000000" pitchFamily="2" charset="2"/>
              <a:buChar char="l"/>
            </a:pPr>
            <a:r>
              <a:rPr lang="ja-JP" altLang="en-US" sz="1100" dirty="0">
                <a:latin typeface="HG丸ｺﾞｼｯｸM-PRO" panose="020F0600000000000000" pitchFamily="50" charset="-128"/>
                <a:ea typeface="HG丸ｺﾞｼｯｸM-PRO" panose="020F0600000000000000" pitchFamily="50" charset="-128"/>
              </a:rPr>
              <a:t> 免税販売対応</a:t>
            </a:r>
          </a:p>
        </p:txBody>
      </p:sp>
      <p:pic>
        <p:nvPicPr>
          <p:cNvPr id="14357" name="Picture 13" descr="C:\Users\ebihara\Desktop\touch1.bmp"/>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19088" y="5437188"/>
            <a:ext cx="392588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8" name="正方形/長方形 1"/>
          <p:cNvSpPr>
            <a:spLocks noChangeArrowheads="1"/>
          </p:cNvSpPr>
          <p:nvPr/>
        </p:nvSpPr>
        <p:spPr bwMode="auto">
          <a:xfrm>
            <a:off x="6708775" y="3654425"/>
            <a:ext cx="2859173" cy="1690688"/>
          </a:xfrm>
          <a:prstGeom prst="rect">
            <a:avLst/>
          </a:prstGeom>
          <a:noFill/>
          <a:ln w="19050" algn="ctr">
            <a:solidFill>
              <a:srgbClr val="FF9933"/>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en-US" altLang="ja-JP" sz="1400" b="1">
              <a:solidFill>
                <a:srgbClr val="FF0000"/>
              </a:solidFill>
              <a:latin typeface="HG丸ｺﾞｼｯｸM-PRO" panose="020F0600000000000000" pitchFamily="50" charset="-128"/>
              <a:ea typeface="HG丸ｺﾞｼｯｸM-PRO" panose="020F0600000000000000" pitchFamily="50" charset="-128"/>
            </a:endParaRPr>
          </a:p>
        </p:txBody>
      </p:sp>
      <p:sp>
        <p:nvSpPr>
          <p:cNvPr id="14359" name="テキスト ボックス 3"/>
          <p:cNvSpPr txBox="1">
            <a:spLocks noChangeArrowheads="1"/>
          </p:cNvSpPr>
          <p:nvPr/>
        </p:nvSpPr>
        <p:spPr bwMode="auto">
          <a:xfrm>
            <a:off x="6599238" y="3679825"/>
            <a:ext cx="287496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100" b="1">
                <a:solidFill>
                  <a:srgbClr val="FF0000"/>
                </a:solidFill>
                <a:latin typeface="FOT-学参丸ゴ Pro M" panose="02020500000000000000" pitchFamily="18" charset="-128"/>
                <a:ea typeface="FOT-学参丸ゴ Pro M" panose="02020500000000000000" pitchFamily="18" charset="-128"/>
              </a:rPr>
              <a:t>よく使う機能をサブメニューとして表示</a:t>
            </a:r>
          </a:p>
        </p:txBody>
      </p:sp>
      <p:sp>
        <p:nvSpPr>
          <p:cNvPr id="14360" name="テキスト ボックス 4"/>
          <p:cNvSpPr txBox="1">
            <a:spLocks noChangeArrowheads="1"/>
          </p:cNvSpPr>
          <p:nvPr/>
        </p:nvSpPr>
        <p:spPr bwMode="auto">
          <a:xfrm>
            <a:off x="8241432" y="4045760"/>
            <a:ext cx="1212850"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900" dirty="0">
                <a:latin typeface="FOT-学参丸ゴ Pro M" panose="02020500000000000000" pitchFamily="18" charset="-128"/>
                <a:ea typeface="FOT-学参丸ゴ Pro M" panose="02020500000000000000" pitchFamily="18" charset="-128"/>
              </a:rPr>
              <a:t>・日報</a:t>
            </a:r>
            <a:endParaRPr lang="en-US" altLang="ja-JP" sz="900" dirty="0">
              <a:latin typeface="FOT-学参丸ゴ Pro M" panose="02020500000000000000" pitchFamily="18" charset="-128"/>
              <a:ea typeface="FOT-学参丸ゴ Pro M" panose="02020500000000000000" pitchFamily="18" charset="-128"/>
            </a:endParaRPr>
          </a:p>
          <a:p>
            <a:pPr eaLnBrk="1" hangingPunct="1">
              <a:spcBef>
                <a:spcPct val="0"/>
              </a:spcBef>
              <a:buFontTx/>
              <a:buNone/>
            </a:pPr>
            <a:r>
              <a:rPr lang="ja-JP" altLang="en-US" sz="900" dirty="0">
                <a:latin typeface="FOT-学参丸ゴ Pro M" panose="02020500000000000000" pitchFamily="18" charset="-128"/>
                <a:ea typeface="FOT-学参丸ゴ Pro M" panose="02020500000000000000" pitchFamily="18" charset="-128"/>
              </a:rPr>
              <a:t>・直前レシート発行</a:t>
            </a:r>
            <a:endParaRPr lang="en-US" altLang="ja-JP" sz="900" dirty="0">
              <a:latin typeface="FOT-学参丸ゴ Pro M" panose="02020500000000000000" pitchFamily="18" charset="-128"/>
              <a:ea typeface="FOT-学参丸ゴ Pro M" panose="02020500000000000000" pitchFamily="18" charset="-128"/>
            </a:endParaRPr>
          </a:p>
          <a:p>
            <a:pPr eaLnBrk="1" hangingPunct="1">
              <a:spcBef>
                <a:spcPct val="0"/>
              </a:spcBef>
              <a:buFontTx/>
              <a:buNone/>
            </a:pPr>
            <a:r>
              <a:rPr lang="ja-JP" altLang="en-US" sz="900" dirty="0">
                <a:latin typeface="FOT-学参丸ゴ Pro M" panose="02020500000000000000" pitchFamily="18" charset="-128"/>
                <a:ea typeface="FOT-学参丸ゴ Pro M" panose="02020500000000000000" pitchFamily="18" charset="-128"/>
              </a:rPr>
              <a:t>・レシート再発行</a:t>
            </a:r>
            <a:endParaRPr lang="en-US" altLang="ja-JP" sz="900" dirty="0">
              <a:latin typeface="FOT-学参丸ゴ Pro M" panose="02020500000000000000" pitchFamily="18" charset="-128"/>
              <a:ea typeface="FOT-学参丸ゴ Pro M" panose="02020500000000000000" pitchFamily="18" charset="-128"/>
            </a:endParaRPr>
          </a:p>
          <a:p>
            <a:pPr eaLnBrk="1" hangingPunct="1">
              <a:spcBef>
                <a:spcPct val="0"/>
              </a:spcBef>
              <a:buFontTx/>
              <a:buNone/>
            </a:pPr>
            <a:r>
              <a:rPr lang="ja-JP" altLang="en-US" sz="900" dirty="0">
                <a:latin typeface="FOT-学参丸ゴ Pro M" panose="02020500000000000000" pitchFamily="18" charset="-128"/>
                <a:ea typeface="FOT-学参丸ゴ Pro M" panose="02020500000000000000" pitchFamily="18" charset="-128"/>
              </a:rPr>
              <a:t>・ジャーナル点検</a:t>
            </a:r>
            <a:endParaRPr lang="en-US" altLang="ja-JP" sz="900" dirty="0">
              <a:latin typeface="FOT-学参丸ゴ Pro M" panose="02020500000000000000" pitchFamily="18" charset="-128"/>
              <a:ea typeface="FOT-学参丸ゴ Pro M" panose="02020500000000000000" pitchFamily="18" charset="-128"/>
            </a:endParaRPr>
          </a:p>
          <a:p>
            <a:pPr eaLnBrk="1" hangingPunct="1">
              <a:spcBef>
                <a:spcPct val="0"/>
              </a:spcBef>
              <a:buFontTx/>
              <a:buNone/>
            </a:pPr>
            <a:r>
              <a:rPr lang="ja-JP" altLang="en-US" sz="900" dirty="0">
                <a:latin typeface="FOT-学参丸ゴ Pro M" panose="02020500000000000000" pitchFamily="18" charset="-128"/>
                <a:ea typeface="FOT-学参丸ゴ Pro M" panose="02020500000000000000" pitchFamily="18" charset="-128"/>
              </a:rPr>
              <a:t>・商品登録、リスト</a:t>
            </a:r>
            <a:endParaRPr lang="en-US" altLang="ja-JP" sz="900" dirty="0">
              <a:latin typeface="FOT-学参丸ゴ Pro M" panose="02020500000000000000" pitchFamily="18" charset="-128"/>
              <a:ea typeface="FOT-学参丸ゴ Pro M" panose="02020500000000000000" pitchFamily="18" charset="-128"/>
            </a:endParaRPr>
          </a:p>
          <a:p>
            <a:pPr eaLnBrk="1" hangingPunct="1">
              <a:spcBef>
                <a:spcPct val="0"/>
              </a:spcBef>
              <a:buFontTx/>
              <a:buNone/>
            </a:pPr>
            <a:r>
              <a:rPr lang="ja-JP" altLang="en-US" sz="900" dirty="0">
                <a:latin typeface="FOT-学参丸ゴ Pro M" panose="02020500000000000000" pitchFamily="18" charset="-128"/>
                <a:ea typeface="FOT-学参丸ゴ Pro M" panose="02020500000000000000" pitchFamily="18" charset="-128"/>
              </a:rPr>
              <a:t>・顧客登録、リスト</a:t>
            </a:r>
            <a:endParaRPr lang="en-US" altLang="ja-JP" sz="900" dirty="0">
              <a:latin typeface="FOT-学参丸ゴ Pro M" panose="02020500000000000000" pitchFamily="18" charset="-128"/>
              <a:ea typeface="FOT-学参丸ゴ Pro M" panose="02020500000000000000" pitchFamily="18" charset="-128"/>
            </a:endParaRPr>
          </a:p>
          <a:p>
            <a:pPr eaLnBrk="1" hangingPunct="1">
              <a:spcBef>
                <a:spcPct val="0"/>
              </a:spcBef>
              <a:buFontTx/>
              <a:buNone/>
            </a:pPr>
            <a:r>
              <a:rPr lang="ja-JP" altLang="en-US" sz="900" dirty="0">
                <a:latin typeface="FOT-学参丸ゴ Pro M" panose="02020500000000000000" pitchFamily="18" charset="-128"/>
                <a:ea typeface="FOT-学参丸ゴ Pro M" panose="02020500000000000000" pitchFamily="18" charset="-128"/>
              </a:rPr>
              <a:t>・商品メニュー登録</a:t>
            </a:r>
          </a:p>
          <a:p>
            <a:pPr eaLnBrk="1" hangingPunct="1">
              <a:spcBef>
                <a:spcPct val="0"/>
              </a:spcBef>
              <a:buFontTx/>
              <a:buNone/>
            </a:pPr>
            <a:r>
              <a:rPr lang="ja-JP" altLang="en-US" sz="900" dirty="0">
                <a:latin typeface="FOT-学参丸ゴ Pro M" panose="02020500000000000000" pitchFamily="18" charset="-128"/>
                <a:ea typeface="FOT-学参丸ゴ Pro M" panose="02020500000000000000" pitchFamily="18" charset="-128"/>
              </a:rPr>
              <a:t>・天気</a:t>
            </a:r>
          </a:p>
        </p:txBody>
      </p:sp>
      <p:sp>
        <p:nvSpPr>
          <p:cNvPr id="14361" name="Rectangle 51"/>
          <p:cNvSpPr>
            <a:spLocks noChangeArrowheads="1"/>
          </p:cNvSpPr>
          <p:nvPr/>
        </p:nvSpPr>
        <p:spPr bwMode="auto">
          <a:xfrm>
            <a:off x="354013" y="1576388"/>
            <a:ext cx="5221287" cy="509587"/>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14371" name="テキスト ボックス 4"/>
          <p:cNvSpPr txBox="1">
            <a:spLocks noChangeArrowheads="1"/>
          </p:cNvSpPr>
          <p:nvPr/>
        </p:nvSpPr>
        <p:spPr bwMode="auto">
          <a:xfrm>
            <a:off x="5737225" y="4302125"/>
            <a:ext cx="946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a:latin typeface="FOT-学参丸ゴ Pro M" panose="02020500000000000000" pitchFamily="18" charset="-128"/>
                <a:ea typeface="FOT-学参丸ゴ Pro M" panose="02020500000000000000" pitchFamily="18" charset="-128"/>
              </a:rPr>
              <a:t>外税販売時</a:t>
            </a:r>
            <a:br>
              <a:rPr lang="ja-JP" altLang="en-US" sz="1000">
                <a:latin typeface="FOT-学参丸ゴ Pro M" panose="02020500000000000000" pitchFamily="18" charset="-128"/>
                <a:ea typeface="FOT-学参丸ゴ Pro M" panose="02020500000000000000" pitchFamily="18" charset="-128"/>
              </a:rPr>
            </a:br>
            <a:r>
              <a:rPr lang="ja-JP" altLang="en-US" sz="1000">
                <a:latin typeface="FOT-学参丸ゴ Pro M" panose="02020500000000000000" pitchFamily="18" charset="-128"/>
                <a:ea typeface="FOT-学参丸ゴ Pro M" panose="02020500000000000000" pitchFamily="18" charset="-128"/>
              </a:rPr>
              <a:t>税込金額表示</a:t>
            </a:r>
          </a:p>
        </p:txBody>
      </p:sp>
      <p:sp>
        <p:nvSpPr>
          <p:cNvPr id="14372" name="AutoShape 36"/>
          <p:cNvSpPr>
            <a:spLocks/>
          </p:cNvSpPr>
          <p:nvPr/>
        </p:nvSpPr>
        <p:spPr bwMode="auto">
          <a:xfrm>
            <a:off x="5768975" y="4302125"/>
            <a:ext cx="131763" cy="396875"/>
          </a:xfrm>
          <a:prstGeom prst="leftBracket">
            <a:avLst>
              <a:gd name="adj" fmla="val 0"/>
            </a:avLst>
          </a:prstGeom>
          <a:noFill/>
          <a:ln w="15875">
            <a:solidFill>
              <a:srgbClr val="FF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373" name="Line 37"/>
          <p:cNvSpPr>
            <a:spLocks noChangeShapeType="1"/>
          </p:cNvSpPr>
          <p:nvPr/>
        </p:nvSpPr>
        <p:spPr bwMode="auto">
          <a:xfrm flipH="1">
            <a:off x="5554663" y="4502150"/>
            <a:ext cx="214312" cy="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374" name="テキスト ボックス 4"/>
          <p:cNvSpPr txBox="1">
            <a:spLocks noChangeArrowheads="1"/>
          </p:cNvSpPr>
          <p:nvPr/>
        </p:nvSpPr>
        <p:spPr bwMode="auto">
          <a:xfrm>
            <a:off x="5776913" y="3702050"/>
            <a:ext cx="692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a:latin typeface="FOT-学参丸ゴ Pro M" panose="02020500000000000000" pitchFamily="18" charset="-128"/>
                <a:ea typeface="FOT-学参丸ゴ Pro M" panose="02020500000000000000" pitchFamily="18" charset="-128"/>
              </a:rPr>
              <a:t>在庫表示</a:t>
            </a:r>
          </a:p>
        </p:txBody>
      </p:sp>
      <p:sp>
        <p:nvSpPr>
          <p:cNvPr id="14375" name="テキスト ボックス 4"/>
          <p:cNvSpPr txBox="1">
            <a:spLocks noChangeArrowheads="1"/>
          </p:cNvSpPr>
          <p:nvPr/>
        </p:nvSpPr>
        <p:spPr bwMode="auto">
          <a:xfrm>
            <a:off x="5784850" y="3973513"/>
            <a:ext cx="692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a:latin typeface="FOT-学参丸ゴ Pro M" panose="02020500000000000000" pitchFamily="18" charset="-128"/>
                <a:ea typeface="FOT-学参丸ゴ Pro M" panose="02020500000000000000" pitchFamily="18" charset="-128"/>
              </a:rPr>
              <a:t>商品メモ</a:t>
            </a:r>
          </a:p>
        </p:txBody>
      </p:sp>
      <p:sp>
        <p:nvSpPr>
          <p:cNvPr id="14376" name="Line 40"/>
          <p:cNvSpPr>
            <a:spLocks noChangeShapeType="1"/>
          </p:cNvSpPr>
          <p:nvPr/>
        </p:nvSpPr>
        <p:spPr bwMode="auto">
          <a:xfrm flipH="1">
            <a:off x="4559300" y="3832225"/>
            <a:ext cx="1209675" cy="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377" name="Line 41"/>
          <p:cNvSpPr>
            <a:spLocks noChangeShapeType="1"/>
          </p:cNvSpPr>
          <p:nvPr/>
        </p:nvSpPr>
        <p:spPr bwMode="auto">
          <a:xfrm flipH="1">
            <a:off x="3705225" y="4102100"/>
            <a:ext cx="2066925" cy="0"/>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378" name="Line 42"/>
          <p:cNvSpPr>
            <a:spLocks noChangeShapeType="1"/>
          </p:cNvSpPr>
          <p:nvPr/>
        </p:nvSpPr>
        <p:spPr bwMode="auto">
          <a:xfrm>
            <a:off x="3508375" y="3635375"/>
            <a:ext cx="392113" cy="0"/>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379" name="Line 43"/>
          <p:cNvSpPr>
            <a:spLocks noChangeShapeType="1"/>
          </p:cNvSpPr>
          <p:nvPr/>
        </p:nvSpPr>
        <p:spPr bwMode="auto">
          <a:xfrm flipV="1">
            <a:off x="3705225" y="3635375"/>
            <a:ext cx="0" cy="466725"/>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381" name="AutoShape 45"/>
          <p:cNvSpPr>
            <a:spLocks/>
          </p:cNvSpPr>
          <p:nvPr/>
        </p:nvSpPr>
        <p:spPr bwMode="auto">
          <a:xfrm>
            <a:off x="5768975" y="1382713"/>
            <a:ext cx="131763" cy="854075"/>
          </a:xfrm>
          <a:prstGeom prst="leftBracket">
            <a:avLst>
              <a:gd name="adj" fmla="val 0"/>
            </a:avLst>
          </a:prstGeom>
          <a:noFill/>
          <a:ln w="15875">
            <a:solidFill>
              <a:srgbClr val="FF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382" name="Line 46"/>
          <p:cNvSpPr>
            <a:spLocks noChangeShapeType="1"/>
          </p:cNvSpPr>
          <p:nvPr/>
        </p:nvSpPr>
        <p:spPr bwMode="auto">
          <a:xfrm flipH="1">
            <a:off x="5554663" y="1830388"/>
            <a:ext cx="214312" cy="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383" name="テキスト ボックス 4"/>
          <p:cNvSpPr txBox="1">
            <a:spLocks noChangeArrowheads="1"/>
          </p:cNvSpPr>
          <p:nvPr/>
        </p:nvSpPr>
        <p:spPr bwMode="auto">
          <a:xfrm>
            <a:off x="5737225" y="1382713"/>
            <a:ext cx="94615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a:latin typeface="FOT-学参丸ゴ Pro M" panose="02020500000000000000" pitchFamily="18" charset="-128"/>
                <a:ea typeface="FOT-学参丸ゴ Pro M" panose="02020500000000000000" pitchFamily="18" charset="-128"/>
              </a:rPr>
              <a:t>個人情報保護</a:t>
            </a:r>
            <a:br>
              <a:rPr lang="ja-JP" altLang="en-US" sz="1000">
                <a:latin typeface="FOT-学参丸ゴ Pro M" panose="02020500000000000000" pitchFamily="18" charset="-128"/>
                <a:ea typeface="FOT-学参丸ゴ Pro M" panose="02020500000000000000" pitchFamily="18" charset="-128"/>
              </a:rPr>
            </a:br>
            <a:r>
              <a:rPr lang="ja-JP" altLang="en-US" sz="1000">
                <a:latin typeface="FOT-学参丸ゴ Pro M" panose="02020500000000000000" pitchFamily="18" charset="-128"/>
                <a:ea typeface="FOT-学参丸ゴ Pro M" panose="02020500000000000000" pitchFamily="18" charset="-128"/>
              </a:rPr>
              <a:t>・住所</a:t>
            </a:r>
            <a:br>
              <a:rPr lang="ja-JP" altLang="en-US" sz="1000">
                <a:latin typeface="FOT-学参丸ゴ Pro M" panose="02020500000000000000" pitchFamily="18" charset="-128"/>
                <a:ea typeface="FOT-学参丸ゴ Pro M" panose="02020500000000000000" pitchFamily="18" charset="-128"/>
              </a:rPr>
            </a:br>
            <a:r>
              <a:rPr lang="ja-JP" altLang="en-US" sz="1000">
                <a:latin typeface="FOT-学参丸ゴ Pro M" panose="02020500000000000000" pitchFamily="18" charset="-128"/>
                <a:ea typeface="FOT-学参丸ゴ Pro M" panose="02020500000000000000" pitchFamily="18" charset="-128"/>
              </a:rPr>
              <a:t>・</a:t>
            </a:r>
            <a:r>
              <a:rPr lang="en-US" altLang="ja-JP" sz="1000">
                <a:latin typeface="FOT-学参丸ゴ Pro M" panose="02020500000000000000" pitchFamily="18" charset="-128"/>
                <a:ea typeface="FOT-学参丸ゴ Pro M" panose="02020500000000000000" pitchFamily="18" charset="-128"/>
              </a:rPr>
              <a:t>TEL</a:t>
            </a:r>
            <a:br>
              <a:rPr lang="en-US" altLang="ja-JP" sz="1000">
                <a:latin typeface="FOT-学参丸ゴ Pro M" panose="02020500000000000000" pitchFamily="18" charset="-128"/>
                <a:ea typeface="FOT-学参丸ゴ Pro M" panose="02020500000000000000" pitchFamily="18" charset="-128"/>
              </a:rPr>
            </a:br>
            <a:r>
              <a:rPr lang="ja-JP" altLang="en-US" sz="1000">
                <a:latin typeface="FOT-学参丸ゴ Pro M" panose="02020500000000000000" pitchFamily="18" charset="-128"/>
                <a:ea typeface="FOT-学参丸ゴ Pro M" panose="02020500000000000000" pitchFamily="18" charset="-128"/>
              </a:rPr>
              <a:t>・誕生日</a:t>
            </a:r>
            <a:br>
              <a:rPr lang="ja-JP" altLang="en-US" sz="1000">
                <a:latin typeface="FOT-学参丸ゴ Pro M" panose="02020500000000000000" pitchFamily="18" charset="-128"/>
                <a:ea typeface="FOT-学参丸ゴ Pro M" panose="02020500000000000000" pitchFamily="18" charset="-128"/>
              </a:rPr>
            </a:br>
            <a:r>
              <a:rPr lang="ja-JP" altLang="en-US" sz="1000">
                <a:latin typeface="FOT-学参丸ゴ Pro M" panose="02020500000000000000" pitchFamily="18" charset="-128"/>
                <a:ea typeface="FOT-学参丸ゴ Pro M" panose="02020500000000000000" pitchFamily="18" charset="-128"/>
              </a:rPr>
              <a:t>表示</a:t>
            </a:r>
            <a:r>
              <a:rPr lang="en-US" altLang="ja-JP" sz="1000">
                <a:latin typeface="FOT-学参丸ゴ Pro M" panose="02020500000000000000" pitchFamily="18" charset="-128"/>
                <a:ea typeface="FOT-学参丸ゴ Pro M" panose="02020500000000000000" pitchFamily="18" charset="-128"/>
              </a:rPr>
              <a:t>､</a:t>
            </a:r>
            <a:r>
              <a:rPr lang="ja-JP" altLang="en-US" sz="1000">
                <a:latin typeface="FOT-学参丸ゴ Pro M" panose="02020500000000000000" pitchFamily="18" charset="-128"/>
                <a:ea typeface="FOT-学参丸ゴ Pro M" panose="02020500000000000000" pitchFamily="18" charset="-128"/>
              </a:rPr>
              <a:t>非表示</a:t>
            </a:r>
          </a:p>
        </p:txBody>
      </p:sp>
      <p:sp>
        <p:nvSpPr>
          <p:cNvPr id="14384" name="Rectangle 51"/>
          <p:cNvSpPr>
            <a:spLocks noChangeArrowheads="1"/>
          </p:cNvSpPr>
          <p:nvPr/>
        </p:nvSpPr>
        <p:spPr bwMode="auto">
          <a:xfrm>
            <a:off x="4452938" y="2260600"/>
            <a:ext cx="1101725" cy="860425"/>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14385" name="AutoShape 49"/>
          <p:cNvSpPr>
            <a:spLocks/>
          </p:cNvSpPr>
          <p:nvPr/>
        </p:nvSpPr>
        <p:spPr bwMode="auto">
          <a:xfrm>
            <a:off x="5762625" y="2362200"/>
            <a:ext cx="131763" cy="742950"/>
          </a:xfrm>
          <a:prstGeom prst="leftBracket">
            <a:avLst>
              <a:gd name="adj" fmla="val 0"/>
            </a:avLst>
          </a:prstGeom>
          <a:noFill/>
          <a:ln w="15875">
            <a:solidFill>
              <a:srgbClr val="FF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386" name="Line 50"/>
          <p:cNvSpPr>
            <a:spLocks noChangeShapeType="1"/>
          </p:cNvSpPr>
          <p:nvPr/>
        </p:nvSpPr>
        <p:spPr bwMode="auto">
          <a:xfrm flipH="1">
            <a:off x="5548313" y="2730500"/>
            <a:ext cx="214312" cy="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387" name="テキスト ボックス 4"/>
          <p:cNvSpPr txBox="1">
            <a:spLocks noChangeArrowheads="1"/>
          </p:cNvSpPr>
          <p:nvPr/>
        </p:nvSpPr>
        <p:spPr bwMode="auto">
          <a:xfrm>
            <a:off x="5737225" y="2382838"/>
            <a:ext cx="94615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a:latin typeface="FOT-学参丸ゴ Pro M" panose="02020500000000000000" pitchFamily="18" charset="-128"/>
                <a:ea typeface="FOT-学参丸ゴ Pro M" panose="02020500000000000000" pitchFamily="18" charset="-128"/>
              </a:rPr>
              <a:t>メニューキー</a:t>
            </a:r>
            <a:br>
              <a:rPr lang="ja-JP" altLang="en-US" sz="1000">
                <a:latin typeface="FOT-学参丸ゴ Pro M" panose="02020500000000000000" pitchFamily="18" charset="-128"/>
                <a:ea typeface="FOT-学参丸ゴ Pro M" panose="02020500000000000000" pitchFamily="18" charset="-128"/>
              </a:rPr>
            </a:br>
            <a:r>
              <a:rPr lang="ja-JP" altLang="en-US" sz="1000">
                <a:latin typeface="FOT-学参丸ゴ Pro M" panose="02020500000000000000" pitchFamily="18" charset="-128"/>
                <a:ea typeface="FOT-学参丸ゴ Pro M" panose="02020500000000000000" pitchFamily="18" charset="-128"/>
              </a:rPr>
              <a:t>商品以外の</a:t>
            </a:r>
            <a:br>
              <a:rPr lang="ja-JP" altLang="en-US" sz="1000">
                <a:latin typeface="FOT-学参丸ゴ Pro M" panose="02020500000000000000" pitchFamily="18" charset="-128"/>
                <a:ea typeface="FOT-学参丸ゴ Pro M" panose="02020500000000000000" pitchFamily="18" charset="-128"/>
              </a:rPr>
            </a:br>
            <a:r>
              <a:rPr lang="ja-JP" altLang="en-US" sz="1000">
                <a:latin typeface="FOT-学参丸ゴ Pro M" panose="02020500000000000000" pitchFamily="18" charset="-128"/>
                <a:ea typeface="FOT-学参丸ゴ Pro M" panose="02020500000000000000" pitchFamily="18" charset="-128"/>
              </a:rPr>
              <a:t>機能キーを</a:t>
            </a:r>
            <a:br>
              <a:rPr lang="ja-JP" altLang="en-US" sz="1000">
                <a:latin typeface="FOT-学参丸ゴ Pro M" panose="02020500000000000000" pitchFamily="18" charset="-128"/>
                <a:ea typeface="FOT-学参丸ゴ Pro M" panose="02020500000000000000" pitchFamily="18" charset="-128"/>
              </a:rPr>
            </a:br>
            <a:r>
              <a:rPr lang="ja-JP" altLang="en-US" sz="1000">
                <a:latin typeface="FOT-学参丸ゴ Pro M" panose="02020500000000000000" pitchFamily="18" charset="-128"/>
                <a:ea typeface="FOT-学参丸ゴ Pro M" panose="02020500000000000000" pitchFamily="18" charset="-128"/>
              </a:rPr>
              <a:t>自由に配置</a:t>
            </a:r>
            <a:br>
              <a:rPr lang="ja-JP" altLang="en-US" sz="1000">
                <a:latin typeface="FOT-学参丸ゴ Pro M" panose="02020500000000000000" pitchFamily="18" charset="-128"/>
                <a:ea typeface="FOT-学参丸ゴ Pro M" panose="02020500000000000000" pitchFamily="18" charset="-128"/>
              </a:rPr>
            </a:br>
            <a:endParaRPr lang="ja-JP" altLang="en-US" sz="1000">
              <a:latin typeface="FOT-学参丸ゴ Pro M" panose="02020500000000000000" pitchFamily="18" charset="-128"/>
              <a:ea typeface="FOT-学参丸ゴ Pro M" panose="02020500000000000000" pitchFamily="18" charset="-128"/>
            </a:endParaRPr>
          </a:p>
        </p:txBody>
      </p:sp>
      <p:sp>
        <p:nvSpPr>
          <p:cNvPr id="14388" name="Text Box 52"/>
          <p:cNvSpPr txBox="1">
            <a:spLocks noChangeArrowheads="1"/>
          </p:cNvSpPr>
          <p:nvPr/>
        </p:nvSpPr>
        <p:spPr bwMode="auto">
          <a:xfrm>
            <a:off x="269875" y="954088"/>
            <a:ext cx="5443538"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ja-JP" altLang="en-US" sz="1400" b="1">
                <a:solidFill>
                  <a:srgbClr val="FF0000"/>
                </a:solidFill>
                <a:latin typeface="HG丸ｺﾞｼｯｸM-PRO" panose="020F0600000000000000" pitchFamily="50" charset="-128"/>
                <a:ea typeface="HG丸ｺﾞｼｯｸM-PRO" panose="020F0600000000000000" pitchFamily="50" charset="-128"/>
              </a:rPr>
              <a:t>■</a:t>
            </a:r>
            <a:r>
              <a:rPr lang="ja-JP" altLang="en-US" sz="1400" b="1">
                <a:latin typeface="HG丸ｺﾞｼｯｸM-PRO" panose="020F0600000000000000" pitchFamily="50" charset="-128"/>
                <a:ea typeface="HG丸ｺﾞｼｯｸM-PRO" panose="020F0600000000000000" pitchFamily="50" charset="-128"/>
              </a:rPr>
              <a:t> 物販向け販売画面</a:t>
            </a:r>
            <a:r>
              <a:rPr lang="ja-JP" altLang="en-US" sz="1200">
                <a:latin typeface="HG丸ｺﾞｼｯｸM-PRO" panose="020F0600000000000000" pitchFamily="50" charset="-128"/>
                <a:ea typeface="HG丸ｺﾞｼｯｸM-PRO" panose="020F0600000000000000" pitchFamily="50" charset="-128"/>
              </a:rPr>
              <a:t> </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コード等の表示で、物販に最適な画面設定）</a:t>
            </a:r>
          </a:p>
        </p:txBody>
      </p:sp>
      <p:sp>
        <p:nvSpPr>
          <p:cNvPr id="14394" name="AutoShape 58"/>
          <p:cNvSpPr>
            <a:spLocks noChangeArrowheads="1"/>
          </p:cNvSpPr>
          <p:nvPr/>
        </p:nvSpPr>
        <p:spPr bwMode="auto">
          <a:xfrm>
            <a:off x="9039225" y="52388"/>
            <a:ext cx="1812925" cy="371475"/>
          </a:xfrm>
          <a:prstGeom prst="leftRightArrow">
            <a:avLst>
              <a:gd name="adj1" fmla="val 50426"/>
              <a:gd name="adj2" fmla="val 111977"/>
            </a:avLst>
          </a:prstGeom>
          <a:gradFill rotWithShape="1">
            <a:gsLst>
              <a:gs pos="0">
                <a:srgbClr val="FFCC00"/>
              </a:gs>
              <a:gs pos="50000">
                <a:srgbClr val="FFFFFF"/>
              </a:gs>
              <a:gs pos="100000">
                <a:srgbClr val="FFCC00"/>
              </a:gs>
            </a:gsLst>
            <a:lin ang="0" scaled="1"/>
          </a:gradFill>
          <a:ln w="6350">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397" name="Text Box 42"/>
          <p:cNvSpPr txBox="1">
            <a:spLocks noChangeArrowheads="1"/>
          </p:cNvSpPr>
          <p:nvPr/>
        </p:nvSpPr>
        <p:spPr bwMode="auto">
          <a:xfrm>
            <a:off x="6384925" y="966788"/>
            <a:ext cx="3327400" cy="366712"/>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1800">
                <a:solidFill>
                  <a:srgbClr val="FF0000"/>
                </a:solidFill>
                <a:latin typeface="HGPｺﾞｼｯｸE" panose="020B0900000000000000" pitchFamily="50" charset="-128"/>
                <a:ea typeface="HGPｺﾞｼｯｸE" panose="020B0900000000000000" pitchFamily="50" charset="-128"/>
              </a:rPr>
              <a:t>（軽減税率対応</a:t>
            </a:r>
            <a:r>
              <a:rPr kumimoji="0" lang="en-US" altLang="ja-JP" sz="800">
                <a:solidFill>
                  <a:srgbClr val="FF0000"/>
                </a:solidFill>
                <a:latin typeface="HGPｺﾞｼｯｸE" panose="020B0900000000000000" pitchFamily="50" charset="-128"/>
                <a:ea typeface="HGPｺﾞｼｯｸE" panose="020B0900000000000000" pitchFamily="50" charset="-128"/>
              </a:rPr>
              <a:t>※</a:t>
            </a:r>
            <a:r>
              <a:rPr kumimoji="0" lang="ja-JP" altLang="en-US" sz="1800">
                <a:solidFill>
                  <a:srgbClr val="FF0000"/>
                </a:solidFill>
                <a:latin typeface="HGPｺﾞｼｯｸE" panose="020B0900000000000000" pitchFamily="50" charset="-128"/>
                <a:ea typeface="HGPｺﾞｼｯｸE" panose="020B0900000000000000" pitchFamily="50" charset="-128"/>
              </a:rPr>
              <a:t>）</a:t>
            </a:r>
          </a:p>
        </p:txBody>
      </p:sp>
      <p:pic>
        <p:nvPicPr>
          <p:cNvPr id="2" name="図 1"/>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791296" y="3965575"/>
            <a:ext cx="1479578" cy="1308258"/>
          </a:xfrm>
          <a:prstGeom prst="rect">
            <a:avLst/>
          </a:prstGeom>
        </p:spPr>
      </p:pic>
    </p:spTree>
  </p:cSld>
  <p:clrMapOvr>
    <a:masterClrMapping/>
  </p:clrMapOvr>
  <p:transition advTm="248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7"/>
          <p:cNvSpPr>
            <a:spLocks noGrp="1" noChangeArrowheads="1"/>
          </p:cNvSpPr>
          <p:nvPr>
            <p:ph type="sldNum" sz="quarter" idx="12"/>
          </p:nvPr>
        </p:nvSpPr>
        <p:spPr>
          <a:ln/>
        </p:spPr>
        <p:txBody>
          <a:bodyPr/>
          <a:lstStyle/>
          <a:p>
            <a:fld id="{EEC30C46-0E3F-4841-B66E-D5849439CAD3}" type="slidenum">
              <a:rPr lang="en-US" altLang="ja-JP"/>
              <a:pPr/>
              <a:t>11</a:t>
            </a:fld>
            <a:endParaRPr lang="en-US" altLang="ja-JP"/>
          </a:p>
        </p:txBody>
      </p:sp>
      <p:graphicFrame>
        <p:nvGraphicFramePr>
          <p:cNvPr id="16418" name="Object 34"/>
          <p:cNvGraphicFramePr>
            <a:graphicFrameLocks noChangeAspect="1"/>
          </p:cNvGraphicFramePr>
          <p:nvPr>
            <p:extLst>
              <p:ext uri="{D42A27DB-BD31-4B8C-83A1-F6EECF244321}">
                <p14:modId xmlns:p14="http://schemas.microsoft.com/office/powerpoint/2010/main" val="3622077863"/>
              </p:ext>
            </p:extLst>
          </p:nvPr>
        </p:nvGraphicFramePr>
        <p:xfrm>
          <a:off x="730249" y="1135129"/>
          <a:ext cx="5316537" cy="3933825"/>
        </p:xfrm>
        <a:graphic>
          <a:graphicData uri="http://schemas.openxmlformats.org/presentationml/2006/ole">
            <mc:AlternateContent xmlns:mc="http://schemas.openxmlformats.org/markup-compatibility/2006">
              <mc:Choice xmlns:v="urn:schemas-microsoft-com:vml" Requires="v">
                <p:oleObj spid="_x0000_s16477" name="Image" r:id="rId4" imgW="10247619" imgH="7580952" progId="Photoshop.Image.13">
                  <p:embed/>
                </p:oleObj>
              </mc:Choice>
              <mc:Fallback>
                <p:oleObj name="Image" r:id="rId4" imgW="10247619" imgH="7580952" progId="Photoshop.Image.13">
                  <p:embed/>
                  <p:pic>
                    <p:nvPicPr>
                      <p:cNvPr id="0" name="Object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0249" y="1135129"/>
                        <a:ext cx="5316537" cy="39338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87" name="AutoShape 49"/>
          <p:cNvSpPr>
            <a:spLocks noChangeArrowheads="1"/>
          </p:cNvSpPr>
          <p:nvPr/>
        </p:nvSpPr>
        <p:spPr bwMode="auto">
          <a:xfrm>
            <a:off x="703263" y="6180138"/>
            <a:ext cx="8683625" cy="585787"/>
          </a:xfrm>
          <a:prstGeom prst="roundRect">
            <a:avLst>
              <a:gd name="adj" fmla="val 16667"/>
            </a:avLst>
          </a:prstGeom>
          <a:solidFill>
            <a:srgbClr val="FFFFFF"/>
          </a:solidFill>
          <a:ln w="19050">
            <a:solidFill>
              <a:srgbClr val="99CC00"/>
            </a:solidFill>
            <a:round/>
            <a:headEnd/>
            <a:tailEnd/>
          </a:ln>
          <a:effectLst>
            <a:outerShdw dist="35921" dir="2700000" algn="ctr" rotWithShape="0">
              <a:schemeClr val="bg2"/>
            </a:outerShdw>
          </a:effec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400" b="1" dirty="0">
                <a:latin typeface="HG丸ｺﾞｼｯｸM-PRO" panose="020F0600000000000000" pitchFamily="50" charset="-128"/>
                <a:ea typeface="HG丸ｺﾞｼｯｸM-PRO" panose="020F0600000000000000" pitchFamily="50" charset="-128"/>
              </a:rPr>
              <a:t>会員管理～ポイント管理まで、顧客</a:t>
            </a:r>
            <a:r>
              <a:rPr lang="ja-JP" altLang="en-US" sz="1400" b="1" dirty="0" smtClean="0">
                <a:latin typeface="HG丸ｺﾞｼｯｸM-PRO" panose="020F0600000000000000" pitchFamily="50" charset="-128"/>
                <a:ea typeface="HG丸ｺﾞｼｯｸM-PRO" panose="020F0600000000000000" pitchFamily="50" charset="-128"/>
              </a:rPr>
              <a:t>管理機能も</a:t>
            </a:r>
            <a:r>
              <a:rPr lang="ja-JP" altLang="en-US" sz="1400" b="1" dirty="0">
                <a:latin typeface="HG丸ｺﾞｼｯｸM-PRO" panose="020F0600000000000000" pitchFamily="50" charset="-128"/>
                <a:ea typeface="HG丸ｺﾞｼｯｸM-PRO" panose="020F0600000000000000" pitchFamily="50" charset="-128"/>
              </a:rPr>
              <a:t>標準でパッケージングしています。</a:t>
            </a:r>
          </a:p>
          <a:p>
            <a:pPr eaLnBrk="1" hangingPunct="1">
              <a:spcBef>
                <a:spcPct val="0"/>
              </a:spcBef>
              <a:buFontTx/>
              <a:buNone/>
            </a:pPr>
            <a:r>
              <a:rPr lang="ja-JP" altLang="en-US" sz="1400" b="1" dirty="0">
                <a:latin typeface="HG丸ｺﾞｼｯｸM-PRO" panose="020F0600000000000000" pitchFamily="50" charset="-128"/>
                <a:ea typeface="HG丸ｺﾞｼｯｸM-PRO" panose="020F0600000000000000" pitchFamily="50" charset="-128"/>
              </a:rPr>
              <a:t>タッチパネルでの商品選択だけでなく、</a:t>
            </a:r>
            <a:r>
              <a:rPr lang="ja-JP" altLang="en-US" sz="1400" b="1" u="sng" dirty="0">
                <a:solidFill>
                  <a:srgbClr val="FF0000"/>
                </a:solidFill>
                <a:latin typeface="HG丸ｺﾞｼｯｸM-PRO" panose="020F0600000000000000" pitchFamily="50" charset="-128"/>
                <a:ea typeface="HG丸ｺﾞｼｯｸM-PRO" panose="020F0600000000000000" pitchFamily="50" charset="-128"/>
              </a:rPr>
              <a:t>スキャナーを使ったバーコード読取りの販売も可能</a:t>
            </a:r>
            <a:r>
              <a:rPr lang="ja-JP" altLang="en-US" sz="1400" b="1" dirty="0">
                <a:latin typeface="HG丸ｺﾞｼｯｸM-PRO" panose="020F0600000000000000" pitchFamily="50" charset="-128"/>
                <a:ea typeface="HG丸ｺﾞｼｯｸM-PRO" panose="020F0600000000000000" pitchFamily="50" charset="-128"/>
              </a:rPr>
              <a:t>です。</a:t>
            </a:r>
          </a:p>
        </p:txBody>
      </p:sp>
      <p:sp>
        <p:nvSpPr>
          <p:cNvPr id="16388" name="AutoShape 53"/>
          <p:cNvSpPr>
            <a:spLocks noChangeArrowheads="1"/>
          </p:cNvSpPr>
          <p:nvPr/>
        </p:nvSpPr>
        <p:spPr bwMode="auto">
          <a:xfrm>
            <a:off x="6253161" y="850966"/>
            <a:ext cx="3157538" cy="1323975"/>
          </a:xfrm>
          <a:prstGeom prst="roundRect">
            <a:avLst>
              <a:gd name="adj" fmla="val 5444"/>
            </a:avLst>
          </a:prstGeom>
          <a:solidFill>
            <a:schemeClr val="bg1"/>
          </a:solidFill>
          <a:ln>
            <a:noFill/>
          </a:ln>
          <a:effectLst>
            <a:outerShdw dist="17961" dir="2700000" algn="ctr" rotWithShape="0">
              <a:schemeClr val="bg2">
                <a:alpha val="50000"/>
              </a:schemeClr>
            </a:outerShdw>
          </a:effectLst>
          <a:extLst>
            <a:ext uri="{91240B29-F687-4F45-9708-019B960494DF}">
              <a14:hiddenLine xmlns:a14="http://schemas.microsoft.com/office/drawing/2010/main" w="22225">
                <a:solidFill>
                  <a:srgbClr val="00CCFF"/>
                </a:solidFill>
                <a:round/>
                <a:headEnd/>
                <a:tailEnd/>
              </a14:hiddenLine>
            </a:ext>
          </a:extLst>
        </p:spPr>
        <p:txBody>
          <a:bodyPr lIns="18000" tIns="18000" rIns="18000" bIns="180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latin typeface="HG丸ｺﾞｼｯｸM-PRO" panose="020F0600000000000000" pitchFamily="50" charset="-128"/>
                <a:ea typeface="HG丸ｺﾞｼｯｸM-PRO" panose="020F0600000000000000" pitchFamily="50" charset="-128"/>
              </a:rPr>
              <a:t> </a:t>
            </a: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顧客フィールド</a:t>
            </a:r>
          </a:p>
          <a:p>
            <a:pPr eaLnBrk="1" hangingPunct="1">
              <a:spcBef>
                <a:spcPct val="0"/>
              </a:spcBef>
              <a:buFontTx/>
              <a:buNone/>
            </a:pPr>
            <a:endParaRPr lang="ja-JP" altLang="en-US" sz="800" b="1">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・ポイント・誕生日告知・特別会員表示</a:t>
            </a:r>
          </a:p>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・前回利用日・顧客メモ</a:t>
            </a:r>
          </a:p>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・顧客情報表示</a:t>
            </a:r>
            <a:r>
              <a:rPr lang="ja-JP" altLang="en-US" sz="1000">
                <a:latin typeface="HG丸ｺﾞｼｯｸM-PRO" panose="020F0600000000000000" pitchFamily="50" charset="-128"/>
                <a:ea typeface="HG丸ｺﾞｼｯｸM-PRO" panose="020F0600000000000000" pitchFamily="50" charset="-128"/>
              </a:rPr>
              <a:t>（顧客名</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電話番号</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誕生日</a:t>
            </a:r>
          </a:p>
          <a:p>
            <a:pPr eaLnBrk="1" hangingPunct="1">
              <a:spcBef>
                <a:spcPct val="0"/>
              </a:spcBef>
              <a:buFontTx/>
              <a:buNone/>
            </a:pPr>
            <a:r>
              <a:rPr lang="ja-JP" altLang="en-US" sz="1000">
                <a:latin typeface="HG丸ｺﾞｼｯｸM-PRO" panose="020F0600000000000000" pitchFamily="50" charset="-128"/>
                <a:ea typeface="HG丸ｺﾞｼｯｸM-PRO" panose="020F0600000000000000" pitchFamily="50" charset="-128"/>
              </a:rPr>
              <a:t>　　　　　　　　　  年齢</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前回利用日</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住所･･等</a:t>
            </a:r>
            <a:r>
              <a:rPr lang="en-US" altLang="ja-JP" sz="1200">
                <a:latin typeface="HG丸ｺﾞｼｯｸM-PRO" panose="020F0600000000000000" pitchFamily="50" charset="-128"/>
                <a:ea typeface="HG丸ｺﾞｼｯｸM-PRO" panose="020F0600000000000000" pitchFamily="50" charset="-128"/>
              </a:rPr>
              <a:t>)</a:t>
            </a:r>
          </a:p>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・顧客検索　　</a:t>
            </a:r>
            <a:r>
              <a:rPr lang="ja-JP" altLang="en-US" sz="1000">
                <a:latin typeface="HG丸ｺﾞｼｯｸM-PRO" panose="020F0600000000000000" pitchFamily="50" charset="-128"/>
                <a:ea typeface="HG丸ｺﾞｼｯｸM-PRO" panose="020F0600000000000000" pitchFamily="50" charset="-128"/>
              </a:rPr>
              <a:t>（住所</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誕生日</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カナ</a:t>
            </a:r>
            <a:r>
              <a:rPr lang="en-US" altLang="ja-JP" sz="1000">
                <a:latin typeface="HG丸ｺﾞｼｯｸM-PRO" panose="020F0600000000000000" pitchFamily="50" charset="-128"/>
                <a:ea typeface="HG丸ｺﾞｼｯｸM-PRO" panose="020F0600000000000000" pitchFamily="50" charset="-128"/>
              </a:rPr>
              <a:t>,TEL x 2)</a:t>
            </a:r>
          </a:p>
        </p:txBody>
      </p:sp>
      <p:sp>
        <p:nvSpPr>
          <p:cNvPr id="16390" name="AutoShape 58"/>
          <p:cNvSpPr>
            <a:spLocks noChangeArrowheads="1"/>
          </p:cNvSpPr>
          <p:nvPr/>
        </p:nvSpPr>
        <p:spPr bwMode="auto">
          <a:xfrm>
            <a:off x="6303961" y="2336866"/>
            <a:ext cx="3106738" cy="3563938"/>
          </a:xfrm>
          <a:prstGeom prst="roundRect">
            <a:avLst>
              <a:gd name="adj" fmla="val 1787"/>
            </a:avLst>
          </a:prstGeom>
          <a:noFill/>
          <a:ln w="22225">
            <a:solidFill>
              <a:srgbClr val="FFCC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36000" rIns="18000" bIns="18000"/>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b="1" dirty="0">
                <a:solidFill>
                  <a:srgbClr val="FF0000"/>
                </a:solidFill>
                <a:latin typeface="HG丸ｺﾞｼｯｸM-PRO" panose="020F0600000000000000" pitchFamily="50" charset="-128"/>
                <a:ea typeface="HG丸ｺﾞｼｯｸM-PRO" panose="020F0600000000000000" pitchFamily="50" charset="-128"/>
              </a:rPr>
              <a:t/>
            </a:r>
            <a:br>
              <a:rPr lang="en-US" altLang="ja-JP" sz="1200" b="1" dirty="0">
                <a:solidFill>
                  <a:srgbClr val="FF0000"/>
                </a:solidFill>
                <a:latin typeface="HG丸ｺﾞｼｯｸM-PRO" panose="020F0600000000000000" pitchFamily="50" charset="-128"/>
                <a:ea typeface="HG丸ｺﾞｼｯｸM-PRO" panose="020F0600000000000000" pitchFamily="50" charset="-128"/>
              </a:rPr>
            </a:br>
            <a:endParaRPr lang="en-US" altLang="ja-JP" sz="1200" b="1" dirty="0">
              <a:solidFill>
                <a:srgbClr val="FF0000"/>
              </a:solidFill>
              <a:latin typeface="HG丸ｺﾞｼｯｸM-PRO" panose="020F0600000000000000" pitchFamily="50" charset="-128"/>
              <a:ea typeface="HG丸ｺﾞｼｯｸM-PRO" panose="020F0600000000000000" pitchFamily="50" charset="-128"/>
            </a:endParaRPr>
          </a:p>
          <a:p>
            <a:pPr eaLnBrk="1" hangingPunct="1">
              <a:spcBef>
                <a:spcPct val="0"/>
              </a:spcBef>
              <a:buFont typeface="Wingdings" panose="05000000000000000000" pitchFamily="2" charset="2"/>
              <a:buChar char="l"/>
            </a:pPr>
            <a:r>
              <a:rPr lang="ja-JP" altLang="en-US" sz="1200" dirty="0">
                <a:latin typeface="HG丸ｺﾞｼｯｸM-PRO" panose="020F0600000000000000" pitchFamily="50" charset="-128"/>
                <a:ea typeface="HG丸ｺﾞｼｯｸM-PRO" panose="020F0600000000000000" pitchFamily="50" charset="-128"/>
              </a:rPr>
              <a:t>顧客の利用履歴・詳細表示　</a:t>
            </a:r>
            <a:r>
              <a:rPr lang="ja-JP" altLang="en-US" sz="1000" dirty="0">
                <a:latin typeface="HG丸ｺﾞｼｯｸM-PRO" panose="020F0600000000000000" pitchFamily="50" charset="-128"/>
                <a:ea typeface="HG丸ｺﾞｼｯｸM-PRO" panose="020F0600000000000000" pitchFamily="50" charset="-128"/>
              </a:rPr>
              <a:t>（</a:t>
            </a:r>
            <a:r>
              <a:rPr lang="en-US" altLang="ja-JP" sz="1000" dirty="0">
                <a:latin typeface="HG丸ｺﾞｼｯｸM-PRO" panose="020F0600000000000000" pitchFamily="50" charset="-128"/>
                <a:ea typeface="HG丸ｺﾞｼｯｸM-PRO" panose="020F0600000000000000" pitchFamily="50" charset="-128"/>
              </a:rPr>
              <a:t>P-  </a:t>
            </a:r>
            <a:r>
              <a:rPr lang="en-US" altLang="ja-JP" sz="1000" dirty="0" smtClean="0">
                <a:latin typeface="HG丸ｺﾞｼｯｸM-PRO" panose="020F0600000000000000" pitchFamily="50" charset="-128"/>
                <a:ea typeface="HG丸ｺﾞｼｯｸM-PRO" panose="020F0600000000000000" pitchFamily="50" charset="-128"/>
              </a:rPr>
              <a:t>15</a:t>
            </a:r>
            <a:r>
              <a:rPr lang="ja-JP" altLang="en-US" sz="1000" dirty="0" smtClean="0">
                <a:latin typeface="HG丸ｺﾞｼｯｸM-PRO" panose="020F0600000000000000" pitchFamily="50" charset="-128"/>
                <a:ea typeface="HG丸ｺﾞｼｯｸM-PRO" panose="020F0600000000000000" pitchFamily="50" charset="-128"/>
              </a:rPr>
              <a:t>）</a:t>
            </a:r>
            <a:endParaRPr lang="ja-JP" altLang="en-US" sz="1000" dirty="0">
              <a:latin typeface="HG丸ｺﾞｼｯｸM-PRO" panose="020F0600000000000000" pitchFamily="50" charset="-128"/>
              <a:ea typeface="HG丸ｺﾞｼｯｸM-PRO" panose="020F0600000000000000" pitchFamily="50" charset="-128"/>
            </a:endParaRPr>
          </a:p>
          <a:p>
            <a:pPr eaLnBrk="1" hangingPunct="1">
              <a:spcBef>
                <a:spcPct val="0"/>
              </a:spcBef>
              <a:buFont typeface="Wingdings" panose="05000000000000000000" pitchFamily="2" charset="2"/>
              <a:buChar char="l"/>
            </a:pPr>
            <a:r>
              <a:rPr lang="ja-JP" altLang="en-US" sz="1200" dirty="0">
                <a:latin typeface="HG丸ｺﾞｼｯｸM-PRO" panose="020F0600000000000000" pitchFamily="50" charset="-128"/>
                <a:ea typeface="HG丸ｺﾞｼｯｸM-PRO" panose="020F0600000000000000" pitchFamily="50" charset="-128"/>
              </a:rPr>
              <a:t>顧客カルテ機能　　　　　　</a:t>
            </a:r>
            <a:r>
              <a:rPr lang="ja-JP" altLang="en-US" sz="1000" dirty="0">
                <a:latin typeface="HG丸ｺﾞｼｯｸM-PRO" panose="020F0600000000000000" pitchFamily="50" charset="-128"/>
                <a:ea typeface="HG丸ｺﾞｼｯｸM-PRO" panose="020F0600000000000000" pitchFamily="50" charset="-128"/>
              </a:rPr>
              <a:t>（</a:t>
            </a:r>
            <a:r>
              <a:rPr lang="en-US" altLang="ja-JP" sz="1000" dirty="0" smtClean="0">
                <a:latin typeface="HG丸ｺﾞｼｯｸM-PRO" panose="020F0600000000000000" pitchFamily="50" charset="-128"/>
                <a:ea typeface="HG丸ｺﾞｼｯｸM-PRO" panose="020F0600000000000000" pitchFamily="50" charset="-128"/>
              </a:rPr>
              <a:t>P-16</a:t>
            </a:r>
            <a:r>
              <a:rPr lang="ja-JP" altLang="en-US" sz="1000" dirty="0" smtClean="0">
                <a:latin typeface="HG丸ｺﾞｼｯｸM-PRO" panose="020F0600000000000000" pitchFamily="50" charset="-128"/>
                <a:ea typeface="HG丸ｺﾞｼｯｸM-PRO" panose="020F0600000000000000" pitchFamily="50" charset="-128"/>
              </a:rPr>
              <a:t>）</a:t>
            </a:r>
            <a:endParaRPr lang="ja-JP" altLang="en-US" sz="1000" dirty="0">
              <a:latin typeface="HG丸ｺﾞｼｯｸM-PRO" panose="020F0600000000000000" pitchFamily="50" charset="-128"/>
              <a:ea typeface="HG丸ｺﾞｼｯｸM-PRO" panose="020F0600000000000000" pitchFamily="50" charset="-128"/>
            </a:endParaRPr>
          </a:p>
          <a:p>
            <a:pPr eaLnBrk="1" hangingPunct="1">
              <a:spcBef>
                <a:spcPct val="0"/>
              </a:spcBef>
              <a:buFont typeface="Wingdings" panose="05000000000000000000" pitchFamily="2" charset="2"/>
              <a:buChar char="l"/>
            </a:pPr>
            <a:endParaRPr lang="en-US" altLang="ja-JP" sz="1000" dirty="0">
              <a:latin typeface="HG丸ｺﾞｼｯｸM-PRO" panose="020F0600000000000000" pitchFamily="50" charset="-128"/>
              <a:ea typeface="HG丸ｺﾞｼｯｸM-PRO" panose="020F0600000000000000" pitchFamily="50" charset="-128"/>
            </a:endParaRPr>
          </a:p>
        </p:txBody>
      </p:sp>
      <p:sp>
        <p:nvSpPr>
          <p:cNvPr id="16391" name="Line 62"/>
          <p:cNvSpPr>
            <a:spLocks noChangeShapeType="1"/>
          </p:cNvSpPr>
          <p:nvPr/>
        </p:nvSpPr>
        <p:spPr bwMode="auto">
          <a:xfrm flipH="1">
            <a:off x="746124" y="3022666"/>
            <a:ext cx="1971675" cy="2328863"/>
          </a:xfrm>
          <a:prstGeom prst="line">
            <a:avLst/>
          </a:prstGeom>
          <a:noFill/>
          <a:ln w="1587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392" name="Rectangle 63"/>
          <p:cNvSpPr>
            <a:spLocks noChangeArrowheads="1"/>
          </p:cNvSpPr>
          <p:nvPr/>
        </p:nvSpPr>
        <p:spPr bwMode="auto">
          <a:xfrm>
            <a:off x="746124" y="1501841"/>
            <a:ext cx="5316537" cy="463550"/>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16393" name="Rectangle 64"/>
          <p:cNvSpPr>
            <a:spLocks noChangeArrowheads="1"/>
          </p:cNvSpPr>
          <p:nvPr/>
        </p:nvSpPr>
        <p:spPr bwMode="auto">
          <a:xfrm>
            <a:off x="746124" y="1966979"/>
            <a:ext cx="5308600" cy="1055687"/>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16394" name="AutoShape 68"/>
          <p:cNvSpPr>
            <a:spLocks noChangeArrowheads="1"/>
          </p:cNvSpPr>
          <p:nvPr/>
        </p:nvSpPr>
        <p:spPr bwMode="auto">
          <a:xfrm>
            <a:off x="6337299" y="2327341"/>
            <a:ext cx="3062287" cy="458788"/>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FFCC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36000" rIns="18000" bIns="18000">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b="1">
                <a:solidFill>
                  <a:srgbClr val="FF0000"/>
                </a:solidFill>
                <a:latin typeface="HG丸ｺﾞｼｯｸM-PRO" panose="020F0600000000000000" pitchFamily="50" charset="-128"/>
                <a:ea typeface="HG丸ｺﾞｼｯｸM-PRO" panose="020F0600000000000000" pitchFamily="50" charset="-128"/>
              </a:rPr>
              <a:t>‐‐POINT‐‐</a:t>
            </a:r>
          </a:p>
          <a:p>
            <a:pPr algn="ctr" eaLnBrk="1" hangingPunct="1">
              <a:spcBef>
                <a:spcPct val="0"/>
              </a:spcBef>
              <a:buFontTx/>
              <a:buNone/>
            </a:pPr>
            <a:r>
              <a:rPr lang="en-US" altLang="ja-JP" sz="1200" b="1">
                <a:solidFill>
                  <a:srgbClr val="FF0000"/>
                </a:solidFill>
                <a:latin typeface="HG丸ｺﾞｼｯｸM-PRO" panose="020F0600000000000000" pitchFamily="50" charset="-128"/>
                <a:ea typeface="HG丸ｺﾞｼｯｸM-PRO" panose="020F0600000000000000" pitchFamily="50" charset="-128"/>
              </a:rPr>
              <a:t>【 </a:t>
            </a:r>
            <a:r>
              <a:rPr lang="ja-JP" altLang="en-US" sz="1200" b="1">
                <a:solidFill>
                  <a:srgbClr val="FF0000"/>
                </a:solidFill>
                <a:latin typeface="HG丸ｺﾞｼｯｸM-PRO" panose="020F0600000000000000" pitchFamily="50" charset="-128"/>
                <a:ea typeface="HG丸ｺﾞｼｯｸM-PRO" panose="020F0600000000000000" pitchFamily="50" charset="-128"/>
              </a:rPr>
              <a:t>販売画面から詳細情報を呼出せます </a:t>
            </a:r>
            <a:r>
              <a:rPr lang="en-US" altLang="ja-JP" sz="1200" b="1">
                <a:solidFill>
                  <a:srgbClr val="FF0000"/>
                </a:solidFill>
                <a:latin typeface="HG丸ｺﾞｼｯｸM-PRO" panose="020F0600000000000000" pitchFamily="50" charset="-128"/>
                <a:ea typeface="HG丸ｺﾞｼｯｸM-PRO" panose="020F0600000000000000" pitchFamily="50" charset="-128"/>
              </a:rPr>
              <a:t>】</a:t>
            </a:r>
            <a:endParaRPr lang="en-US" altLang="ja-JP" sz="1000">
              <a:latin typeface="HG丸ｺﾞｼｯｸM-PRO" panose="020F0600000000000000" pitchFamily="50" charset="-128"/>
              <a:ea typeface="HG丸ｺﾞｼｯｸM-PRO" panose="020F0600000000000000" pitchFamily="50" charset="-128"/>
            </a:endParaRPr>
          </a:p>
        </p:txBody>
      </p:sp>
      <p:sp>
        <p:nvSpPr>
          <p:cNvPr id="16395" name="Text Box 71"/>
          <p:cNvSpPr txBox="1">
            <a:spLocks noChangeArrowheads="1"/>
          </p:cNvSpPr>
          <p:nvPr/>
        </p:nvSpPr>
        <p:spPr bwMode="auto">
          <a:xfrm>
            <a:off x="722313" y="36513"/>
            <a:ext cx="8802687"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kumimoji="0" lang="ja-JP" altLang="en-US" sz="2200" b="1" dirty="0">
                <a:solidFill>
                  <a:srgbClr val="008000"/>
                </a:solidFill>
                <a:latin typeface="Times New Roman" panose="02020603050405020304" pitchFamily="18" charset="0"/>
                <a:ea typeface="HG丸ｺﾞｼｯｸM-PRO" panose="020F0600000000000000" pitchFamily="50" charset="-128"/>
              </a:rPr>
              <a:t>　　　選べる画面</a:t>
            </a:r>
            <a:r>
              <a:rPr kumimoji="0" lang="en-US" altLang="ja-JP" sz="2200" b="1" dirty="0">
                <a:solidFill>
                  <a:srgbClr val="008000"/>
                </a:solidFill>
                <a:latin typeface="Times New Roman" panose="02020603050405020304" pitchFamily="18" charset="0"/>
                <a:ea typeface="HG丸ｺﾞｼｯｸM-PRO" panose="020F0600000000000000" pitchFamily="50" charset="-128"/>
              </a:rPr>
              <a:t>｢</a:t>
            </a:r>
            <a:r>
              <a:rPr kumimoji="0" lang="ja-JP" altLang="en-US" sz="2200" b="1" dirty="0">
                <a:solidFill>
                  <a:srgbClr val="008000"/>
                </a:solidFill>
                <a:latin typeface="Times New Roman" panose="02020603050405020304" pitchFamily="18" charset="0"/>
                <a:ea typeface="HG丸ｺﾞｼｯｸM-PRO" panose="020F0600000000000000" pitchFamily="50" charset="-128"/>
              </a:rPr>
              <a:t>サービス業向け</a:t>
            </a:r>
            <a:r>
              <a:rPr kumimoji="0" lang="en-US" altLang="ja-JP" sz="2200" b="1" dirty="0">
                <a:solidFill>
                  <a:srgbClr val="008000"/>
                </a:solidFill>
                <a:latin typeface="Times New Roman" panose="02020603050405020304" pitchFamily="18" charset="0"/>
                <a:ea typeface="HG丸ｺﾞｼｯｸM-PRO" panose="020F0600000000000000" pitchFamily="50" charset="-128"/>
              </a:rPr>
              <a:t>｣</a:t>
            </a:r>
            <a:r>
              <a:rPr kumimoji="0" lang="ja-JP" altLang="en-US" sz="2200" b="1" dirty="0">
                <a:solidFill>
                  <a:srgbClr val="008000"/>
                </a:solidFill>
                <a:latin typeface="Times New Roman" panose="02020603050405020304" pitchFamily="18" charset="0"/>
                <a:ea typeface="HG丸ｺﾞｼｯｸM-PRO" panose="020F0600000000000000" pitchFamily="50" charset="-128"/>
              </a:rPr>
              <a:t>（部門</a:t>
            </a:r>
            <a:r>
              <a:rPr kumimoji="0" lang="ja-JP" altLang="en-US" sz="2200" b="1" dirty="0" smtClean="0">
                <a:solidFill>
                  <a:srgbClr val="008000"/>
                </a:solidFill>
                <a:latin typeface="Times New Roman" panose="02020603050405020304" pitchFamily="18" charset="0"/>
                <a:ea typeface="HG丸ｺﾞｼｯｸM-PRO" panose="020F0600000000000000" pitchFamily="50" charset="-128"/>
              </a:rPr>
              <a:t>販売向けテンキー</a:t>
            </a:r>
            <a:r>
              <a:rPr kumimoji="0" lang="ja-JP" altLang="en-US" sz="2200" b="1" dirty="0">
                <a:solidFill>
                  <a:srgbClr val="008000"/>
                </a:solidFill>
                <a:latin typeface="Times New Roman" panose="02020603050405020304" pitchFamily="18" charset="0"/>
                <a:ea typeface="HG丸ｺﾞｼｯｸM-PRO" panose="020F0600000000000000" pitchFamily="50" charset="-128"/>
              </a:rPr>
              <a:t>）</a:t>
            </a:r>
          </a:p>
        </p:txBody>
      </p:sp>
      <p:sp>
        <p:nvSpPr>
          <p:cNvPr id="16396" name="Line 54"/>
          <p:cNvSpPr>
            <a:spLocks noChangeShapeType="1"/>
          </p:cNvSpPr>
          <p:nvPr/>
        </p:nvSpPr>
        <p:spPr bwMode="auto">
          <a:xfrm flipH="1">
            <a:off x="6070599" y="1070041"/>
            <a:ext cx="314325" cy="642938"/>
          </a:xfrm>
          <a:prstGeom prst="line">
            <a:avLst/>
          </a:prstGeom>
          <a:noFill/>
          <a:ln w="1587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pic>
        <p:nvPicPr>
          <p:cNvPr id="16403" name="図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84924" y="3194116"/>
            <a:ext cx="2159000" cy="147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4" name="図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691311" y="3754504"/>
            <a:ext cx="2205038" cy="148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5" name="図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094536" y="4318066"/>
            <a:ext cx="2244725" cy="14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11" name="Text Box 27"/>
          <p:cNvSpPr txBox="1">
            <a:spLocks noChangeArrowheads="1"/>
          </p:cNvSpPr>
          <p:nvPr/>
        </p:nvSpPr>
        <p:spPr bwMode="auto">
          <a:xfrm>
            <a:off x="634999" y="850966"/>
            <a:ext cx="5443537"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ja-JP" altLang="en-US" sz="1400" b="1">
                <a:solidFill>
                  <a:srgbClr val="FF0000"/>
                </a:solidFill>
                <a:latin typeface="HG丸ｺﾞｼｯｸM-PRO" panose="020F0600000000000000" pitchFamily="50" charset="-128"/>
                <a:ea typeface="HG丸ｺﾞｼｯｸM-PRO" panose="020F0600000000000000" pitchFamily="50" charset="-128"/>
              </a:rPr>
              <a:t>■</a:t>
            </a:r>
            <a:r>
              <a:rPr lang="ja-JP" altLang="en-US" sz="1400" b="1">
                <a:latin typeface="HG丸ｺﾞｼｯｸM-PRO" panose="020F0600000000000000" pitchFamily="50" charset="-128"/>
                <a:ea typeface="HG丸ｺﾞｼｯｸM-PRO" panose="020F0600000000000000" pitchFamily="50" charset="-128"/>
              </a:rPr>
              <a:t> サービス業向け販売画面</a:t>
            </a:r>
            <a:r>
              <a:rPr lang="ja-JP" altLang="en-US" sz="1400">
                <a:latin typeface="HG丸ｺﾞｼｯｸM-PRO" panose="020F0600000000000000" pitchFamily="50" charset="-128"/>
                <a:ea typeface="HG丸ｺﾞｼｯｸM-PRO" panose="020F0600000000000000" pitchFamily="50" charset="-128"/>
              </a:rPr>
              <a:t> </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金額入力が安易な大型</a:t>
            </a:r>
            <a:r>
              <a:rPr lang="en-US" altLang="ja-JP" sz="1200">
                <a:latin typeface="HG丸ｺﾞｼｯｸM-PRO" panose="020F0600000000000000" pitchFamily="50" charset="-128"/>
                <a:ea typeface="HG丸ｺﾞｼｯｸM-PRO" panose="020F0600000000000000" pitchFamily="50" charset="-128"/>
              </a:rPr>
              <a:t>10</a:t>
            </a:r>
            <a:r>
              <a:rPr lang="ja-JP" altLang="en-US" sz="1200">
                <a:latin typeface="HG丸ｺﾞｼｯｸM-PRO" panose="020F0600000000000000" pitchFamily="50" charset="-128"/>
                <a:ea typeface="HG丸ｺﾞｼｯｸM-PRO" panose="020F0600000000000000" pitchFamily="50" charset="-128"/>
              </a:rPr>
              <a:t>キー表示）</a:t>
            </a:r>
          </a:p>
        </p:txBody>
      </p:sp>
      <p:sp>
        <p:nvSpPr>
          <p:cNvPr id="16412" name="Text Box 28"/>
          <p:cNvSpPr txBox="1">
            <a:spLocks noChangeArrowheads="1"/>
          </p:cNvSpPr>
          <p:nvPr/>
        </p:nvSpPr>
        <p:spPr bwMode="auto">
          <a:xfrm>
            <a:off x="627063" y="549275"/>
            <a:ext cx="9088437"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ja-JP" altLang="en-US" sz="1200" dirty="0" smtClean="0">
                <a:latin typeface="HG丸ｺﾞｼｯｸM-PRO" panose="020F0600000000000000" pitchFamily="50" charset="-128"/>
                <a:ea typeface="HG丸ｺﾞｼｯｸM-PRO" panose="020F0600000000000000" pitchFamily="50" charset="-128"/>
              </a:rPr>
              <a:t>サービス業</a:t>
            </a:r>
            <a:r>
              <a:rPr lang="ja-JP" altLang="en-US" sz="1200" dirty="0">
                <a:latin typeface="HG丸ｺﾞｼｯｸM-PRO" panose="020F0600000000000000" pitchFamily="50" charset="-128"/>
                <a:ea typeface="HG丸ｺﾞｼｯｸM-PRO" panose="020F0600000000000000" pitchFamily="50" charset="-128"/>
              </a:rPr>
              <a:t>では部門販売で多用</a:t>
            </a:r>
            <a:r>
              <a:rPr lang="ja-JP" altLang="en-US" sz="1200" dirty="0" smtClean="0">
                <a:latin typeface="HG丸ｺﾞｼｯｸM-PRO" panose="020F0600000000000000" pitchFamily="50" charset="-128"/>
                <a:ea typeface="HG丸ｺﾞｼｯｸM-PRO" panose="020F0600000000000000" pitchFamily="50" charset="-128"/>
              </a:rPr>
              <a:t>するテンキー</a:t>
            </a:r>
            <a:r>
              <a:rPr lang="ja-JP" altLang="en-US" sz="1200" dirty="0">
                <a:latin typeface="HG丸ｺﾞｼｯｸM-PRO" panose="020F0600000000000000" pitchFamily="50" charset="-128"/>
                <a:ea typeface="HG丸ｺﾞｼｯｸM-PRO" panose="020F0600000000000000" pitchFamily="50" charset="-128"/>
              </a:rPr>
              <a:t>を配置</a:t>
            </a:r>
            <a:r>
              <a:rPr lang="ja-JP" altLang="en-US" sz="1200" dirty="0" smtClean="0">
                <a:latin typeface="HG丸ｺﾞｼｯｸM-PRO" panose="020F0600000000000000" pitchFamily="50" charset="-128"/>
                <a:ea typeface="HG丸ｺﾞｼｯｸM-PRO" panose="020F0600000000000000" pitchFamily="50" charset="-128"/>
              </a:rPr>
              <a:t>、物販</a:t>
            </a:r>
            <a:r>
              <a:rPr lang="ja-JP" altLang="en-US" sz="1200" dirty="0">
                <a:latin typeface="HG丸ｺﾞｼｯｸM-PRO" panose="020F0600000000000000" pitchFamily="50" charset="-128"/>
                <a:ea typeface="HG丸ｺﾞｼｯｸM-PRO" panose="020F0600000000000000" pitchFamily="50" charset="-128"/>
              </a:rPr>
              <a:t>で</a:t>
            </a:r>
            <a:r>
              <a:rPr lang="ja-JP" altLang="en-US" sz="1200" dirty="0" smtClean="0">
                <a:latin typeface="HG丸ｺﾞｼｯｸM-PRO" panose="020F0600000000000000" pitchFamily="50" charset="-128"/>
                <a:ea typeface="HG丸ｺﾞｼｯｸM-PRO" panose="020F0600000000000000" pitchFamily="50" charset="-128"/>
              </a:rPr>
              <a:t>はコード</a:t>
            </a:r>
            <a:r>
              <a:rPr lang="ja-JP" altLang="en-US" sz="1200" dirty="0">
                <a:latin typeface="HG丸ｺﾞｼｯｸM-PRO" panose="020F0600000000000000" pitchFamily="50" charset="-128"/>
                <a:ea typeface="HG丸ｺﾞｼｯｸM-PRO" panose="020F0600000000000000" pitchFamily="50" charset="-128"/>
              </a:rPr>
              <a:t>・商品メモ・税種を表示</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前項</a:t>
            </a:r>
            <a:r>
              <a:rPr lang="en-US" altLang="ja-JP" sz="1200" dirty="0" smtClean="0">
                <a:latin typeface="HG丸ｺﾞｼｯｸM-PRO" panose="020F0600000000000000" pitchFamily="50" charset="-128"/>
                <a:ea typeface="HG丸ｺﾞｼｯｸM-PRO" panose="020F0600000000000000" pitchFamily="50" charset="-128"/>
              </a:rPr>
              <a:t>)</a:t>
            </a:r>
            <a:r>
              <a:rPr lang="ja-JP" altLang="en-US" sz="1200" dirty="0" err="1" smtClean="0">
                <a:latin typeface="HG丸ｺﾞｼｯｸM-PRO" panose="020F0600000000000000" pitchFamily="50" charset="-128"/>
                <a:ea typeface="HG丸ｺﾞｼｯｸM-PRO" panose="020F0600000000000000" pitchFamily="50" charset="-128"/>
              </a:rPr>
              <a:t>、</a:t>
            </a:r>
            <a:r>
              <a:rPr lang="ja-JP" altLang="en-US" sz="1200" dirty="0" smtClean="0">
                <a:latin typeface="HG丸ｺﾞｼｯｸM-PRO" panose="020F0600000000000000" pitchFamily="50" charset="-128"/>
                <a:ea typeface="HG丸ｺﾞｼｯｸM-PRO" panose="020F0600000000000000" pitchFamily="50" charset="-128"/>
              </a:rPr>
              <a:t>設定切替で画面選択！</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16414" name="Rectangle 64"/>
          <p:cNvSpPr>
            <a:spLocks noChangeArrowheads="1"/>
          </p:cNvSpPr>
          <p:nvPr/>
        </p:nvSpPr>
        <p:spPr bwMode="auto">
          <a:xfrm>
            <a:off x="4079874" y="3014729"/>
            <a:ext cx="1982787" cy="1670050"/>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16415" name="Line 62"/>
          <p:cNvSpPr>
            <a:spLocks noChangeShapeType="1"/>
          </p:cNvSpPr>
          <p:nvPr/>
        </p:nvSpPr>
        <p:spPr bwMode="auto">
          <a:xfrm flipH="1">
            <a:off x="4467223" y="4675254"/>
            <a:ext cx="166687" cy="511175"/>
          </a:xfrm>
          <a:prstGeom prst="line">
            <a:avLst/>
          </a:prstGeom>
          <a:noFill/>
          <a:ln w="1587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413" name="AutoShape 57"/>
          <p:cNvSpPr>
            <a:spLocks noChangeArrowheads="1"/>
          </p:cNvSpPr>
          <p:nvPr/>
        </p:nvSpPr>
        <p:spPr bwMode="auto">
          <a:xfrm>
            <a:off x="4314823" y="5048230"/>
            <a:ext cx="2038350" cy="674687"/>
          </a:xfrm>
          <a:prstGeom prst="roundRect">
            <a:avLst>
              <a:gd name="adj" fmla="val 1412"/>
            </a:avLst>
          </a:prstGeom>
          <a:noFill/>
          <a:ln>
            <a:noFill/>
          </a:ln>
          <a:effectLst>
            <a:outerShdw dist="17961" dir="2700000" algn="ctr" rotWithShape="0">
              <a:srgbClr val="C0C0C0">
                <a:alpha val="50000"/>
              </a:srgb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2225">
                <a:solidFill>
                  <a:srgbClr val="00CCFF"/>
                </a:solidFill>
                <a:round/>
                <a:headEnd/>
                <a:tailEnd/>
              </a14:hiddenLine>
            </a:ext>
          </a:extLst>
        </p:spPr>
        <p:txBody>
          <a:bodyPr lIns="18000" tIns="18000" rIns="18000" bIns="18000"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dirty="0">
                <a:latin typeface="HG丸ｺﾞｼｯｸM-PRO" panose="020F0600000000000000" pitchFamily="50" charset="-128"/>
                <a:ea typeface="HG丸ｺﾞｼｯｸM-PRO" panose="020F0600000000000000" pitchFamily="50" charset="-128"/>
              </a:rPr>
              <a:t> </a:t>
            </a:r>
            <a:r>
              <a:rPr lang="en-US" altLang="ja-JP" sz="1400" b="1" dirty="0">
                <a:solidFill>
                  <a:srgbClr val="FF0000"/>
                </a:solidFill>
                <a:latin typeface="HG丸ｺﾞｼｯｸM-PRO" panose="020F0600000000000000" pitchFamily="50" charset="-128"/>
                <a:ea typeface="HG丸ｺﾞｼｯｸM-PRO" panose="020F0600000000000000" pitchFamily="50" charset="-128"/>
              </a:rPr>
              <a:t>■</a:t>
            </a:r>
            <a:r>
              <a:rPr lang="ja-JP" altLang="en-US" sz="1400" b="1" dirty="0">
                <a:latin typeface="HG丸ｺﾞｼｯｸM-PRO" panose="020F0600000000000000" pitchFamily="50" charset="-128"/>
                <a:ea typeface="HG丸ｺﾞｼｯｸM-PRO" panose="020F0600000000000000" pitchFamily="50" charset="-128"/>
              </a:rPr>
              <a:t>テンキー</a:t>
            </a:r>
          </a:p>
          <a:p>
            <a:pPr eaLnBrk="1" hangingPunct="1">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a:t>
            </a:r>
            <a:r>
              <a:rPr lang="en-US" altLang="ja-JP" sz="1200" dirty="0">
                <a:latin typeface="HG丸ｺﾞｼｯｸM-PRO" panose="020F0600000000000000" pitchFamily="50" charset="-128"/>
                <a:ea typeface="HG丸ｺﾞｼｯｸM-PRO" panose="020F0600000000000000" pitchFamily="50" charset="-128"/>
              </a:rPr>
              <a:t>20</a:t>
            </a:r>
            <a:r>
              <a:rPr lang="ja-JP" altLang="en-US" sz="1200" dirty="0">
                <a:latin typeface="HG丸ｺﾞｼｯｸM-PRO" panose="020F0600000000000000" pitchFamily="50" charset="-128"/>
                <a:ea typeface="HG丸ｺﾞｼｯｸM-PRO" panose="020F0600000000000000" pitchFamily="50" charset="-128"/>
              </a:rPr>
              <a:t>パターンの配色から、</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　好みの色へ変更できます</a:t>
            </a:r>
          </a:p>
        </p:txBody>
      </p:sp>
      <p:sp>
        <p:nvSpPr>
          <p:cNvPr id="16389" name="AutoShape 57"/>
          <p:cNvSpPr>
            <a:spLocks noChangeArrowheads="1"/>
          </p:cNvSpPr>
          <p:nvPr/>
        </p:nvSpPr>
        <p:spPr bwMode="auto">
          <a:xfrm>
            <a:off x="642935" y="5158648"/>
            <a:ext cx="3752849" cy="869950"/>
          </a:xfrm>
          <a:prstGeom prst="roundRect">
            <a:avLst>
              <a:gd name="adj" fmla="val 1412"/>
            </a:avLst>
          </a:prstGeom>
          <a:noFill/>
          <a:ln>
            <a:noFill/>
          </a:ln>
          <a:effectLst>
            <a:outerShdw dist="17961" dir="2700000" algn="ctr" rotWithShape="0">
              <a:srgbClr val="C0C0C0">
                <a:alpha val="50000"/>
              </a:srgb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2225">
                <a:solidFill>
                  <a:srgbClr val="00CCFF"/>
                </a:solidFill>
                <a:round/>
                <a:headEnd/>
                <a:tailEnd/>
              </a14:hiddenLine>
            </a:ext>
          </a:extLst>
        </p:spPr>
        <p:txBody>
          <a:bodyPr lIns="18000" tIns="18000" rIns="18000" bIns="18000"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dirty="0">
                <a:latin typeface="HG丸ｺﾞｼｯｸM-PRO" panose="020F0600000000000000" pitchFamily="50" charset="-128"/>
                <a:ea typeface="HG丸ｺﾞｼｯｸM-PRO" panose="020F0600000000000000" pitchFamily="50" charset="-128"/>
              </a:rPr>
              <a:t> </a:t>
            </a:r>
            <a:r>
              <a:rPr lang="en-US" altLang="ja-JP" sz="1400" b="1" dirty="0">
                <a:solidFill>
                  <a:srgbClr val="FF0000"/>
                </a:solidFill>
                <a:latin typeface="HG丸ｺﾞｼｯｸM-PRO" panose="020F0600000000000000" pitchFamily="50" charset="-128"/>
                <a:ea typeface="HG丸ｺﾞｼｯｸM-PRO" panose="020F0600000000000000" pitchFamily="50" charset="-128"/>
              </a:rPr>
              <a:t>■</a:t>
            </a:r>
            <a:r>
              <a:rPr lang="en-US" altLang="ja-JP" sz="1400" b="1" dirty="0">
                <a:latin typeface="HG丸ｺﾞｼｯｸM-PRO" panose="020F0600000000000000" pitchFamily="50" charset="-128"/>
                <a:ea typeface="HG丸ｺﾞｼｯｸM-PRO" panose="020F0600000000000000" pitchFamily="50" charset="-128"/>
              </a:rPr>
              <a:t> </a:t>
            </a:r>
            <a:r>
              <a:rPr lang="ja-JP" altLang="en-US" sz="1400" b="1" dirty="0">
                <a:latin typeface="HG丸ｺﾞｼｯｸM-PRO" panose="020F0600000000000000" pitchFamily="50" charset="-128"/>
                <a:ea typeface="HG丸ｺﾞｼｯｸM-PRO" panose="020F0600000000000000" pitchFamily="50" charset="-128"/>
              </a:rPr>
              <a:t>商品メニューフィールド</a:t>
            </a:r>
            <a:r>
              <a:rPr lang="en-US" altLang="ja-JP" sz="1400" b="1" dirty="0" smtClean="0">
                <a:latin typeface="HG丸ｺﾞｼｯｸM-PRO" panose="020F0600000000000000" pitchFamily="50" charset="-128"/>
                <a:ea typeface="HG丸ｺﾞｼｯｸM-PRO" panose="020F0600000000000000" pitchFamily="50" charset="-128"/>
              </a:rPr>
              <a:t>(13,500</a:t>
            </a:r>
            <a:r>
              <a:rPr lang="ja-JP" altLang="en-US" sz="1400" b="1" dirty="0">
                <a:latin typeface="HG丸ｺﾞｼｯｸM-PRO" panose="020F0600000000000000" pitchFamily="50" charset="-128"/>
                <a:ea typeface="HG丸ｺﾞｼｯｸM-PRO" panose="020F0600000000000000" pitchFamily="50" charset="-128"/>
              </a:rPr>
              <a:t>個</a:t>
            </a:r>
            <a:r>
              <a:rPr lang="en-US" altLang="ja-JP" sz="1400" b="1" dirty="0">
                <a:latin typeface="HG丸ｺﾞｼｯｸM-PRO" panose="020F0600000000000000" pitchFamily="50" charset="-128"/>
                <a:ea typeface="HG丸ｺﾞｼｯｸM-PRO" panose="020F0600000000000000" pitchFamily="50" charset="-128"/>
              </a:rPr>
              <a:t>)</a:t>
            </a:r>
          </a:p>
          <a:p>
            <a:pPr eaLnBrk="1" hangingPunct="1">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・上段タブ切替 </a:t>
            </a:r>
            <a:r>
              <a:rPr lang="ja-JP" altLang="en-US" sz="1200" dirty="0" smtClean="0">
                <a:latin typeface="HG丸ｺﾞｼｯｸM-PRO" panose="020F0600000000000000" pitchFamily="50" charset="-128"/>
                <a:ea typeface="HG丸ｺﾞｼｯｸM-PRO" panose="020F0600000000000000" pitchFamily="50" charset="-128"/>
              </a:rPr>
              <a:t>（</a:t>
            </a:r>
            <a:r>
              <a:rPr lang="en-US" altLang="ja-JP" sz="1200" dirty="0">
                <a:latin typeface="HG丸ｺﾞｼｯｸM-PRO" panose="020F0600000000000000" pitchFamily="50" charset="-128"/>
                <a:ea typeface="HG丸ｺﾞｼｯｸM-PRO" panose="020F0600000000000000" pitchFamily="50" charset="-128"/>
              </a:rPr>
              <a:t>15</a:t>
            </a:r>
            <a:r>
              <a:rPr lang="ja-JP" altLang="en-US" sz="1200" dirty="0">
                <a:latin typeface="HG丸ｺﾞｼｯｸM-PRO" panose="020F0600000000000000" pitchFamily="50" charset="-128"/>
                <a:ea typeface="HG丸ｺﾞｼｯｸM-PRO" panose="020F0600000000000000" pitchFamily="50" charset="-128"/>
              </a:rPr>
              <a:t>画面） </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・下段商品</a:t>
            </a:r>
            <a:r>
              <a:rPr lang="ja-JP" altLang="en-US" sz="1200" dirty="0" smtClean="0">
                <a:latin typeface="HG丸ｺﾞｼｯｸM-PRO" panose="020F0600000000000000" pitchFamily="50" charset="-128"/>
                <a:ea typeface="HG丸ｺﾞｼｯｸM-PRO" panose="020F0600000000000000" pitchFamily="50" charset="-128"/>
              </a:rPr>
              <a:t>メニュー</a:t>
            </a:r>
            <a:r>
              <a:rPr lang="ja-JP" altLang="en-US" sz="1200" dirty="0">
                <a:latin typeface="HG丸ｺﾞｼｯｸM-PRO" panose="020F0600000000000000" pitchFamily="50" charset="-128"/>
                <a:ea typeface="HG丸ｺﾞｼｯｸM-PRO" panose="020F0600000000000000" pitchFamily="50" charset="-128"/>
              </a:rPr>
              <a:t>ボタン</a:t>
            </a:r>
            <a:r>
              <a:rPr lang="ja-JP" altLang="en-US" sz="1200" dirty="0" smtClean="0">
                <a:latin typeface="HG丸ｺﾞｼｯｸM-PRO" panose="020F0600000000000000" pitchFamily="50" charset="-128"/>
                <a:ea typeface="HG丸ｺﾞｼｯｸM-PRO" panose="020F0600000000000000" pitchFamily="50" charset="-128"/>
              </a:rPr>
              <a:t>（</a:t>
            </a:r>
            <a:r>
              <a:rPr lang="en-US" altLang="ja-JP" sz="1200" dirty="0">
                <a:latin typeface="HG丸ｺﾞｼｯｸM-PRO" panose="020F0600000000000000" pitchFamily="50" charset="-128"/>
                <a:ea typeface="HG丸ｺﾞｼｯｸM-PRO" panose="020F0600000000000000" pitchFamily="50" charset="-128"/>
              </a:rPr>
              <a:t>1</a:t>
            </a:r>
            <a:r>
              <a:rPr lang="ja-JP" altLang="en-US" sz="1200" dirty="0">
                <a:latin typeface="HG丸ｺﾞｼｯｸM-PRO" panose="020F0600000000000000" pitchFamily="50" charset="-128"/>
                <a:ea typeface="HG丸ｺﾞｼｯｸM-PRO" panose="020F0600000000000000" pitchFamily="50" charset="-128"/>
              </a:rPr>
              <a:t>タブ</a:t>
            </a:r>
            <a:r>
              <a:rPr lang="en-US" altLang="ja-JP" sz="1200" dirty="0">
                <a:latin typeface="HG丸ｺﾞｼｯｸM-PRO" panose="020F0600000000000000" pitchFamily="50" charset="-128"/>
                <a:ea typeface="HG丸ｺﾞｼｯｸM-PRO" panose="020F0600000000000000" pitchFamily="50" charset="-128"/>
              </a:rPr>
              <a:t>30</a:t>
            </a:r>
            <a:r>
              <a:rPr lang="ja-JP" altLang="en-US" sz="1200" dirty="0" smtClean="0">
                <a:latin typeface="HG丸ｺﾞｼｯｸM-PRO" panose="020F0600000000000000" pitchFamily="50" charset="-128"/>
                <a:ea typeface="HG丸ｺﾞｼｯｸM-PRO" panose="020F0600000000000000" pitchFamily="50" charset="-128"/>
              </a:rPr>
              <a:t>メニュ</a:t>
            </a:r>
            <a:r>
              <a:rPr lang="ja-JP" altLang="en-US" sz="1200" dirty="0">
                <a:latin typeface="HG丸ｺﾞｼｯｸM-PRO" panose="020F0600000000000000" pitchFamily="50" charset="-128"/>
                <a:ea typeface="HG丸ｺﾞｼｯｸM-PRO" panose="020F0600000000000000" pitchFamily="50" charset="-128"/>
              </a:rPr>
              <a:t>ー</a:t>
            </a:r>
            <a:r>
              <a:rPr lang="ja-JP" altLang="en-US" sz="1200" dirty="0" smtClean="0">
                <a:latin typeface="HG丸ｺﾞｼｯｸM-PRO" panose="020F0600000000000000" pitchFamily="50" charset="-128"/>
                <a:ea typeface="HG丸ｺﾞｼｯｸM-PRO" panose="020F0600000000000000" pitchFamily="50" charset="-128"/>
              </a:rPr>
              <a:t>）</a:t>
            </a:r>
            <a:endParaRPr lang="en-US" altLang="ja-JP" sz="1200" dirty="0" smtClean="0">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200" dirty="0" smtClean="0">
                <a:latin typeface="HG丸ｺﾞｼｯｸM-PRO" panose="020F0600000000000000" pitchFamily="50" charset="-128"/>
                <a:ea typeface="HG丸ｺﾞｼｯｸM-PRO" panose="020F0600000000000000" pitchFamily="50" charset="-128"/>
              </a:rPr>
              <a:t>・メニューボタン</a:t>
            </a:r>
            <a:r>
              <a:rPr lang="ja-JP" altLang="en-US" sz="1200" dirty="0">
                <a:latin typeface="HG丸ｺﾞｼｯｸM-PRO" panose="020F0600000000000000" pitchFamily="50" charset="-128"/>
                <a:ea typeface="HG丸ｺﾞｼｯｸM-PRO" panose="020F0600000000000000" pitchFamily="50" charset="-128"/>
              </a:rPr>
              <a:t>第二階層</a:t>
            </a:r>
            <a:r>
              <a:rPr lang="ja-JP" altLang="en-US" sz="1200" dirty="0" smtClean="0">
                <a:latin typeface="HG丸ｺﾞｼｯｸM-PRO" panose="020F0600000000000000" pitchFamily="50" charset="-128"/>
                <a:ea typeface="HG丸ｺﾞｼｯｸM-PRO" panose="020F0600000000000000" pitchFamily="50" charset="-128"/>
              </a:rPr>
              <a:t>（</a:t>
            </a:r>
            <a:r>
              <a:rPr lang="en-US" altLang="ja-JP" sz="1200" dirty="0" smtClean="0">
                <a:latin typeface="HG丸ｺﾞｼｯｸM-PRO" panose="020F0600000000000000" pitchFamily="50" charset="-128"/>
                <a:ea typeface="HG丸ｺﾞｼｯｸM-PRO" panose="020F0600000000000000" pitchFamily="50" charset="-128"/>
              </a:rPr>
              <a:t>1</a:t>
            </a:r>
            <a:r>
              <a:rPr lang="ja-JP" altLang="en-US" sz="1200" dirty="0" smtClean="0">
                <a:latin typeface="HG丸ｺﾞｼｯｸM-PRO" panose="020F0600000000000000" pitchFamily="50" charset="-128"/>
                <a:ea typeface="HG丸ｺﾞｼｯｸM-PRO" panose="020F0600000000000000" pitchFamily="50" charset="-128"/>
              </a:rPr>
              <a:t>ボタン</a:t>
            </a:r>
            <a:r>
              <a:rPr lang="en-US" altLang="ja-JP" sz="1200" dirty="0" smtClean="0">
                <a:latin typeface="HG丸ｺﾞｼｯｸM-PRO" panose="020F0600000000000000" pitchFamily="50" charset="-128"/>
                <a:ea typeface="HG丸ｺﾞｼｯｸM-PRO" panose="020F0600000000000000" pitchFamily="50" charset="-128"/>
              </a:rPr>
              <a:t>30</a:t>
            </a:r>
            <a:r>
              <a:rPr lang="ja-JP" altLang="en-US" sz="1200" dirty="0" smtClean="0">
                <a:latin typeface="HG丸ｺﾞｼｯｸM-PRO" panose="020F0600000000000000" pitchFamily="50" charset="-128"/>
                <a:ea typeface="HG丸ｺﾞｼｯｸM-PRO" panose="020F0600000000000000" pitchFamily="50" charset="-128"/>
              </a:rPr>
              <a:t>メニュー）</a:t>
            </a:r>
            <a:r>
              <a:rPr lang="ja-JP" altLang="en-US" sz="1200" dirty="0">
                <a:latin typeface="HG丸ｺﾞｼｯｸM-PRO" panose="020F0600000000000000" pitchFamily="50" charset="-128"/>
                <a:ea typeface="HG丸ｺﾞｼｯｸM-PRO" panose="020F0600000000000000" pitchFamily="50" charset="-128"/>
              </a:rPr>
              <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a:t>
            </a:r>
            <a:r>
              <a:rPr lang="ja-JP" altLang="en-US" sz="1200" dirty="0" smtClean="0">
                <a:latin typeface="HG丸ｺﾞｼｯｸM-PRO" panose="020F0600000000000000" pitchFamily="50" charset="-128"/>
                <a:ea typeface="HG丸ｺﾞｼｯｸM-PRO" panose="020F0600000000000000" pitchFamily="50" charset="-128"/>
              </a:rPr>
              <a:t>ボタンカラー、文字色、文字サイズを自由</a:t>
            </a:r>
            <a:r>
              <a:rPr lang="ja-JP" altLang="en-US" sz="1200" dirty="0">
                <a:latin typeface="HG丸ｺﾞｼｯｸM-PRO" panose="020F0600000000000000" pitchFamily="50" charset="-128"/>
                <a:ea typeface="HG丸ｺﾞｼｯｸM-PRO" panose="020F0600000000000000" pitchFamily="50" charset="-128"/>
              </a:rPr>
              <a:t>に</a:t>
            </a:r>
            <a:r>
              <a:rPr lang="ja-JP" altLang="en-US" sz="1200" dirty="0" smtClean="0">
                <a:latin typeface="HG丸ｺﾞｼｯｸM-PRO" panose="020F0600000000000000" pitchFamily="50" charset="-128"/>
                <a:ea typeface="HG丸ｺﾞｼｯｸM-PRO" panose="020F0600000000000000" pitchFamily="50" charset="-128"/>
              </a:rPr>
              <a:t>設定</a:t>
            </a:r>
            <a:endParaRPr lang="ja-JP" altLang="en-US" sz="1200" dirty="0">
              <a:latin typeface="HG丸ｺﾞｼｯｸM-PRO" panose="020F0600000000000000" pitchFamily="50" charset="-128"/>
              <a:ea typeface="HG丸ｺﾞｼｯｸM-PRO" panose="020F0600000000000000" pitchFamily="50" charset="-128"/>
            </a:endParaRPr>
          </a:p>
        </p:txBody>
      </p:sp>
      <p:sp>
        <p:nvSpPr>
          <p:cNvPr id="16416" name="AutoShape 32"/>
          <p:cNvSpPr>
            <a:spLocks noChangeArrowheads="1"/>
          </p:cNvSpPr>
          <p:nvPr/>
        </p:nvSpPr>
        <p:spPr bwMode="auto">
          <a:xfrm>
            <a:off x="-1074738" y="52388"/>
            <a:ext cx="1812926" cy="371475"/>
          </a:xfrm>
          <a:prstGeom prst="leftRightArrow">
            <a:avLst>
              <a:gd name="adj1" fmla="val 50426"/>
              <a:gd name="adj2" fmla="val 111977"/>
            </a:avLst>
          </a:prstGeom>
          <a:gradFill rotWithShape="1">
            <a:gsLst>
              <a:gs pos="0">
                <a:srgbClr val="FFCC00"/>
              </a:gs>
              <a:gs pos="50000">
                <a:srgbClr val="FFFFFF"/>
              </a:gs>
              <a:gs pos="100000">
                <a:srgbClr val="FFCC00"/>
              </a:gs>
            </a:gsLst>
            <a:lin ang="0" scaled="1"/>
          </a:gradFill>
          <a:ln w="6350">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Tree>
  </p:cSld>
  <p:clrMapOvr>
    <a:masterClrMapping/>
  </p:clrMapOvr>
  <p:transition advTm="248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7"/>
          <p:cNvSpPr>
            <a:spLocks noGrp="1" noChangeArrowheads="1"/>
          </p:cNvSpPr>
          <p:nvPr>
            <p:ph type="sldNum" sz="quarter" idx="12"/>
          </p:nvPr>
        </p:nvSpPr>
        <p:spPr>
          <a:xfrm>
            <a:off x="7594600" y="6637338"/>
            <a:ext cx="2311400" cy="276225"/>
          </a:xfrm>
          <a:ln/>
        </p:spPr>
        <p:txBody>
          <a:bodyPr/>
          <a:lstStyle/>
          <a:p>
            <a:fld id="{EEC30C46-0E3F-4841-B66E-D5849439CAD3}" type="slidenum">
              <a:rPr lang="en-US" altLang="ja-JP"/>
              <a:pPr/>
              <a:t>12</a:t>
            </a:fld>
            <a:endParaRPr lang="en-US" altLang="ja-JP"/>
          </a:p>
        </p:txBody>
      </p:sp>
      <p:sp>
        <p:nvSpPr>
          <p:cNvPr id="16395" name="Text Box 71"/>
          <p:cNvSpPr txBox="1">
            <a:spLocks noChangeArrowheads="1"/>
          </p:cNvSpPr>
          <p:nvPr/>
        </p:nvSpPr>
        <p:spPr bwMode="auto">
          <a:xfrm>
            <a:off x="722313" y="36513"/>
            <a:ext cx="8802687"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kumimoji="0" lang="ja-JP" altLang="en-US" sz="2200" b="1" dirty="0">
                <a:solidFill>
                  <a:srgbClr val="008000"/>
                </a:solidFill>
                <a:latin typeface="Times New Roman" panose="02020603050405020304" pitchFamily="18" charset="0"/>
                <a:ea typeface="HG丸ｺﾞｼｯｸM-PRO" panose="020F0600000000000000" pitchFamily="50" charset="-128"/>
              </a:rPr>
              <a:t>　　　</a:t>
            </a:r>
            <a:r>
              <a:rPr kumimoji="0" lang="ja-JP" altLang="en-US" sz="2200" b="1" dirty="0" smtClean="0">
                <a:solidFill>
                  <a:srgbClr val="008000"/>
                </a:solidFill>
                <a:latin typeface="Times New Roman" panose="02020603050405020304" pitchFamily="18" charset="0"/>
                <a:ea typeface="HG丸ｺﾞｼｯｸM-PRO" panose="020F0600000000000000" pitchFamily="50" charset="-128"/>
              </a:rPr>
              <a:t>運用に合わせてレイアウトが選べるメニューボタン</a:t>
            </a:r>
            <a:endParaRPr kumimoji="0" lang="ja-JP" altLang="en-US" sz="2200" b="1" dirty="0">
              <a:solidFill>
                <a:srgbClr val="008000"/>
              </a:solidFill>
              <a:latin typeface="Times New Roman" panose="02020603050405020304" pitchFamily="18" charset="0"/>
              <a:ea typeface="HG丸ｺﾞｼｯｸM-PRO" panose="020F0600000000000000" pitchFamily="50" charset="-128"/>
            </a:endParaRPr>
          </a:p>
        </p:txBody>
      </p:sp>
      <p:sp>
        <p:nvSpPr>
          <p:cNvPr id="16412" name="Text Box 28"/>
          <p:cNvSpPr txBox="1">
            <a:spLocks noChangeArrowheads="1"/>
          </p:cNvSpPr>
          <p:nvPr/>
        </p:nvSpPr>
        <p:spPr bwMode="auto">
          <a:xfrm>
            <a:off x="627063" y="549275"/>
            <a:ext cx="9088437" cy="4616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ja-JP" altLang="en-US" sz="1200" dirty="0" smtClean="0">
                <a:latin typeface="HG丸ｺﾞｼｯｸM-PRO" panose="020F0600000000000000" pitchFamily="50" charset="-128"/>
                <a:ea typeface="HG丸ｺﾞｼｯｸM-PRO" panose="020F0600000000000000" pitchFamily="50" charset="-128"/>
              </a:rPr>
              <a:t>メニューボタンは、画像の貼り付けができるほか、部門販売に便利な階層表示機能を搭載。</a:t>
            </a:r>
            <a:endParaRPr lang="en-US" altLang="ja-JP" sz="1200" dirty="0" smtClean="0">
              <a:latin typeface="HG丸ｺﾞｼｯｸM-PRO" panose="020F0600000000000000" pitchFamily="50" charset="-128"/>
              <a:ea typeface="HG丸ｺﾞｼｯｸM-PRO" panose="020F0600000000000000" pitchFamily="50" charset="-128"/>
            </a:endParaRPr>
          </a:p>
          <a:p>
            <a:pPr algn="l"/>
            <a:r>
              <a:rPr lang="ja-JP" altLang="en-US" sz="1200" dirty="0" smtClean="0">
                <a:latin typeface="HG丸ｺﾞｼｯｸM-PRO" panose="020F0600000000000000" pitchFamily="50" charset="-128"/>
                <a:ea typeface="HG丸ｺﾞｼｯｸM-PRO" panose="020F0600000000000000" pitchFamily="50" charset="-128"/>
              </a:rPr>
              <a:t>ボタン背景色や文字色も変更できるので、お店に合わせたレジ画面を作成できます。</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16416" name="AutoShape 32"/>
          <p:cNvSpPr>
            <a:spLocks noChangeArrowheads="1"/>
          </p:cNvSpPr>
          <p:nvPr/>
        </p:nvSpPr>
        <p:spPr bwMode="auto">
          <a:xfrm>
            <a:off x="-1074738" y="52388"/>
            <a:ext cx="1812926" cy="371475"/>
          </a:xfrm>
          <a:prstGeom prst="leftRightArrow">
            <a:avLst>
              <a:gd name="adj1" fmla="val 50426"/>
              <a:gd name="adj2" fmla="val 111977"/>
            </a:avLst>
          </a:prstGeom>
          <a:gradFill rotWithShape="1">
            <a:gsLst>
              <a:gs pos="0">
                <a:srgbClr val="FFCC00"/>
              </a:gs>
              <a:gs pos="50000">
                <a:srgbClr val="FFFFFF"/>
              </a:gs>
              <a:gs pos="100000">
                <a:srgbClr val="FFCC00"/>
              </a:gs>
            </a:gsLst>
            <a:lin ang="0" scaled="1"/>
          </a:gradFill>
          <a:ln w="6350">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pic>
        <p:nvPicPr>
          <p:cNvPr id="5" name="図 4"/>
          <p:cNvPicPr>
            <a:picLocks noChangeAspect="1"/>
          </p:cNvPicPr>
          <p:nvPr/>
        </p:nvPicPr>
        <p:blipFill>
          <a:blip r:embed="rId3"/>
          <a:stretch>
            <a:fillRect/>
          </a:stretch>
        </p:blipFill>
        <p:spPr>
          <a:xfrm>
            <a:off x="703263" y="1442973"/>
            <a:ext cx="3281298" cy="2420630"/>
          </a:xfrm>
          <a:prstGeom prst="rect">
            <a:avLst/>
          </a:prstGeom>
        </p:spPr>
      </p:pic>
      <p:pic>
        <p:nvPicPr>
          <p:cNvPr id="6" name="図 5"/>
          <p:cNvPicPr>
            <a:picLocks noChangeAspect="1"/>
          </p:cNvPicPr>
          <p:nvPr/>
        </p:nvPicPr>
        <p:blipFill>
          <a:blip r:embed="rId4"/>
          <a:stretch>
            <a:fillRect/>
          </a:stretch>
        </p:blipFill>
        <p:spPr>
          <a:xfrm>
            <a:off x="3206808" y="2486767"/>
            <a:ext cx="5775267" cy="1376836"/>
          </a:xfrm>
          <a:prstGeom prst="rect">
            <a:avLst/>
          </a:prstGeom>
        </p:spPr>
      </p:pic>
      <p:sp>
        <p:nvSpPr>
          <p:cNvPr id="28" name="Rectangle 64"/>
          <p:cNvSpPr>
            <a:spLocks noChangeArrowheads="1"/>
          </p:cNvSpPr>
          <p:nvPr/>
        </p:nvSpPr>
        <p:spPr bwMode="auto">
          <a:xfrm>
            <a:off x="1669135" y="2385715"/>
            <a:ext cx="425623" cy="246422"/>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7" name="テキスト ボックス 6"/>
          <p:cNvSpPr txBox="1"/>
          <p:nvPr/>
        </p:nvSpPr>
        <p:spPr>
          <a:xfrm>
            <a:off x="589237" y="1144591"/>
            <a:ext cx="3570208" cy="276999"/>
          </a:xfrm>
          <a:prstGeom prst="rect">
            <a:avLst/>
          </a:prstGeom>
          <a:noFill/>
        </p:spPr>
        <p:txBody>
          <a:bodyPr wrap="none" rtlCol="0">
            <a:spAutoFit/>
          </a:bodyPr>
          <a:lstStyle/>
          <a:p>
            <a:pPr algn="l"/>
            <a:r>
              <a:rPr kumimoji="1" lang="ja-JP" altLang="en-US" sz="1200" dirty="0" smtClean="0">
                <a:latin typeface="+mn-ea"/>
                <a:ea typeface="+mn-ea"/>
              </a:rPr>
              <a:t>例えば、カフェで「紅茶」の茶葉が選べる場合</a:t>
            </a:r>
            <a:r>
              <a:rPr kumimoji="1" lang="en-US" altLang="ja-JP" sz="1200" dirty="0" smtClean="0">
                <a:latin typeface="+mn-ea"/>
                <a:ea typeface="+mn-ea"/>
              </a:rPr>
              <a:t>…</a:t>
            </a:r>
            <a:endParaRPr kumimoji="1" lang="ja-JP" altLang="en-US" sz="1200" dirty="0">
              <a:latin typeface="+mn-ea"/>
              <a:ea typeface="+mn-ea"/>
            </a:endParaRPr>
          </a:p>
        </p:txBody>
      </p:sp>
      <p:sp>
        <p:nvSpPr>
          <p:cNvPr id="8" name="下カーブ矢印 7"/>
          <p:cNvSpPr/>
          <p:nvPr/>
        </p:nvSpPr>
        <p:spPr bwMode="auto">
          <a:xfrm rot="981942">
            <a:off x="2101145" y="2162894"/>
            <a:ext cx="1455672" cy="609430"/>
          </a:xfrm>
          <a:prstGeom prst="curvedDownArrow">
            <a:avLst/>
          </a:prstGeom>
          <a:solidFill>
            <a:srgbClr val="FF6600"/>
          </a:solidFill>
          <a:ln w="12700" cap="flat" cmpd="sng" algn="ctr">
            <a:solidFill>
              <a:schemeClr val="bg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9" name="テキスト ボックス 8"/>
          <p:cNvSpPr txBox="1"/>
          <p:nvPr/>
        </p:nvSpPr>
        <p:spPr>
          <a:xfrm>
            <a:off x="4281573" y="1215859"/>
            <a:ext cx="5105228" cy="646331"/>
          </a:xfrm>
          <a:prstGeom prst="rect">
            <a:avLst/>
          </a:prstGeom>
          <a:noFill/>
        </p:spPr>
        <p:txBody>
          <a:bodyPr wrap="square" rtlCol="0">
            <a:spAutoFit/>
          </a:bodyPr>
          <a:lstStyle/>
          <a:p>
            <a:pPr algn="l"/>
            <a:r>
              <a:rPr kumimoji="1" lang="ja-JP" altLang="en-US" sz="1200" dirty="0" smtClean="0">
                <a:latin typeface="+mn-ea"/>
                <a:ea typeface="+mn-ea"/>
              </a:rPr>
              <a:t>「紅茶」のメニューボタンをタッチすると、第二階層メニューが開き、茶葉の種類を選択できます。</a:t>
            </a:r>
            <a:endParaRPr kumimoji="1" lang="en-US" altLang="ja-JP" sz="1200" dirty="0" smtClean="0">
              <a:latin typeface="+mn-ea"/>
              <a:ea typeface="+mn-ea"/>
            </a:endParaRPr>
          </a:p>
          <a:p>
            <a:pPr algn="l"/>
            <a:r>
              <a:rPr lang="en-US" altLang="ja-JP" sz="1200" dirty="0" smtClean="0">
                <a:latin typeface="+mn-ea"/>
                <a:ea typeface="+mn-ea"/>
              </a:rPr>
              <a:t>1</a:t>
            </a:r>
            <a:r>
              <a:rPr lang="ja-JP" altLang="en-US" sz="1200" dirty="0" smtClean="0">
                <a:latin typeface="+mn-ea"/>
                <a:ea typeface="+mn-ea"/>
              </a:rPr>
              <a:t>ボタンにつき、第二</a:t>
            </a:r>
            <a:r>
              <a:rPr lang="ja-JP" altLang="en-US" sz="1200" dirty="0">
                <a:latin typeface="+mn-ea"/>
                <a:ea typeface="+mn-ea"/>
              </a:rPr>
              <a:t>階層</a:t>
            </a:r>
            <a:r>
              <a:rPr lang="ja-JP" altLang="en-US" sz="1200" dirty="0" smtClean="0">
                <a:latin typeface="+mn-ea"/>
                <a:ea typeface="+mn-ea"/>
              </a:rPr>
              <a:t>メニューを</a:t>
            </a:r>
            <a:r>
              <a:rPr lang="en-US" altLang="ja-JP" sz="1200" dirty="0" smtClean="0">
                <a:latin typeface="+mn-ea"/>
                <a:ea typeface="+mn-ea"/>
              </a:rPr>
              <a:t>30</a:t>
            </a:r>
            <a:r>
              <a:rPr lang="ja-JP" altLang="en-US" sz="1200" dirty="0" smtClean="0">
                <a:latin typeface="+mn-ea"/>
                <a:ea typeface="+mn-ea"/>
              </a:rPr>
              <a:t>ボタン作成可能。</a:t>
            </a:r>
            <a:endParaRPr kumimoji="1" lang="ja-JP" altLang="en-US" sz="1200" dirty="0">
              <a:latin typeface="+mn-ea"/>
              <a:ea typeface="+mn-ea"/>
            </a:endParaRPr>
          </a:p>
        </p:txBody>
      </p:sp>
      <p:sp>
        <p:nvSpPr>
          <p:cNvPr id="33" name="Rectangle 64"/>
          <p:cNvSpPr>
            <a:spLocks noChangeArrowheads="1"/>
          </p:cNvSpPr>
          <p:nvPr/>
        </p:nvSpPr>
        <p:spPr bwMode="auto">
          <a:xfrm>
            <a:off x="6642909" y="2928739"/>
            <a:ext cx="610119" cy="934863"/>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34" name="Line 62"/>
          <p:cNvSpPr>
            <a:spLocks noChangeShapeType="1"/>
          </p:cNvSpPr>
          <p:nvPr/>
        </p:nvSpPr>
        <p:spPr bwMode="auto">
          <a:xfrm flipH="1" flipV="1">
            <a:off x="4478376" y="2434001"/>
            <a:ext cx="2226007" cy="531057"/>
          </a:xfrm>
          <a:prstGeom prst="line">
            <a:avLst/>
          </a:prstGeom>
          <a:noFill/>
          <a:ln w="1587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 name="テキスト ボックス 9"/>
          <p:cNvSpPr txBox="1"/>
          <p:nvPr/>
        </p:nvSpPr>
        <p:spPr>
          <a:xfrm>
            <a:off x="4281573" y="2003115"/>
            <a:ext cx="4015597" cy="430887"/>
          </a:xfrm>
          <a:prstGeom prst="rect">
            <a:avLst/>
          </a:prstGeom>
          <a:noFill/>
        </p:spPr>
        <p:txBody>
          <a:bodyPr wrap="square" rtlCol="0">
            <a:spAutoFit/>
          </a:bodyPr>
          <a:lstStyle/>
          <a:p>
            <a:pPr algn="l"/>
            <a:r>
              <a:rPr kumimoji="1" lang="ja-JP" altLang="en-US" sz="1100" dirty="0" smtClean="0">
                <a:latin typeface="+mn-ea"/>
                <a:ea typeface="+mn-ea"/>
              </a:rPr>
              <a:t>ボタン背景色・文字色・文字サイズが変えられるので、好みに合わせられるだけでなく、種別もできてわかりやすい！</a:t>
            </a:r>
            <a:endParaRPr kumimoji="1" lang="ja-JP" altLang="en-US" sz="1100" dirty="0">
              <a:latin typeface="+mn-ea"/>
              <a:ea typeface="+mn-ea"/>
            </a:endParaRPr>
          </a:p>
        </p:txBody>
      </p:sp>
      <p:pic>
        <p:nvPicPr>
          <p:cNvPr id="11" name="図 10"/>
          <p:cNvPicPr>
            <a:picLocks noChangeAspect="1"/>
          </p:cNvPicPr>
          <p:nvPr/>
        </p:nvPicPr>
        <p:blipFill>
          <a:blip r:embed="rId5"/>
          <a:stretch>
            <a:fillRect/>
          </a:stretch>
        </p:blipFill>
        <p:spPr>
          <a:xfrm>
            <a:off x="703262" y="4118621"/>
            <a:ext cx="3296973" cy="2432193"/>
          </a:xfrm>
          <a:prstGeom prst="rect">
            <a:avLst/>
          </a:prstGeom>
        </p:spPr>
      </p:pic>
      <p:sp>
        <p:nvSpPr>
          <p:cNvPr id="38" name="テキスト ボックス 37"/>
          <p:cNvSpPr txBox="1"/>
          <p:nvPr/>
        </p:nvSpPr>
        <p:spPr>
          <a:xfrm>
            <a:off x="4281573" y="4688386"/>
            <a:ext cx="5105228" cy="646331"/>
          </a:xfrm>
          <a:prstGeom prst="rect">
            <a:avLst/>
          </a:prstGeom>
          <a:noFill/>
        </p:spPr>
        <p:txBody>
          <a:bodyPr wrap="square" rtlCol="0">
            <a:spAutoFit/>
          </a:bodyPr>
          <a:lstStyle/>
          <a:p>
            <a:pPr algn="l"/>
            <a:r>
              <a:rPr kumimoji="1" lang="ja-JP" altLang="en-US" sz="1200" dirty="0" smtClean="0">
                <a:latin typeface="+mn-ea"/>
                <a:ea typeface="+mn-ea"/>
              </a:rPr>
              <a:t>パンやデザートなど、種類が多くテキストよりも写真の方が</a:t>
            </a:r>
            <a:r>
              <a:rPr lang="ja-JP" altLang="en-US" sz="1200" dirty="0" smtClean="0">
                <a:latin typeface="+mn-ea"/>
                <a:ea typeface="+mn-ea"/>
              </a:rPr>
              <a:t>探しやすいメニューの場合は、ボタンに画像を設定することで、視認性・操作性がアップし、商品間違いも減らせます。</a:t>
            </a:r>
            <a:endParaRPr kumimoji="1" lang="ja-JP" altLang="en-US" sz="1200" dirty="0">
              <a:latin typeface="+mn-ea"/>
              <a:ea typeface="+mn-ea"/>
            </a:endParaRPr>
          </a:p>
        </p:txBody>
      </p:sp>
      <p:pic>
        <p:nvPicPr>
          <p:cNvPr id="39" name="図 38"/>
          <p:cNvPicPr>
            <a:picLocks noChangeAspect="1"/>
          </p:cNvPicPr>
          <p:nvPr/>
        </p:nvPicPr>
        <p:blipFill rotWithShape="1">
          <a:blip r:embed="rId5"/>
          <a:srcRect l="30253" t="26181" r="20098" b="59395"/>
          <a:stretch/>
        </p:blipFill>
        <p:spPr>
          <a:xfrm>
            <a:off x="4090654" y="5653194"/>
            <a:ext cx="4148051" cy="889043"/>
          </a:xfrm>
          <a:prstGeom prst="rect">
            <a:avLst/>
          </a:prstGeom>
        </p:spPr>
      </p:pic>
      <p:sp>
        <p:nvSpPr>
          <p:cNvPr id="41" name="Rectangle 64"/>
          <p:cNvSpPr>
            <a:spLocks noChangeArrowheads="1"/>
          </p:cNvSpPr>
          <p:nvPr/>
        </p:nvSpPr>
        <p:spPr bwMode="auto">
          <a:xfrm>
            <a:off x="1677398" y="4696471"/>
            <a:ext cx="1622755" cy="457419"/>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40" name="下カーブ矢印 39"/>
          <p:cNvSpPr/>
          <p:nvPr/>
        </p:nvSpPr>
        <p:spPr bwMode="auto">
          <a:xfrm rot="981942">
            <a:off x="2879801" y="4726405"/>
            <a:ext cx="1455672" cy="609430"/>
          </a:xfrm>
          <a:prstGeom prst="curvedDownArrow">
            <a:avLst/>
          </a:prstGeom>
          <a:solidFill>
            <a:srgbClr val="FF6600"/>
          </a:solidFill>
          <a:ln w="12700" cap="flat" cmpd="sng" algn="ctr">
            <a:solidFill>
              <a:schemeClr val="bg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Tree>
    <p:extLst>
      <p:ext uri="{BB962C8B-B14F-4D97-AF65-F5344CB8AC3E}">
        <p14:creationId xmlns:p14="http://schemas.microsoft.com/office/powerpoint/2010/main" val="2766213534"/>
      </p:ext>
    </p:extLst>
  </p:cSld>
  <p:clrMapOvr>
    <a:masterClrMapping/>
  </p:clrMapOvr>
  <p:transition advTm="248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スライド番号プレースホルダー 3"/>
          <p:cNvSpPr>
            <a:spLocks noGrp="1"/>
          </p:cNvSpPr>
          <p:nvPr>
            <p:ph type="sldNum" sz="quarter" idx="12"/>
          </p:nvPr>
        </p:nvSpPr>
        <p:spPr/>
        <p:txBody>
          <a:bodyPr/>
          <a:lstStyle/>
          <a:p>
            <a:fld id="{FCB5F293-A1CD-4362-B3C5-09A7463C15CC}" type="slidenum">
              <a:rPr lang="en-US" altLang="ja-JP"/>
              <a:pPr/>
              <a:t>13</a:t>
            </a:fld>
            <a:endParaRPr lang="en-US" altLang="ja-JP"/>
          </a:p>
        </p:txBody>
      </p:sp>
      <p:pic>
        <p:nvPicPr>
          <p:cNvPr id="18434" name="Picture 68" descr="p6-2"/>
          <p:cNvPicPr>
            <a:picLocks noChangeAspect="1" noChangeArrowheads="1"/>
          </p:cNvPicPr>
          <p:nvPr/>
        </p:nvPicPr>
        <p:blipFill rotWithShape="1">
          <a:blip r:embed="rId3">
            <a:extLst>
              <a:ext uri="{28A0092B-C50C-407E-A947-70E740481C1C}">
                <a14:useLocalDpi xmlns:a14="http://schemas.microsoft.com/office/drawing/2010/main" val="0"/>
              </a:ext>
            </a:extLst>
          </a:blip>
          <a:srcRect b="30744"/>
          <a:stretch/>
        </p:blipFill>
        <p:spPr bwMode="auto">
          <a:xfrm>
            <a:off x="782481" y="4388782"/>
            <a:ext cx="1782763" cy="154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65" descr="p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481" y="2025924"/>
            <a:ext cx="1803400" cy="113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67" descr="p6-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59944" y="1974027"/>
            <a:ext cx="1204925" cy="95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Text Box 19"/>
          <p:cNvSpPr txBox="1">
            <a:spLocks noChangeArrowheads="1"/>
          </p:cNvSpPr>
          <p:nvPr/>
        </p:nvSpPr>
        <p:spPr bwMode="auto">
          <a:xfrm>
            <a:off x="7288" y="44374"/>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dirty="0">
                <a:solidFill>
                  <a:srgbClr val="008000"/>
                </a:solidFill>
                <a:latin typeface="HG丸ｺﾞｼｯｸM-PRO" panose="020F0600000000000000" pitchFamily="50" charset="-128"/>
                <a:ea typeface="HG丸ｺﾞｼｯｸM-PRO" panose="020F0600000000000000" pitchFamily="50" charset="-128"/>
              </a:rPr>
              <a:t>様々なセール特価・セット販売・値引が可能</a:t>
            </a:r>
            <a:endParaRPr kumimoji="0" lang="en-US" altLang="ja-JP" sz="2200" b="1" dirty="0">
              <a:solidFill>
                <a:srgbClr val="008000"/>
              </a:solidFill>
              <a:latin typeface="HG丸ｺﾞｼｯｸM-PRO" panose="020F0600000000000000" pitchFamily="50" charset="-128"/>
              <a:ea typeface="HG丸ｺﾞｼｯｸM-PRO" panose="020F0600000000000000" pitchFamily="50" charset="-128"/>
            </a:endParaRPr>
          </a:p>
        </p:txBody>
      </p:sp>
      <p:sp>
        <p:nvSpPr>
          <p:cNvPr id="18439" name="Text Box 38"/>
          <p:cNvSpPr txBox="1">
            <a:spLocks noChangeArrowheads="1"/>
          </p:cNvSpPr>
          <p:nvPr/>
        </p:nvSpPr>
        <p:spPr bwMode="auto">
          <a:xfrm>
            <a:off x="436563" y="3456919"/>
            <a:ext cx="2746375" cy="8921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05000"/>
              </a:lnSpc>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ミックスマッチ設定</a:t>
            </a:r>
          </a:p>
          <a:p>
            <a:pPr eaLnBrk="1" hangingPunct="1">
              <a:lnSpc>
                <a:spcPct val="105000"/>
              </a:lnSpc>
              <a:spcBef>
                <a:spcPct val="0"/>
              </a:spcBef>
              <a:buFontTx/>
              <a:buNone/>
            </a:pPr>
            <a:r>
              <a:rPr lang="ja-JP" altLang="en-US" sz="1200">
                <a:latin typeface="HG丸ｺﾞｼｯｸM-PRO" panose="020F0600000000000000" pitchFamily="50" charset="-128"/>
                <a:ea typeface="HG丸ｺﾞｼｯｸM-PRO" panose="020F0600000000000000" pitchFamily="50" charset="-128"/>
              </a:rPr>
              <a:t>靴下</a:t>
            </a:r>
            <a:r>
              <a:rPr lang="en-US" altLang="ja-JP" sz="1200">
                <a:latin typeface="HG丸ｺﾞｼｯｸM-PRO" panose="020F0600000000000000" pitchFamily="50" charset="-128"/>
                <a:ea typeface="HG丸ｺﾞｼｯｸM-PRO" panose="020F0600000000000000" pitchFamily="50" charset="-128"/>
              </a:rPr>
              <a:t>3</a:t>
            </a:r>
            <a:r>
              <a:rPr lang="ja-JP" altLang="en-US" sz="1200">
                <a:latin typeface="HG丸ｺﾞｼｯｸM-PRO" panose="020F0600000000000000" pitchFamily="50" charset="-128"/>
                <a:ea typeface="HG丸ｺﾞｼｯｸM-PRO" panose="020F0600000000000000" pitchFamily="50" charset="-128"/>
              </a:rPr>
              <a:t>足</a:t>
            </a:r>
            <a:r>
              <a:rPr lang="en-US" altLang="ja-JP" sz="1200">
                <a:latin typeface="HG丸ｺﾞｼｯｸM-PRO" panose="020F0600000000000000" pitchFamily="50" charset="-128"/>
                <a:ea typeface="HG丸ｺﾞｼｯｸM-PRO" panose="020F0600000000000000" pitchFamily="50" charset="-128"/>
              </a:rPr>
              <a:t>1,000</a:t>
            </a:r>
            <a:r>
              <a:rPr lang="ja-JP" altLang="en-US" sz="1200">
                <a:latin typeface="HG丸ｺﾞｼｯｸM-PRO" panose="020F0600000000000000" pitchFamily="50" charset="-128"/>
                <a:ea typeface="HG丸ｺﾞｼｯｸM-PRO" panose="020F0600000000000000" pitchFamily="50" charset="-128"/>
              </a:rPr>
              <a:t>円等、設定された複数の商品を一定数定額で販売を行い、単品毎に在庫数を減らします。</a:t>
            </a:r>
          </a:p>
        </p:txBody>
      </p:sp>
      <p:sp>
        <p:nvSpPr>
          <p:cNvPr id="18440" name="Text Box 39"/>
          <p:cNvSpPr txBox="1">
            <a:spLocks noChangeArrowheads="1"/>
          </p:cNvSpPr>
          <p:nvPr/>
        </p:nvSpPr>
        <p:spPr bwMode="auto">
          <a:xfrm>
            <a:off x="3240088" y="994613"/>
            <a:ext cx="2746375" cy="7000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05000"/>
              </a:lnSpc>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期間指定セール価格設定</a:t>
            </a:r>
          </a:p>
          <a:p>
            <a:pPr eaLnBrk="1" hangingPunct="1">
              <a:lnSpc>
                <a:spcPct val="105000"/>
              </a:lnSpc>
              <a:spcBef>
                <a:spcPct val="0"/>
              </a:spcBef>
              <a:buFontTx/>
              <a:buNone/>
            </a:pPr>
            <a:r>
              <a:rPr lang="ja-JP" altLang="en-US" sz="1200">
                <a:latin typeface="HG丸ｺﾞｼｯｸM-PRO" panose="020F0600000000000000" pitchFamily="50" charset="-128"/>
                <a:ea typeface="HG丸ｺﾞｼｯｸM-PRO" panose="020F0600000000000000" pitchFamily="50" charset="-128"/>
              </a:rPr>
              <a:t>ある一定期間中は、設定したセール特価が適用されます。</a:t>
            </a:r>
          </a:p>
        </p:txBody>
      </p:sp>
      <p:sp>
        <p:nvSpPr>
          <p:cNvPr id="18441" name="Text Box 40"/>
          <p:cNvSpPr txBox="1">
            <a:spLocks noChangeArrowheads="1"/>
          </p:cNvSpPr>
          <p:nvPr/>
        </p:nvSpPr>
        <p:spPr bwMode="auto">
          <a:xfrm>
            <a:off x="436563" y="994613"/>
            <a:ext cx="2743200" cy="7000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05000"/>
              </a:lnSpc>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同一商品セット販売</a:t>
            </a:r>
          </a:p>
          <a:p>
            <a:pPr eaLnBrk="1" hangingPunct="1">
              <a:lnSpc>
                <a:spcPct val="105000"/>
              </a:lnSpc>
              <a:spcBef>
                <a:spcPct val="0"/>
              </a:spcBef>
              <a:buFontTx/>
              <a:buNone/>
            </a:pPr>
            <a:r>
              <a:rPr lang="ja-JP" altLang="en-US" sz="1200">
                <a:latin typeface="HG丸ｺﾞｼｯｸM-PRO" panose="020F0600000000000000" pitchFamily="50" charset="-128"/>
                <a:ea typeface="HG丸ｺﾞｼｯｸM-PRO" panose="020F0600000000000000" pitchFamily="50" charset="-128"/>
              </a:rPr>
              <a:t>同じ商品が一定数量になるとセット価格を適用します。</a:t>
            </a:r>
          </a:p>
        </p:txBody>
      </p:sp>
      <p:sp>
        <p:nvSpPr>
          <p:cNvPr id="18443" name="Text Box 42"/>
          <p:cNvSpPr txBox="1">
            <a:spLocks noChangeArrowheads="1"/>
          </p:cNvSpPr>
          <p:nvPr/>
        </p:nvSpPr>
        <p:spPr bwMode="auto">
          <a:xfrm>
            <a:off x="6149975" y="969213"/>
            <a:ext cx="2836863" cy="1443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spcBef>
                <a:spcPct val="0"/>
              </a:spcBef>
              <a:buFontTx/>
              <a:buNone/>
            </a:pPr>
            <a:r>
              <a:rPr lang="en-US" altLang="ja-JP" sz="1400" b="1" dirty="0">
                <a:solidFill>
                  <a:srgbClr val="FF0000"/>
                </a:solidFill>
                <a:latin typeface="HG丸ｺﾞｼｯｸM-PRO" panose="020F0600000000000000" pitchFamily="50" charset="-128"/>
                <a:ea typeface="HG丸ｺﾞｼｯｸM-PRO" panose="020F0600000000000000" pitchFamily="50" charset="-128"/>
              </a:rPr>
              <a:t>■</a:t>
            </a:r>
            <a:r>
              <a:rPr lang="en-US" altLang="ja-JP" sz="1400" b="1" dirty="0">
                <a:latin typeface="HG丸ｺﾞｼｯｸM-PRO" panose="020F0600000000000000" pitchFamily="50" charset="-128"/>
                <a:ea typeface="HG丸ｺﾞｼｯｸM-PRO" panose="020F0600000000000000" pitchFamily="50" charset="-128"/>
              </a:rPr>
              <a:t> </a:t>
            </a:r>
            <a:r>
              <a:rPr lang="ja-JP" altLang="en-US" sz="1400" b="1" dirty="0">
                <a:latin typeface="HG丸ｺﾞｼｯｸM-PRO" panose="020F0600000000000000" pitchFamily="50" charset="-128"/>
                <a:ea typeface="HG丸ｺﾞｼｯｸM-PRO" panose="020F0600000000000000" pitchFamily="50" charset="-128"/>
              </a:rPr>
              <a:t>各種値引･割引</a:t>
            </a:r>
          </a:p>
          <a:p>
            <a:pPr eaLnBrk="1" hangingPunct="1">
              <a:lnSpc>
                <a:spcPct val="120000"/>
              </a:lnSpc>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・商品毎の売価変更は、販売時のみ・</a:t>
            </a:r>
            <a:endParaRPr lang="en-US" altLang="ja-JP" sz="1200" b="1" dirty="0">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　マスタ同時変更、に対応</a:t>
            </a:r>
            <a:endParaRPr lang="en-US" altLang="ja-JP" sz="1200" b="1" dirty="0">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・単品商品値引、割増（％、＋、ー）</a:t>
            </a:r>
          </a:p>
          <a:p>
            <a:pPr eaLnBrk="1" hangingPunct="1">
              <a:lnSpc>
                <a:spcPct val="120000"/>
              </a:lnSpc>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・小計金額値引、割増（％、＋、ー）</a:t>
            </a:r>
          </a:p>
          <a:p>
            <a:pPr eaLnBrk="1" hangingPunct="1">
              <a:lnSpc>
                <a:spcPct val="120000"/>
              </a:lnSpc>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・特別会員値引設定</a:t>
            </a:r>
          </a:p>
        </p:txBody>
      </p:sp>
      <p:sp>
        <p:nvSpPr>
          <p:cNvPr id="18444" name="Text Box 44"/>
          <p:cNvSpPr txBox="1">
            <a:spLocks noChangeArrowheads="1"/>
          </p:cNvSpPr>
          <p:nvPr/>
        </p:nvSpPr>
        <p:spPr bwMode="auto">
          <a:xfrm>
            <a:off x="427038" y="558800"/>
            <a:ext cx="8678862"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dirty="0" smtClean="0">
                <a:ea typeface="HG丸ｺﾞｼｯｸM-PRO" panose="020F0600000000000000" pitchFamily="50" charset="-128"/>
              </a:rPr>
              <a:t>各種</a:t>
            </a:r>
            <a:r>
              <a:rPr lang="ja-JP" altLang="en-US" sz="1600" b="1" dirty="0">
                <a:ea typeface="HG丸ｺﾞｼｯｸM-PRO" panose="020F0600000000000000" pitchFamily="50" charset="-128"/>
              </a:rPr>
              <a:t>セール設定、様々な値引等でお店のニーズに応えます</a:t>
            </a:r>
            <a:r>
              <a:rPr lang="ja-JP" altLang="en-US" sz="1600" b="1" dirty="0" smtClean="0">
                <a:ea typeface="HG丸ｺﾞｼｯｸM-PRO" panose="020F0600000000000000" pitchFamily="50" charset="-128"/>
              </a:rPr>
              <a:t>。各種ポイント設定も充実！</a:t>
            </a:r>
            <a:endParaRPr lang="ja-JP" altLang="en-US" sz="1600" b="1" dirty="0">
              <a:ea typeface="HG丸ｺﾞｼｯｸM-PRO" panose="020F0600000000000000" pitchFamily="50" charset="-128"/>
            </a:endParaRPr>
          </a:p>
        </p:txBody>
      </p:sp>
      <p:sp>
        <p:nvSpPr>
          <p:cNvPr id="18445" name="Text Box 45"/>
          <p:cNvSpPr txBox="1">
            <a:spLocks noChangeArrowheads="1"/>
          </p:cNvSpPr>
          <p:nvPr/>
        </p:nvSpPr>
        <p:spPr bwMode="auto">
          <a:xfrm>
            <a:off x="3425982" y="3195775"/>
            <a:ext cx="3059113" cy="252992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spcBef>
                <a:spcPct val="0"/>
              </a:spcBef>
              <a:buFontTx/>
              <a:buNone/>
            </a:pPr>
            <a:r>
              <a:rPr lang="en-US" altLang="ja-JP" sz="1400" b="1" dirty="0">
                <a:solidFill>
                  <a:srgbClr val="0000FF"/>
                </a:solidFill>
                <a:latin typeface="HG丸ｺﾞｼｯｸM-PRO" panose="020F0600000000000000" pitchFamily="50" charset="-128"/>
                <a:ea typeface="HG丸ｺﾞｼｯｸM-PRO" panose="020F0600000000000000" pitchFamily="50" charset="-128"/>
              </a:rPr>
              <a:t>■</a:t>
            </a:r>
            <a:r>
              <a:rPr lang="en-US" altLang="ja-JP" sz="1400" b="1" dirty="0">
                <a:latin typeface="HG丸ｺﾞｼｯｸM-PRO" panose="020F0600000000000000" pitchFamily="50" charset="-128"/>
                <a:ea typeface="HG丸ｺﾞｼｯｸM-PRO" panose="020F0600000000000000" pitchFamily="50" charset="-128"/>
              </a:rPr>
              <a:t> </a:t>
            </a:r>
            <a:r>
              <a:rPr lang="ja-JP" altLang="en-US" sz="1400" b="1" dirty="0">
                <a:latin typeface="HG丸ｺﾞｼｯｸM-PRO" panose="020F0600000000000000" pitchFamily="50" charset="-128"/>
                <a:ea typeface="HG丸ｺﾞｼｯｸM-PRO" panose="020F0600000000000000" pitchFamily="50" charset="-128"/>
              </a:rPr>
              <a:t>各種ポイント設定</a:t>
            </a:r>
            <a:r>
              <a:rPr lang="ja-JP" altLang="en-US" sz="1200" b="1" dirty="0">
                <a:latin typeface="HG丸ｺﾞｼｯｸM-PRO" panose="020F0600000000000000" pitchFamily="50" charset="-128"/>
                <a:ea typeface="HG丸ｺﾞｼｯｸM-PRO" panose="020F0600000000000000" pitchFamily="50" charset="-128"/>
              </a:rPr>
              <a:t/>
            </a:r>
            <a:br>
              <a:rPr lang="ja-JP" altLang="en-US" sz="1200" b="1" dirty="0">
                <a:latin typeface="HG丸ｺﾞｼｯｸM-PRO" panose="020F0600000000000000" pitchFamily="50" charset="-128"/>
                <a:ea typeface="HG丸ｺﾞｼｯｸM-PRO" panose="020F0600000000000000" pitchFamily="50" charset="-128"/>
              </a:rPr>
            </a:br>
            <a:r>
              <a:rPr lang="ja-JP" altLang="en-US" sz="1200" b="1" dirty="0">
                <a:latin typeface="HG丸ｺﾞｼｯｸM-PRO" panose="020F0600000000000000" pitchFamily="50" charset="-128"/>
                <a:ea typeface="HG丸ｺﾞｼｯｸM-PRO" panose="020F0600000000000000" pitchFamily="50" charset="-128"/>
              </a:rPr>
              <a:t>・顧客ランク（５段階）毎の</a:t>
            </a:r>
          </a:p>
          <a:p>
            <a:pPr eaLnBrk="1" hangingPunct="1">
              <a:lnSpc>
                <a:spcPct val="110000"/>
              </a:lnSpc>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　ポイント率設定</a:t>
            </a:r>
          </a:p>
          <a:p>
            <a:pPr eaLnBrk="1" hangingPunct="1">
              <a:lnSpc>
                <a:spcPct val="110000"/>
              </a:lnSpc>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・価格時のポイント率</a:t>
            </a:r>
            <a:r>
              <a:rPr lang="ja-JP" altLang="en-US" sz="1200" b="1" dirty="0" smtClean="0">
                <a:latin typeface="HG丸ｺﾞｼｯｸM-PRO" panose="020F0600000000000000" pitchFamily="50" charset="-128"/>
                <a:ea typeface="HG丸ｺﾞｼｯｸM-PRO" panose="020F0600000000000000" pitchFamily="50" charset="-128"/>
              </a:rPr>
              <a:t>変更</a:t>
            </a:r>
            <a:endParaRPr lang="en-US" altLang="ja-JP" sz="1200" b="1" dirty="0" smtClean="0">
              <a:latin typeface="HG丸ｺﾞｼｯｸM-PRO" panose="020F0600000000000000" pitchFamily="50" charset="-128"/>
              <a:ea typeface="HG丸ｺﾞｼｯｸM-PRO" panose="020F0600000000000000" pitchFamily="50" charset="-128"/>
            </a:endParaRPr>
          </a:p>
          <a:p>
            <a:pPr eaLnBrk="1" hangingPunct="1">
              <a:lnSpc>
                <a:spcPct val="110000"/>
              </a:lnSpc>
              <a:spcBef>
                <a:spcPct val="0"/>
              </a:spcBef>
              <a:buFontTx/>
              <a:buNone/>
            </a:pPr>
            <a:r>
              <a:rPr lang="ja-JP" altLang="en-US" sz="1200" b="1" dirty="0" smtClean="0">
                <a:latin typeface="HG丸ｺﾞｼｯｸM-PRO" panose="020F0600000000000000" pitchFamily="50" charset="-128"/>
                <a:ea typeface="HG丸ｺﾞｼｯｸM-PRO" panose="020F0600000000000000" pitchFamily="50" charset="-128"/>
              </a:rPr>
              <a:t>・曜日、期間指定ポイント率変更</a:t>
            </a:r>
            <a:endParaRPr lang="ja-JP" altLang="en-US" sz="1200" b="1" dirty="0">
              <a:latin typeface="HG丸ｺﾞｼｯｸM-PRO" panose="020F0600000000000000" pitchFamily="50" charset="-128"/>
              <a:ea typeface="HG丸ｺﾞｼｯｸM-PRO" panose="020F0600000000000000" pitchFamily="50" charset="-128"/>
            </a:endParaRPr>
          </a:p>
          <a:p>
            <a:pPr eaLnBrk="1" hangingPunct="1">
              <a:lnSpc>
                <a:spcPct val="110000"/>
              </a:lnSpc>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・ポイント</a:t>
            </a:r>
            <a:r>
              <a:rPr lang="en-US" altLang="ja-JP" sz="1200" b="1" dirty="0">
                <a:latin typeface="HG丸ｺﾞｼｯｸM-PRO" panose="020F0600000000000000" pitchFamily="50" charset="-128"/>
                <a:ea typeface="HG丸ｺﾞｼｯｸM-PRO" panose="020F0600000000000000" pitchFamily="50" charset="-128"/>
              </a:rPr>
              <a:t>UP</a:t>
            </a:r>
            <a:r>
              <a:rPr lang="ja-JP" altLang="en-US" sz="1200" b="1" dirty="0" smtClean="0">
                <a:latin typeface="HG丸ｺﾞｼｯｸM-PRO" panose="020F0600000000000000" pitchFamily="50" charset="-128"/>
                <a:ea typeface="HG丸ｺﾞｼｯｸM-PRO" panose="020F0600000000000000" pitchFamily="50" charset="-128"/>
              </a:rPr>
              <a:t>キャンペーン設定</a:t>
            </a:r>
            <a:endParaRPr lang="en-US" altLang="ja-JP" sz="1200" b="1" dirty="0" smtClean="0">
              <a:latin typeface="HG丸ｺﾞｼｯｸM-PRO" panose="020F0600000000000000" pitchFamily="50" charset="-128"/>
              <a:ea typeface="HG丸ｺﾞｼｯｸM-PRO" panose="020F0600000000000000" pitchFamily="50" charset="-128"/>
            </a:endParaRPr>
          </a:p>
          <a:p>
            <a:pPr eaLnBrk="1" hangingPunct="1">
              <a:lnSpc>
                <a:spcPct val="110000"/>
              </a:lnSpc>
              <a:spcBef>
                <a:spcPct val="0"/>
              </a:spcBef>
              <a:buFontTx/>
              <a:buNone/>
            </a:pPr>
            <a:r>
              <a:rPr lang="ja-JP" altLang="en-US" sz="1200" b="1" dirty="0" smtClean="0">
                <a:latin typeface="HG丸ｺﾞｼｯｸM-PRO" panose="020F0600000000000000" pitchFamily="50" charset="-128"/>
                <a:ea typeface="HG丸ｺﾞｼｯｸM-PRO" panose="020F0600000000000000" pitchFamily="50" charset="-128"/>
              </a:rPr>
              <a:t>・</a:t>
            </a:r>
            <a:r>
              <a:rPr lang="ja-JP" altLang="en-US" sz="1200" b="1" dirty="0">
                <a:latin typeface="HG丸ｺﾞｼｯｸM-PRO" panose="020F0600000000000000" pitchFamily="50" charset="-128"/>
                <a:ea typeface="HG丸ｺﾞｼｯｸM-PRO" panose="020F0600000000000000" pitchFamily="50" charset="-128"/>
              </a:rPr>
              <a:t>クレジット利用時のポイント率変更</a:t>
            </a:r>
          </a:p>
          <a:p>
            <a:pPr eaLnBrk="1" hangingPunct="1">
              <a:lnSpc>
                <a:spcPct val="110000"/>
              </a:lnSpc>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・ポイント最低利用金額設定</a:t>
            </a:r>
          </a:p>
          <a:p>
            <a:pPr eaLnBrk="1" hangingPunct="1">
              <a:lnSpc>
                <a:spcPct val="110000"/>
              </a:lnSpc>
              <a:spcBef>
                <a:spcPct val="0"/>
              </a:spcBef>
              <a:buFontTx/>
              <a:buNone/>
            </a:pPr>
            <a:endParaRPr lang="ja-JP" altLang="en-US" sz="800" b="1" dirty="0">
              <a:latin typeface="HG丸ｺﾞｼｯｸM-PRO" panose="020F0600000000000000" pitchFamily="50" charset="-128"/>
              <a:ea typeface="HG丸ｺﾞｼｯｸM-PRO" panose="020F0600000000000000" pitchFamily="50" charset="-128"/>
            </a:endParaRPr>
          </a:p>
          <a:p>
            <a:pPr eaLnBrk="1" hangingPunct="1">
              <a:lnSpc>
                <a:spcPct val="110000"/>
              </a:lnSpc>
              <a:spcBef>
                <a:spcPct val="0"/>
              </a:spcBef>
              <a:buFontTx/>
              <a:buNone/>
            </a:pPr>
            <a:r>
              <a:rPr lang="ja-JP" altLang="en-US" sz="1400" b="1" dirty="0">
                <a:solidFill>
                  <a:srgbClr val="0000FF"/>
                </a:solidFill>
                <a:latin typeface="HG丸ｺﾞｼｯｸM-PRO" panose="020F0600000000000000" pitchFamily="50" charset="-128"/>
                <a:ea typeface="HG丸ｺﾞｼｯｸM-PRO" panose="020F0600000000000000" pitchFamily="50" charset="-128"/>
              </a:rPr>
              <a:t>■</a:t>
            </a:r>
            <a:r>
              <a:rPr lang="ja-JP" altLang="en-US" sz="1400" b="1" dirty="0">
                <a:latin typeface="HG丸ｺﾞｼｯｸM-PRO" panose="020F0600000000000000" pitchFamily="50" charset="-128"/>
                <a:ea typeface="HG丸ｺﾞｼｯｸM-PRO" panose="020F0600000000000000" pitchFamily="50" charset="-128"/>
              </a:rPr>
              <a:t> ポイント還元設定</a:t>
            </a:r>
          </a:p>
          <a:p>
            <a:pPr eaLnBrk="1" hangingPunct="1">
              <a:lnSpc>
                <a:spcPct val="110000"/>
              </a:lnSpc>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・値引還元</a:t>
            </a:r>
          </a:p>
          <a:p>
            <a:pPr eaLnBrk="1" hangingPunct="1">
              <a:lnSpc>
                <a:spcPct val="110000"/>
              </a:lnSpc>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・一定ポイント達成でサービス券発行</a:t>
            </a:r>
          </a:p>
        </p:txBody>
      </p:sp>
      <p:sp>
        <p:nvSpPr>
          <p:cNvPr id="18446" name="Text Box 50"/>
          <p:cNvSpPr txBox="1">
            <a:spLocks noChangeArrowheads="1"/>
          </p:cNvSpPr>
          <p:nvPr/>
        </p:nvSpPr>
        <p:spPr bwMode="auto">
          <a:xfrm>
            <a:off x="418944" y="1697312"/>
            <a:ext cx="1330325" cy="2746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b="1">
                <a:latin typeface="HG丸ｺﾞｼｯｸM-PRO" panose="020F0600000000000000" pitchFamily="50" charset="-128"/>
                <a:ea typeface="HG丸ｺﾞｼｯｸM-PRO" panose="020F0600000000000000" pitchFamily="50" charset="-128"/>
              </a:rPr>
              <a:t>1</a:t>
            </a:r>
            <a:r>
              <a:rPr lang="ja-JP" altLang="en-US" sz="1200" b="1">
                <a:latin typeface="HG丸ｺﾞｼｯｸM-PRO" panose="020F0600000000000000" pitchFamily="50" charset="-128"/>
                <a:ea typeface="HG丸ｺﾞｼｯｸM-PRO" panose="020F0600000000000000" pitchFamily="50" charset="-128"/>
              </a:rPr>
              <a:t>缶</a:t>
            </a:r>
            <a:r>
              <a:rPr lang="en-US" altLang="ja-JP" sz="1200" b="1">
                <a:solidFill>
                  <a:srgbClr val="FF0000"/>
                </a:solidFill>
                <a:latin typeface="HG丸ｺﾞｼｯｸM-PRO" panose="020F0600000000000000" pitchFamily="50" charset="-128"/>
                <a:ea typeface="HG丸ｺﾞｼｯｸM-PRO" panose="020F0600000000000000" pitchFamily="50" charset="-128"/>
              </a:rPr>
              <a:t>120</a:t>
            </a:r>
            <a:r>
              <a:rPr lang="ja-JP" altLang="en-US" sz="1200" b="1">
                <a:solidFill>
                  <a:srgbClr val="FF0000"/>
                </a:solidFill>
                <a:latin typeface="HG丸ｺﾞｼｯｸM-PRO" panose="020F0600000000000000" pitchFamily="50" charset="-128"/>
                <a:ea typeface="HG丸ｺﾞｼｯｸM-PRO" panose="020F0600000000000000" pitchFamily="50" charset="-128"/>
              </a:rPr>
              <a:t>円</a:t>
            </a:r>
          </a:p>
        </p:txBody>
      </p:sp>
      <p:sp>
        <p:nvSpPr>
          <p:cNvPr id="18447" name="Text Box 51"/>
          <p:cNvSpPr txBox="1">
            <a:spLocks noChangeArrowheads="1"/>
          </p:cNvSpPr>
          <p:nvPr/>
        </p:nvSpPr>
        <p:spPr bwMode="auto">
          <a:xfrm>
            <a:off x="1341281" y="1903687"/>
            <a:ext cx="1735138" cy="2746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b="1">
                <a:latin typeface="HG丸ｺﾞｼｯｸM-PRO" panose="020F0600000000000000" pitchFamily="50" charset="-128"/>
                <a:ea typeface="HG丸ｺﾞｼｯｸM-PRO" panose="020F0600000000000000" pitchFamily="50" charset="-128"/>
              </a:rPr>
              <a:t>3</a:t>
            </a:r>
            <a:r>
              <a:rPr lang="ja-JP" altLang="en-US" sz="1200" b="1">
                <a:latin typeface="HG丸ｺﾞｼｯｸM-PRO" panose="020F0600000000000000" pitchFamily="50" charset="-128"/>
                <a:ea typeface="HG丸ｺﾞｼｯｸM-PRO" panose="020F0600000000000000" pitchFamily="50" charset="-128"/>
              </a:rPr>
              <a:t>缶セット</a:t>
            </a:r>
            <a:r>
              <a:rPr lang="en-US" altLang="ja-JP" sz="1200" b="1">
                <a:solidFill>
                  <a:srgbClr val="FF0000"/>
                </a:solidFill>
                <a:latin typeface="HG丸ｺﾞｼｯｸM-PRO" panose="020F0600000000000000" pitchFamily="50" charset="-128"/>
                <a:ea typeface="HG丸ｺﾞｼｯｸM-PRO" panose="020F0600000000000000" pitchFamily="50" charset="-128"/>
              </a:rPr>
              <a:t>330</a:t>
            </a:r>
            <a:r>
              <a:rPr lang="ja-JP" altLang="en-US" sz="1200" b="1">
                <a:solidFill>
                  <a:srgbClr val="FF0000"/>
                </a:solidFill>
                <a:latin typeface="HG丸ｺﾞｼｯｸM-PRO" panose="020F0600000000000000" pitchFamily="50" charset="-128"/>
                <a:ea typeface="HG丸ｺﾞｼｯｸM-PRO" panose="020F0600000000000000" pitchFamily="50" charset="-128"/>
              </a:rPr>
              <a:t>円</a:t>
            </a:r>
          </a:p>
        </p:txBody>
      </p:sp>
      <p:sp>
        <p:nvSpPr>
          <p:cNvPr id="18451" name="Text Box 55"/>
          <p:cNvSpPr txBox="1">
            <a:spLocks noChangeArrowheads="1"/>
          </p:cNvSpPr>
          <p:nvPr/>
        </p:nvSpPr>
        <p:spPr bwMode="auto">
          <a:xfrm>
            <a:off x="3319463" y="1689938"/>
            <a:ext cx="250825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r" eaLnBrk="1" hangingPunct="1">
              <a:spcBef>
                <a:spcPct val="0"/>
              </a:spcBef>
              <a:buFontTx/>
              <a:buNone/>
            </a:pPr>
            <a:r>
              <a:rPr lang="en-US" altLang="ja-JP" sz="1200" b="1">
                <a:latin typeface="HG丸ｺﾞｼｯｸM-PRO" panose="020F0600000000000000" pitchFamily="50" charset="-128"/>
                <a:ea typeface="HG丸ｺﾞｼｯｸM-PRO" panose="020F0600000000000000" pitchFamily="50" charset="-128"/>
              </a:rPr>
              <a:t>3/1</a:t>
            </a:r>
            <a:r>
              <a:rPr lang="ja-JP" altLang="en-US" sz="1200" b="1">
                <a:latin typeface="HG丸ｺﾞｼｯｸM-PRO" panose="020F0600000000000000" pitchFamily="50" charset="-128"/>
                <a:ea typeface="HG丸ｺﾞｼｯｸM-PRO" panose="020F0600000000000000" pitchFamily="50" charset="-128"/>
              </a:rPr>
              <a:t>～</a:t>
            </a:r>
            <a:r>
              <a:rPr lang="en-US" altLang="ja-JP" sz="1200" b="1">
                <a:latin typeface="HG丸ｺﾞｼｯｸM-PRO" panose="020F0600000000000000" pitchFamily="50" charset="-128"/>
                <a:ea typeface="HG丸ｺﾞｼｯｸM-PRO" panose="020F0600000000000000" pitchFamily="50" charset="-128"/>
              </a:rPr>
              <a:t>3/</a:t>
            </a:r>
            <a:r>
              <a:rPr lang="ja-JP" altLang="en-US" sz="1200" b="1">
                <a:latin typeface="HG丸ｺﾞｼｯｸM-PRO" panose="020F0600000000000000" pitchFamily="50" charset="-128"/>
                <a:ea typeface="HG丸ｺﾞｼｯｸM-PRO" panose="020F0600000000000000" pitchFamily="50" charset="-128"/>
              </a:rPr>
              <a:t>末まで決算セール開催中</a:t>
            </a:r>
          </a:p>
          <a:p>
            <a:pPr algn="r" eaLnBrk="1" hangingPunct="1">
              <a:spcBef>
                <a:spcPct val="0"/>
              </a:spcBef>
              <a:buFontTx/>
              <a:buNone/>
            </a:pPr>
            <a:r>
              <a:rPr lang="ja-JP" altLang="en-US" sz="1200" b="1">
                <a:solidFill>
                  <a:srgbClr val="FF0000"/>
                </a:solidFill>
                <a:latin typeface="HG丸ｺﾞｼｯｸM-PRO" panose="020F0600000000000000" pitchFamily="50" charset="-128"/>
                <a:ea typeface="HG丸ｺﾞｼｯｸM-PRO" panose="020F0600000000000000" pitchFamily="50" charset="-128"/>
              </a:rPr>
              <a:t>全品</a:t>
            </a:r>
            <a:r>
              <a:rPr lang="en-US" altLang="ja-JP" sz="1200" b="1">
                <a:solidFill>
                  <a:srgbClr val="FF0000"/>
                </a:solidFill>
                <a:latin typeface="HG丸ｺﾞｼｯｸM-PRO" panose="020F0600000000000000" pitchFamily="50" charset="-128"/>
                <a:ea typeface="HG丸ｺﾞｼｯｸM-PRO" panose="020F0600000000000000" pitchFamily="50" charset="-128"/>
              </a:rPr>
              <a:t>30</a:t>
            </a:r>
            <a:r>
              <a:rPr lang="ja-JP" altLang="en-US" sz="1200" b="1">
                <a:solidFill>
                  <a:srgbClr val="FF0000"/>
                </a:solidFill>
                <a:latin typeface="HG丸ｺﾞｼｯｸM-PRO" panose="020F0600000000000000" pitchFamily="50" charset="-128"/>
                <a:ea typeface="HG丸ｺﾞｼｯｸM-PRO" panose="020F0600000000000000" pitchFamily="50" charset="-128"/>
              </a:rPr>
              <a:t>％</a:t>
            </a:r>
            <a:r>
              <a:rPr lang="en-US" altLang="ja-JP" sz="1200" b="1">
                <a:solidFill>
                  <a:srgbClr val="FF0000"/>
                </a:solidFill>
                <a:latin typeface="HG丸ｺﾞｼｯｸM-PRO" panose="020F0600000000000000" pitchFamily="50" charset="-128"/>
                <a:ea typeface="HG丸ｺﾞｼｯｸM-PRO" panose="020F0600000000000000" pitchFamily="50" charset="-128"/>
              </a:rPr>
              <a:t>OFF</a:t>
            </a:r>
          </a:p>
        </p:txBody>
      </p:sp>
      <p:sp>
        <p:nvSpPr>
          <p:cNvPr id="18452" name="Text Box 56"/>
          <p:cNvSpPr txBox="1">
            <a:spLocks noChangeArrowheads="1"/>
          </p:cNvSpPr>
          <p:nvPr/>
        </p:nvSpPr>
        <p:spPr bwMode="auto">
          <a:xfrm>
            <a:off x="488794" y="5975510"/>
            <a:ext cx="2587625"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靴下</a:t>
            </a:r>
            <a:r>
              <a:rPr lang="en-US" altLang="ja-JP" sz="1200" b="1" dirty="0">
                <a:latin typeface="HG丸ｺﾞｼｯｸM-PRO" panose="020F0600000000000000" pitchFamily="50" charset="-128"/>
                <a:ea typeface="HG丸ｺﾞｼｯｸM-PRO" panose="020F0600000000000000" pitchFamily="50" charset="-128"/>
              </a:rPr>
              <a:t>3</a:t>
            </a:r>
            <a:r>
              <a:rPr lang="ja-JP" altLang="en-US" sz="1200" b="1" dirty="0">
                <a:latin typeface="HG丸ｺﾞｼｯｸM-PRO" panose="020F0600000000000000" pitchFamily="50" charset="-128"/>
                <a:ea typeface="HG丸ｺﾞｼｯｸM-PRO" panose="020F0600000000000000" pitchFamily="50" charset="-128"/>
              </a:rPr>
              <a:t>足</a:t>
            </a:r>
            <a:r>
              <a:rPr lang="en-US" altLang="ja-JP" sz="1200" b="1" dirty="0">
                <a:latin typeface="HG丸ｺﾞｼｯｸM-PRO" panose="020F0600000000000000" pitchFamily="50" charset="-128"/>
                <a:ea typeface="HG丸ｺﾞｼｯｸM-PRO" panose="020F0600000000000000" pitchFamily="50" charset="-128"/>
              </a:rPr>
              <a:t>(</a:t>
            </a:r>
            <a:r>
              <a:rPr lang="ja-JP" altLang="en-US" sz="1200" b="1" dirty="0">
                <a:latin typeface="HG丸ｺﾞｼｯｸM-PRO" panose="020F0600000000000000" pitchFamily="50" charset="-128"/>
                <a:ea typeface="HG丸ｺﾞｼｯｸM-PRO" panose="020F0600000000000000" pitchFamily="50" charset="-128"/>
              </a:rPr>
              <a:t>組合せ自由）</a:t>
            </a:r>
            <a:r>
              <a:rPr lang="en-US" altLang="ja-JP" sz="1200" b="1" dirty="0">
                <a:solidFill>
                  <a:srgbClr val="FF0000"/>
                </a:solidFill>
                <a:latin typeface="HG丸ｺﾞｼｯｸM-PRO" panose="020F0600000000000000" pitchFamily="50" charset="-128"/>
                <a:ea typeface="HG丸ｺﾞｼｯｸM-PRO" panose="020F0600000000000000" pitchFamily="50" charset="-128"/>
              </a:rPr>
              <a:t>1,000</a:t>
            </a:r>
            <a:r>
              <a:rPr lang="ja-JP" altLang="en-US" sz="1200" b="1" dirty="0">
                <a:solidFill>
                  <a:srgbClr val="FF0000"/>
                </a:solidFill>
                <a:latin typeface="HG丸ｺﾞｼｯｸM-PRO" panose="020F0600000000000000" pitchFamily="50" charset="-128"/>
                <a:ea typeface="HG丸ｺﾞｼｯｸM-PRO" panose="020F0600000000000000" pitchFamily="50" charset="-128"/>
              </a:rPr>
              <a:t>円</a:t>
            </a:r>
          </a:p>
        </p:txBody>
      </p:sp>
      <p:sp>
        <p:nvSpPr>
          <p:cNvPr id="18453" name="Rectangle 59"/>
          <p:cNvSpPr>
            <a:spLocks noChangeArrowheads="1"/>
          </p:cNvSpPr>
          <p:nvPr/>
        </p:nvSpPr>
        <p:spPr bwMode="auto">
          <a:xfrm>
            <a:off x="3319463" y="3030538"/>
            <a:ext cx="6205537" cy="3530600"/>
          </a:xfrm>
          <a:prstGeom prst="rect">
            <a:avLst/>
          </a:prstGeom>
          <a:noFill/>
          <a:ln w="9525">
            <a:solidFill>
              <a:srgbClr val="99CC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pic>
        <p:nvPicPr>
          <p:cNvPr id="2" name="図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91614" y="3160987"/>
            <a:ext cx="2816847" cy="3300166"/>
          </a:xfrm>
          <a:prstGeom prst="rect">
            <a:avLst/>
          </a:prstGeom>
        </p:spPr>
      </p:pic>
      <p:pic>
        <p:nvPicPr>
          <p:cNvPr id="3" name="図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91998" y="4873338"/>
            <a:ext cx="1316118" cy="1762298"/>
          </a:xfrm>
          <a:prstGeom prst="rect">
            <a:avLst/>
          </a:prstGeom>
        </p:spPr>
      </p:pic>
      <p:pic>
        <p:nvPicPr>
          <p:cNvPr id="4" name="図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76699" y="5402587"/>
            <a:ext cx="1382089" cy="1289000"/>
          </a:xfrm>
          <a:prstGeom prst="rect">
            <a:avLst/>
          </a:prstGeom>
        </p:spPr>
      </p:pic>
      <p:sp>
        <p:nvSpPr>
          <p:cNvPr id="5" name="円形吹き出し 4"/>
          <p:cNvSpPr/>
          <p:nvPr/>
        </p:nvSpPr>
        <p:spPr>
          <a:xfrm>
            <a:off x="4314306" y="5975510"/>
            <a:ext cx="1139300" cy="494612"/>
          </a:xfrm>
          <a:prstGeom prst="wedgeEllipseCallout">
            <a:avLst>
              <a:gd name="adj1" fmla="val 64902"/>
              <a:gd name="adj2" fmla="val 39234"/>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smtClean="0">
                <a:solidFill>
                  <a:srgbClr val="FF6600"/>
                </a:solidFill>
                <a:latin typeface="+mj-ea"/>
                <a:ea typeface="+mj-ea"/>
              </a:rPr>
              <a:t>ポイントアップ！</a:t>
            </a:r>
            <a:endParaRPr kumimoji="1" lang="ja-JP" altLang="en-US" b="1">
              <a:solidFill>
                <a:srgbClr val="FF6600"/>
              </a:solidFill>
              <a:latin typeface="+mj-ea"/>
              <a:ea typeface="+mj-ea"/>
            </a:endParaRPr>
          </a:p>
        </p:txBody>
      </p:sp>
    </p:spTree>
  </p:cSld>
  <p:clrMapOvr>
    <a:masterClrMapping/>
  </p:clrMapOvr>
  <p:transition advTm="248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7"/>
          <p:cNvSpPr>
            <a:spLocks noGrp="1" noChangeArrowheads="1"/>
          </p:cNvSpPr>
          <p:nvPr>
            <p:ph type="sldNum" sz="quarter" idx="12"/>
          </p:nvPr>
        </p:nvSpPr>
        <p:spPr>
          <a:ln/>
        </p:spPr>
        <p:txBody>
          <a:bodyPr/>
          <a:lstStyle/>
          <a:p>
            <a:fld id="{B5DFD8D9-77BE-44A9-A6D1-50F0E1B09809}" type="slidenum">
              <a:rPr lang="en-US" altLang="ja-JP"/>
              <a:pPr/>
              <a:t>14</a:t>
            </a:fld>
            <a:endParaRPr lang="en-US" altLang="ja-JP" dirty="0"/>
          </a:p>
        </p:txBody>
      </p:sp>
      <p:pic>
        <p:nvPicPr>
          <p:cNvPr id="20499"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7338" y="963613"/>
            <a:ext cx="2859087" cy="4991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2" name="図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4538" y="3992563"/>
            <a:ext cx="3230562"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図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38625" y="4249738"/>
            <a:ext cx="1590675" cy="152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Text Box 38"/>
          <p:cNvSpPr txBox="1">
            <a:spLocks noChangeArrowheads="1"/>
          </p:cNvSpPr>
          <p:nvPr/>
        </p:nvSpPr>
        <p:spPr bwMode="auto">
          <a:xfrm>
            <a:off x="633413" y="533400"/>
            <a:ext cx="8863012"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a:ea typeface="HG丸ｺﾞｼｯｸM-PRO" panose="020F0600000000000000" pitchFamily="50" charset="-128"/>
              </a:rPr>
              <a:t>会計毎に売上集計を行っているので、必要な時に日報の出力が可能です。</a:t>
            </a:r>
            <a:r>
              <a:rPr lang="en-US" altLang="ja-JP" sz="1600" b="1">
                <a:ea typeface="HG丸ｺﾞｼｯｸM-PRO" panose="020F0600000000000000" pitchFamily="50" charset="-128"/>
              </a:rPr>
              <a:t>(</a:t>
            </a:r>
            <a:r>
              <a:rPr lang="ja-JP" altLang="en-US" sz="1600" b="1">
                <a:ea typeface="HG丸ｺﾞｼｯｸM-PRO" panose="020F0600000000000000" pitchFamily="50" charset="-128"/>
              </a:rPr>
              <a:t>中間締め機能有り）</a:t>
            </a:r>
          </a:p>
        </p:txBody>
      </p:sp>
      <p:sp>
        <p:nvSpPr>
          <p:cNvPr id="20487" name="Text Box 39"/>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ja-JP" altLang="en-US" sz="2200" b="1">
                <a:solidFill>
                  <a:srgbClr val="008000"/>
                </a:solidFill>
                <a:latin typeface="HG丸ｺﾞｼｯｸM-PRO" panose="020F0600000000000000" pitchFamily="50" charset="-128"/>
                <a:ea typeface="HG丸ｺﾞｼｯｸM-PRO" panose="020F0600000000000000" pitchFamily="50" charset="-128"/>
              </a:rPr>
              <a:t>レジ締め不要、必要な時に売上確認</a:t>
            </a:r>
          </a:p>
        </p:txBody>
      </p:sp>
      <p:sp>
        <p:nvSpPr>
          <p:cNvPr id="20488" name="Text Box 40"/>
          <p:cNvSpPr txBox="1">
            <a:spLocks noChangeArrowheads="1"/>
          </p:cNvSpPr>
          <p:nvPr/>
        </p:nvSpPr>
        <p:spPr bwMode="auto">
          <a:xfrm>
            <a:off x="4100513" y="3706813"/>
            <a:ext cx="2743200" cy="517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日報・ジャーナル表示用</a:t>
            </a:r>
          </a:p>
          <a:p>
            <a:pPr eaLnBrk="1" hangingPunct="1">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　 カレンダー</a:t>
            </a:r>
            <a:endParaRPr lang="ja-JP" altLang="en-US" sz="1200">
              <a:latin typeface="HG丸ｺﾞｼｯｸM-PRO" panose="020F0600000000000000" pitchFamily="50" charset="-128"/>
              <a:ea typeface="HG丸ｺﾞｼｯｸM-PRO" panose="020F0600000000000000" pitchFamily="50" charset="-128"/>
            </a:endParaRPr>
          </a:p>
        </p:txBody>
      </p:sp>
      <p:sp>
        <p:nvSpPr>
          <p:cNvPr id="20489" name="Text Box 41"/>
          <p:cNvSpPr txBox="1">
            <a:spLocks noChangeArrowheads="1"/>
          </p:cNvSpPr>
          <p:nvPr/>
        </p:nvSpPr>
        <p:spPr bwMode="auto">
          <a:xfrm>
            <a:off x="649288" y="3706813"/>
            <a:ext cx="3949700"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ジャーナル点検　</a:t>
            </a:r>
            <a:r>
              <a:rPr lang="ja-JP" altLang="en-US" sz="1200" b="1">
                <a:latin typeface="HG丸ｺﾞｼｯｸM-PRO" panose="020F0600000000000000" pitchFamily="50" charset="-128"/>
                <a:ea typeface="HG丸ｺﾞｼｯｸM-PRO" panose="020F0600000000000000" pitchFamily="50" charset="-128"/>
              </a:rPr>
              <a:t>（電子ジャーナル対応）</a:t>
            </a:r>
            <a:endParaRPr lang="ja-JP" altLang="en-US" sz="1200">
              <a:latin typeface="HG丸ｺﾞｼｯｸM-PRO" panose="020F0600000000000000" pitchFamily="50" charset="-128"/>
              <a:ea typeface="HG丸ｺﾞｼｯｸM-PRO" panose="020F0600000000000000" pitchFamily="50" charset="-128"/>
            </a:endParaRPr>
          </a:p>
        </p:txBody>
      </p:sp>
      <p:sp>
        <p:nvSpPr>
          <p:cNvPr id="20490" name="Text Box 42"/>
          <p:cNvSpPr txBox="1">
            <a:spLocks noChangeArrowheads="1"/>
          </p:cNvSpPr>
          <p:nvPr/>
        </p:nvSpPr>
        <p:spPr bwMode="auto">
          <a:xfrm>
            <a:off x="677863" y="822325"/>
            <a:ext cx="2743200"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売上日報画面</a:t>
            </a:r>
            <a:endParaRPr lang="ja-JP" altLang="en-US" sz="1200">
              <a:latin typeface="HG丸ｺﾞｼｯｸM-PRO" panose="020F0600000000000000" pitchFamily="50" charset="-128"/>
              <a:ea typeface="HG丸ｺﾞｼｯｸM-PRO" panose="020F0600000000000000" pitchFamily="50" charset="-128"/>
            </a:endParaRPr>
          </a:p>
        </p:txBody>
      </p:sp>
      <p:sp>
        <p:nvSpPr>
          <p:cNvPr id="20492" name="AutoShape 47"/>
          <p:cNvSpPr>
            <a:spLocks noChangeArrowheads="1"/>
          </p:cNvSpPr>
          <p:nvPr/>
        </p:nvSpPr>
        <p:spPr bwMode="auto">
          <a:xfrm>
            <a:off x="749300" y="6169025"/>
            <a:ext cx="8556625" cy="585788"/>
          </a:xfrm>
          <a:prstGeom prst="roundRect">
            <a:avLst>
              <a:gd name="adj" fmla="val 16667"/>
            </a:avLst>
          </a:prstGeom>
          <a:solidFill>
            <a:srgbClr val="FFFFFF"/>
          </a:solidFill>
          <a:ln w="19050">
            <a:solidFill>
              <a:srgbClr val="99CC00"/>
            </a:solidFill>
            <a:round/>
            <a:headEnd/>
            <a:tailEnd/>
          </a:ln>
          <a:effectLst>
            <a:outerShdw dist="35921" dir="2700000" algn="ctr" rotWithShape="0">
              <a:schemeClr val="bg2"/>
            </a:outerShdw>
          </a:effec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400" b="1" dirty="0">
                <a:latin typeface="HG丸ｺﾞｼｯｸM-PRO" panose="020F0600000000000000" pitchFamily="50" charset="-128"/>
                <a:ea typeface="HG丸ｺﾞｼｯｸM-PRO" panose="020F0600000000000000" pitchFamily="50" charset="-128"/>
              </a:rPr>
              <a:t>レジ締め業務の在高</a:t>
            </a:r>
            <a:r>
              <a:rPr lang="en-US" altLang="ja-JP" sz="1200" b="1" dirty="0">
                <a:latin typeface="HG丸ｺﾞｼｯｸM-PRO" panose="020F0600000000000000" pitchFamily="50" charset="-128"/>
                <a:ea typeface="HG丸ｺﾞｼｯｸM-PRO" panose="020F0600000000000000" pitchFamily="50" charset="-128"/>
              </a:rPr>
              <a:t>(</a:t>
            </a:r>
            <a:r>
              <a:rPr lang="ja-JP" altLang="en-US" sz="1200" b="1" dirty="0">
                <a:latin typeface="HG丸ｺﾞｼｯｸM-PRO" panose="020F0600000000000000" pitchFamily="50" charset="-128"/>
                <a:ea typeface="HG丸ｺﾞｼｯｸM-PRO" panose="020F0600000000000000" pitchFamily="50" charset="-128"/>
              </a:rPr>
              <a:t>釣銭準備金を差引いた金額</a:t>
            </a:r>
            <a:r>
              <a:rPr lang="en-US" altLang="ja-JP" sz="1200" b="1" dirty="0">
                <a:latin typeface="HG丸ｺﾞｼｯｸM-PRO" panose="020F0600000000000000" pitchFamily="50" charset="-128"/>
                <a:ea typeface="HG丸ｺﾞｼｯｸM-PRO" panose="020F0600000000000000" pitchFamily="50" charset="-128"/>
              </a:rPr>
              <a:t>)</a:t>
            </a:r>
            <a:r>
              <a:rPr lang="ja-JP" altLang="en-US" sz="1400" b="1" dirty="0">
                <a:latin typeface="HG丸ｺﾞｼｯｸM-PRO" panose="020F0600000000000000" pitchFamily="50" charset="-128"/>
                <a:ea typeface="HG丸ｺﾞｼｯｸM-PRO" panose="020F0600000000000000" pitchFamily="50" charset="-128"/>
              </a:rPr>
              <a:t>と、現金収支金額の計算を省略し、業務</a:t>
            </a:r>
            <a:r>
              <a:rPr lang="ja-JP" altLang="en-US" sz="1400" b="1" dirty="0" smtClean="0">
                <a:latin typeface="HG丸ｺﾞｼｯｸM-PRO" panose="020F0600000000000000" pitchFamily="50" charset="-128"/>
                <a:ea typeface="HG丸ｺﾞｼｯｸM-PRO" panose="020F0600000000000000" pitchFamily="50" charset="-128"/>
              </a:rPr>
              <a:t>効率</a:t>
            </a:r>
            <a:r>
              <a:rPr lang="ja-JP" altLang="en-US" sz="1400" b="1" dirty="0">
                <a:latin typeface="HG丸ｺﾞｼｯｸM-PRO" panose="020F0600000000000000" pitchFamily="50" charset="-128"/>
                <a:ea typeface="HG丸ｺﾞｼｯｸM-PRO" panose="020F0600000000000000" pitchFamily="50" charset="-128"/>
              </a:rPr>
              <a:t>アップ</a:t>
            </a:r>
            <a:r>
              <a:rPr lang="ja-JP" altLang="en-US" sz="1400" b="1" dirty="0" smtClean="0">
                <a:latin typeface="HG丸ｺﾞｼｯｸM-PRO" panose="020F0600000000000000" pitchFamily="50" charset="-128"/>
                <a:ea typeface="HG丸ｺﾞｼｯｸM-PRO" panose="020F0600000000000000" pitchFamily="50" charset="-128"/>
              </a:rPr>
              <a:t>や</a:t>
            </a:r>
            <a:endParaRPr lang="ja-JP" altLang="en-US" sz="1400" b="1" dirty="0">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400" b="1" dirty="0">
                <a:latin typeface="HG丸ｺﾞｼｯｸM-PRO" panose="020F0600000000000000" pitchFamily="50" charset="-128"/>
                <a:ea typeface="HG丸ｺﾞｼｯｸM-PRO" panose="020F0600000000000000" pitchFamily="50" charset="-128"/>
              </a:rPr>
              <a:t>釣銭ミスをなくすには、</a:t>
            </a:r>
            <a:r>
              <a:rPr lang="en-US" altLang="ja-JP" sz="1400" b="1" dirty="0">
                <a:latin typeface="HG丸ｺﾞｼｯｸM-PRO" panose="020F0600000000000000" pitchFamily="50" charset="-128"/>
                <a:ea typeface="HG丸ｺﾞｼｯｸM-PRO" panose="020F0600000000000000" pitchFamily="50" charset="-128"/>
              </a:rPr>
              <a:t>P-24</a:t>
            </a:r>
            <a:r>
              <a:rPr lang="ja-JP" altLang="en-US" sz="1400" b="1" dirty="0">
                <a:latin typeface="HG丸ｺﾞｼｯｸM-PRO" panose="020F0600000000000000" pitchFamily="50" charset="-128"/>
                <a:ea typeface="HG丸ｺﾞｼｯｸM-PRO" panose="020F0600000000000000" pitchFamily="50" charset="-128"/>
              </a:rPr>
              <a:t>の拡張ハードウェア「紙幣・硬貨自動釣銭機」をご参照ください。</a:t>
            </a:r>
            <a:endParaRPr lang="ja-JP" altLang="en-US" sz="1400" b="1" dirty="0">
              <a:ea typeface="HG丸ｺﾞｼｯｸM-PRO" panose="020F0600000000000000" pitchFamily="50" charset="-128"/>
            </a:endParaRPr>
          </a:p>
        </p:txBody>
      </p:sp>
      <p:graphicFrame>
        <p:nvGraphicFramePr>
          <p:cNvPr id="20498" name="Object 18"/>
          <p:cNvGraphicFramePr>
            <a:graphicFrameLocks noChangeAspect="1"/>
          </p:cNvGraphicFramePr>
          <p:nvPr/>
        </p:nvGraphicFramePr>
        <p:xfrm>
          <a:off x="741363" y="1101725"/>
          <a:ext cx="5810250" cy="2595563"/>
        </p:xfrm>
        <a:graphic>
          <a:graphicData uri="http://schemas.openxmlformats.org/presentationml/2006/ole">
            <mc:AlternateContent xmlns:mc="http://schemas.openxmlformats.org/markup-compatibility/2006">
              <mc:Choice xmlns:v="urn:schemas-microsoft-com:vml" Requires="v">
                <p:oleObj spid="_x0000_s20555" name="Image" r:id="rId7" imgW="10031746" imgH="4482540" progId="Photoshop.Image.13">
                  <p:embed/>
                </p:oleObj>
              </mc:Choice>
              <mc:Fallback>
                <p:oleObj name="Image" r:id="rId7" imgW="10031746" imgH="4482540" progId="Photoshop.Image.13">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1363" y="1101725"/>
                        <a:ext cx="5810250" cy="25955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491" name="Text Box 46"/>
          <p:cNvSpPr txBox="1">
            <a:spLocks noChangeArrowheads="1"/>
          </p:cNvSpPr>
          <p:nvPr/>
        </p:nvSpPr>
        <p:spPr bwMode="auto">
          <a:xfrm>
            <a:off x="2809875" y="879475"/>
            <a:ext cx="801688" cy="260350"/>
          </a:xfrm>
          <a:prstGeom prst="rect">
            <a:avLst/>
          </a:prstGeom>
          <a:noFill/>
          <a:ln>
            <a:noFill/>
          </a:ln>
          <a:effectLst/>
          <a:extLst>
            <a:ext uri="{909E8E84-426E-40DD-AFC4-6F175D3DCCD1}">
              <a14:hiddenFill xmlns:a14="http://schemas.microsoft.com/office/drawing/2010/main">
                <a:solidFill>
                  <a:schemeClr val="bg1">
                    <a:alpha val="52000"/>
                  </a:schemeClr>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r" eaLnBrk="1" hangingPunct="1">
              <a:spcBef>
                <a:spcPct val="0"/>
              </a:spcBef>
              <a:buFontTx/>
              <a:buNone/>
            </a:pPr>
            <a:r>
              <a:rPr lang="ja-JP" altLang="en-US" sz="1100">
                <a:latin typeface="HG丸ｺﾞｼｯｸM-PRO" panose="020F0600000000000000" pitchFamily="50" charset="-128"/>
                <a:ea typeface="HG丸ｺﾞｼｯｸM-PRO" panose="020F0600000000000000" pitchFamily="50" charset="-128"/>
              </a:rPr>
              <a:t>部門集計</a:t>
            </a:r>
          </a:p>
        </p:txBody>
      </p:sp>
      <p:sp>
        <p:nvSpPr>
          <p:cNvPr id="20493" name="Text Box 48"/>
          <p:cNvSpPr txBox="1">
            <a:spLocks noChangeArrowheads="1"/>
          </p:cNvSpPr>
          <p:nvPr/>
        </p:nvSpPr>
        <p:spPr bwMode="auto">
          <a:xfrm>
            <a:off x="5749925" y="876300"/>
            <a:ext cx="811213" cy="260350"/>
          </a:xfrm>
          <a:prstGeom prst="rect">
            <a:avLst/>
          </a:prstGeom>
          <a:noFill/>
          <a:ln>
            <a:noFill/>
          </a:ln>
          <a:effectLst/>
          <a:extLst>
            <a:ext uri="{909E8E84-426E-40DD-AFC4-6F175D3DCCD1}">
              <a14:hiddenFill xmlns:a14="http://schemas.microsoft.com/office/drawing/2010/main">
                <a:solidFill>
                  <a:schemeClr val="bg1">
                    <a:alpha val="52000"/>
                  </a:schemeClr>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r" eaLnBrk="1" hangingPunct="1">
              <a:spcBef>
                <a:spcPct val="0"/>
              </a:spcBef>
              <a:buFontTx/>
              <a:buNone/>
            </a:pPr>
            <a:r>
              <a:rPr lang="ja-JP" altLang="en-US" sz="1100">
                <a:latin typeface="HG丸ｺﾞｼｯｸM-PRO" panose="020F0600000000000000" pitchFamily="50" charset="-128"/>
                <a:ea typeface="HG丸ｺﾞｼｯｸM-PRO" panose="020F0600000000000000" pitchFamily="50" charset="-128"/>
              </a:rPr>
              <a:t>粗利表示</a:t>
            </a:r>
          </a:p>
        </p:txBody>
      </p:sp>
    </p:spTree>
  </p:cSld>
  <p:clrMapOvr>
    <a:masterClrMapping/>
  </p:clrMapOvr>
  <p:transition advTm="928"/>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スライド番号プレースホルダー 3"/>
          <p:cNvSpPr>
            <a:spLocks noGrp="1"/>
          </p:cNvSpPr>
          <p:nvPr>
            <p:ph type="sldNum" sz="quarter" idx="12"/>
          </p:nvPr>
        </p:nvSpPr>
        <p:spPr/>
        <p:txBody>
          <a:bodyPr/>
          <a:lstStyle/>
          <a:p>
            <a:fld id="{EEF9605D-192F-42D5-AA23-D492056C692E}" type="slidenum">
              <a:rPr lang="en-US" altLang="ja-JP"/>
              <a:pPr/>
              <a:t>15</a:t>
            </a:fld>
            <a:endParaRPr lang="en-US" altLang="ja-JP"/>
          </a:p>
        </p:txBody>
      </p:sp>
      <p:pic>
        <p:nvPicPr>
          <p:cNvPr id="22530" name="図 2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3863" y="666750"/>
            <a:ext cx="4025900" cy="296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AutoShape 57"/>
          <p:cNvSpPr>
            <a:spLocks noChangeArrowheads="1"/>
          </p:cNvSpPr>
          <p:nvPr/>
        </p:nvSpPr>
        <p:spPr bwMode="auto">
          <a:xfrm>
            <a:off x="409575" y="6186488"/>
            <a:ext cx="8751888" cy="585787"/>
          </a:xfrm>
          <a:prstGeom prst="roundRect">
            <a:avLst>
              <a:gd name="adj" fmla="val 16667"/>
            </a:avLst>
          </a:prstGeom>
          <a:solidFill>
            <a:srgbClr val="FFFFFF"/>
          </a:solidFill>
          <a:ln w="19050">
            <a:solidFill>
              <a:srgbClr val="99CC00"/>
            </a:solidFill>
            <a:round/>
            <a:headEnd/>
            <a:tailEnd/>
          </a:ln>
          <a:effectLst>
            <a:outerShdw dist="35921" dir="2700000" algn="ctr" rotWithShape="0">
              <a:schemeClr val="bg2"/>
            </a:outerShdw>
          </a:effec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400" b="1" dirty="0">
                <a:latin typeface="HG丸ｺﾞｼｯｸM-PRO" panose="020F0600000000000000" pitchFamily="50" charset="-128"/>
                <a:ea typeface="HG丸ｺﾞｼｯｸM-PRO" panose="020F0600000000000000" pitchFamily="50" charset="-128"/>
              </a:rPr>
              <a:t>顧客の過去購入履歴・過去月間単位での</a:t>
            </a:r>
            <a:r>
              <a:rPr lang="ja-JP" altLang="en-US" sz="1400" b="1" dirty="0" smtClean="0">
                <a:latin typeface="HG丸ｺﾞｼｯｸM-PRO" panose="020F0600000000000000" pitchFamily="50" charset="-128"/>
                <a:ea typeface="HG丸ｺﾞｼｯｸM-PRO" panose="020F0600000000000000" pitchFamily="50" charset="-128"/>
              </a:rPr>
              <a:t>売上金額</a:t>
            </a:r>
            <a:r>
              <a:rPr lang="ja-JP" altLang="en-US" sz="1400" b="1" dirty="0">
                <a:latin typeface="HG丸ｺﾞｼｯｸM-PRO" panose="020F0600000000000000" pitchFamily="50" charset="-128"/>
                <a:ea typeface="HG丸ｺﾞｼｯｸM-PRO" panose="020F0600000000000000" pitchFamily="50" charset="-128"/>
              </a:rPr>
              <a:t>･･･</a:t>
            </a:r>
            <a:r>
              <a:rPr lang="ja-JP" altLang="en-US" sz="1400" b="1" dirty="0" smtClean="0">
                <a:latin typeface="HG丸ｺﾞｼｯｸM-PRO" panose="020F0600000000000000" pitchFamily="50" charset="-128"/>
                <a:ea typeface="HG丸ｺﾞｼｯｸM-PRO" panose="020F0600000000000000" pitchFamily="50" charset="-128"/>
              </a:rPr>
              <a:t>等</a:t>
            </a:r>
            <a:r>
              <a:rPr lang="ja-JP" altLang="en-US" sz="1400" b="1" dirty="0">
                <a:latin typeface="HG丸ｺﾞｼｯｸM-PRO" panose="020F0600000000000000" pitchFamily="50" charset="-128"/>
                <a:ea typeface="HG丸ｺﾞｼｯｸM-PRO" panose="020F0600000000000000" pitchFamily="50" charset="-128"/>
              </a:rPr>
              <a:t>を把握でき</a:t>
            </a:r>
            <a:r>
              <a:rPr lang="ja-JP" altLang="en-US" sz="1400" b="1" dirty="0" smtClean="0">
                <a:latin typeface="HG丸ｺﾞｼｯｸM-PRO" panose="020F0600000000000000" pitchFamily="50" charset="-128"/>
                <a:ea typeface="HG丸ｺﾞｼｯｸM-PRO" panose="020F0600000000000000" pitchFamily="50" charset="-128"/>
              </a:rPr>
              <a:t>、お客様に寄り添った</a:t>
            </a:r>
            <a:r>
              <a:rPr lang="ja-JP" altLang="en-US" sz="1400" b="1" dirty="0" smtClean="0">
                <a:ea typeface="HG丸ｺﾞｼｯｸM-PRO" panose="020F0600000000000000" pitchFamily="50" charset="-128"/>
              </a:rPr>
              <a:t>接客</a:t>
            </a:r>
            <a:r>
              <a:rPr lang="ja-JP" altLang="en-US" sz="1400" b="1" dirty="0">
                <a:ea typeface="HG丸ｺﾞｼｯｸM-PRO" panose="020F0600000000000000" pitchFamily="50" charset="-128"/>
              </a:rPr>
              <a:t>が可能です。</a:t>
            </a:r>
          </a:p>
        </p:txBody>
      </p:sp>
      <p:sp>
        <p:nvSpPr>
          <p:cNvPr id="22535" name="Rectangle 59"/>
          <p:cNvSpPr>
            <a:spLocks noChangeArrowheads="1"/>
          </p:cNvSpPr>
          <p:nvPr/>
        </p:nvSpPr>
        <p:spPr bwMode="auto">
          <a:xfrm>
            <a:off x="3213100" y="3341688"/>
            <a:ext cx="439738" cy="250825"/>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2536" name="Line 60"/>
          <p:cNvSpPr>
            <a:spLocks noChangeShapeType="1"/>
          </p:cNvSpPr>
          <p:nvPr/>
        </p:nvSpPr>
        <p:spPr bwMode="auto">
          <a:xfrm>
            <a:off x="3446463" y="3592513"/>
            <a:ext cx="0" cy="328612"/>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537" name="Rectangle 61"/>
          <p:cNvSpPr>
            <a:spLocks noChangeArrowheads="1"/>
          </p:cNvSpPr>
          <p:nvPr/>
        </p:nvSpPr>
        <p:spPr bwMode="auto">
          <a:xfrm>
            <a:off x="407988" y="873125"/>
            <a:ext cx="873125" cy="381000"/>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2538" name="Line 62"/>
          <p:cNvSpPr>
            <a:spLocks noChangeShapeType="1"/>
          </p:cNvSpPr>
          <p:nvPr/>
        </p:nvSpPr>
        <p:spPr bwMode="auto">
          <a:xfrm>
            <a:off x="1289050" y="1165225"/>
            <a:ext cx="3454400" cy="1711325"/>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539" name="AutoShape 63"/>
          <p:cNvSpPr>
            <a:spLocks noChangeArrowheads="1"/>
          </p:cNvSpPr>
          <p:nvPr/>
        </p:nvSpPr>
        <p:spPr bwMode="auto">
          <a:xfrm>
            <a:off x="4732338" y="795338"/>
            <a:ext cx="4614862" cy="965200"/>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CCFF"/>
                </a:solidFill>
                <a:round/>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lIns="18000" tIns="18000" rIns="18000" bIns="18000"/>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顧客詳細情報 </a:t>
            </a:r>
            <a:r>
              <a:rPr lang="ja-JP" altLang="en-US" sz="1200">
                <a:latin typeface="HG丸ｺﾞｼｯｸM-PRO" panose="020F0600000000000000" pitchFamily="50" charset="-128"/>
                <a:ea typeface="HG丸ｺﾞｼｯｸM-PRO" panose="020F0600000000000000" pitchFamily="50" charset="-128"/>
              </a:rPr>
              <a:t>（顧客名のクリックで表示）</a:t>
            </a:r>
          </a:p>
          <a:p>
            <a:pPr eaLnBrk="1" hangingPunct="1">
              <a:spcBef>
                <a:spcPct val="0"/>
              </a:spcBef>
              <a:buFontTx/>
              <a:buNone/>
            </a:pPr>
            <a:r>
              <a:rPr lang="en-US" altLang="ja-JP" sz="1200">
                <a:latin typeface="HG丸ｺﾞｼｯｸM-PRO" panose="020F0600000000000000" pitchFamily="50" charset="-128"/>
                <a:ea typeface="HG丸ｺﾞｼｯｸM-PRO" panose="020F0600000000000000" pitchFamily="50" charset="-128"/>
              </a:rPr>
              <a:t>5</a:t>
            </a:r>
            <a:r>
              <a:rPr lang="ja-JP" altLang="en-US" sz="1200">
                <a:latin typeface="HG丸ｺﾞｼｯｸM-PRO" panose="020F0600000000000000" pitchFamily="50" charset="-128"/>
                <a:ea typeface="HG丸ｺﾞｼｯｸM-PRO" panose="020F0600000000000000" pitchFamily="50" charset="-128"/>
              </a:rPr>
              <a:t>段階の顧客ランク、地区、総販売数･金額、発行ポイント、</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累計還元（利用）ポイント、平均単価、最終利用日、売掛金累計、</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月毎の販売数・金額、前年合計、前年同月を表示します。</a:t>
            </a:r>
          </a:p>
        </p:txBody>
      </p:sp>
      <p:sp>
        <p:nvSpPr>
          <p:cNvPr id="22540" name="Rectangle 68"/>
          <p:cNvSpPr>
            <a:spLocks noChangeArrowheads="1"/>
          </p:cNvSpPr>
          <p:nvPr/>
        </p:nvSpPr>
        <p:spPr bwMode="auto">
          <a:xfrm>
            <a:off x="4848225" y="5084115"/>
            <a:ext cx="4313238" cy="925220"/>
          </a:xfrm>
          <a:prstGeom prst="rect">
            <a:avLst/>
          </a:prstGeom>
          <a:noFill/>
          <a:ln w="19050">
            <a:solidFill>
              <a:srgbClr val="FF99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lIns="162000" tIns="28800" bIns="82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10000"/>
              </a:lnSpc>
              <a:spcBef>
                <a:spcPct val="0"/>
              </a:spcBef>
              <a:buFontTx/>
              <a:buNone/>
            </a:pPr>
            <a:r>
              <a:rPr lang="en-US" altLang="ja-JP" sz="1200" b="1" dirty="0">
                <a:solidFill>
                  <a:srgbClr val="FF0000"/>
                </a:solidFill>
                <a:latin typeface="HG丸ｺﾞｼｯｸM-PRO" panose="020F0600000000000000" pitchFamily="50" charset="-128"/>
                <a:ea typeface="HG丸ｺﾞｼｯｸM-PRO" panose="020F0600000000000000" pitchFamily="50" charset="-128"/>
              </a:rPr>
              <a:t>-- POINT --</a:t>
            </a:r>
            <a:endParaRPr lang="en-US" altLang="ja-JP" sz="1200" dirty="0">
              <a:latin typeface="HG丸ｺﾞｼｯｸM-PRO" panose="020F0600000000000000" pitchFamily="50" charset="-128"/>
              <a:ea typeface="HG丸ｺﾞｼｯｸM-PRO" panose="020F0600000000000000" pitchFamily="50" charset="-128"/>
            </a:endParaRPr>
          </a:p>
          <a:p>
            <a:pPr eaLnBrk="1" hangingPunct="1">
              <a:lnSpc>
                <a:spcPct val="110000"/>
              </a:lnSpc>
              <a:spcBef>
                <a:spcPct val="0"/>
              </a:spcBef>
              <a:buFont typeface="Wingdings" panose="05000000000000000000" pitchFamily="2" charset="2"/>
              <a:buChar char="l"/>
            </a:pPr>
            <a:r>
              <a:rPr lang="ja-JP" altLang="en-US" sz="1200" dirty="0">
                <a:latin typeface="HG丸ｺﾞｼｯｸM-PRO" panose="020F0600000000000000" pitchFamily="50" charset="-128"/>
                <a:ea typeface="HG丸ｺﾞｼｯｸM-PRO" panose="020F0600000000000000" pitchFamily="50" charset="-128"/>
              </a:rPr>
              <a:t>顧客情報詳細で分析し、顧客ランクを</a:t>
            </a:r>
            <a:r>
              <a:rPr lang="en-US" altLang="ja-JP" sz="1200" dirty="0">
                <a:latin typeface="HG丸ｺﾞｼｯｸM-PRO" panose="020F0600000000000000" pitchFamily="50" charset="-128"/>
                <a:ea typeface="HG丸ｺﾞｼｯｸM-PRO" panose="020F0600000000000000" pitchFamily="50" charset="-128"/>
              </a:rPr>
              <a:t>5</a:t>
            </a:r>
            <a:r>
              <a:rPr lang="ja-JP" altLang="en-US" sz="1200" dirty="0">
                <a:latin typeface="HG丸ｺﾞｼｯｸM-PRO" panose="020F0600000000000000" pitchFamily="50" charset="-128"/>
                <a:ea typeface="HG丸ｺﾞｼｯｸM-PRO" panose="020F0600000000000000" pitchFamily="50" charset="-128"/>
              </a:rPr>
              <a:t>段階で</a:t>
            </a:r>
            <a:r>
              <a:rPr lang="ja-JP" altLang="en-US" sz="1200" dirty="0" smtClean="0">
                <a:latin typeface="HG丸ｺﾞｼｯｸM-PRO" panose="020F0600000000000000" pitchFamily="50" charset="-128"/>
                <a:ea typeface="HG丸ｺﾞｼｯｸM-PRO" panose="020F0600000000000000" pitchFamily="50" charset="-128"/>
              </a:rPr>
              <a:t>設定</a:t>
            </a:r>
            <a:endParaRPr lang="ja-JP" altLang="en-US" sz="1200" dirty="0">
              <a:latin typeface="HG丸ｺﾞｼｯｸM-PRO" panose="020F0600000000000000" pitchFamily="50" charset="-128"/>
              <a:ea typeface="HG丸ｺﾞｼｯｸM-PRO" panose="020F0600000000000000" pitchFamily="50" charset="-128"/>
            </a:endParaRPr>
          </a:p>
          <a:p>
            <a:pPr eaLnBrk="1" hangingPunct="1">
              <a:lnSpc>
                <a:spcPct val="110000"/>
              </a:lnSpc>
              <a:spcBef>
                <a:spcPct val="0"/>
              </a:spcBef>
              <a:buFont typeface="Wingdings" panose="05000000000000000000" pitchFamily="2" charset="2"/>
              <a:buChar char="l"/>
            </a:pPr>
            <a:r>
              <a:rPr lang="ja-JP" altLang="en-US" sz="1200" dirty="0">
                <a:latin typeface="HG丸ｺﾞｼｯｸM-PRO" panose="020F0600000000000000" pitchFamily="50" charset="-128"/>
                <a:ea typeface="HG丸ｺﾞｼｯｸM-PRO" panose="020F0600000000000000" pitchFamily="50" charset="-128"/>
              </a:rPr>
              <a:t>顧客ランクに合せて、ポイント還元率を設定可能</a:t>
            </a:r>
          </a:p>
          <a:p>
            <a:pPr eaLnBrk="1" hangingPunct="1">
              <a:lnSpc>
                <a:spcPct val="110000"/>
              </a:lnSpc>
              <a:spcBef>
                <a:spcPct val="0"/>
              </a:spcBef>
              <a:buFont typeface="Wingdings" panose="05000000000000000000" pitchFamily="2" charset="2"/>
              <a:buChar char="l"/>
            </a:pPr>
            <a:r>
              <a:rPr lang="ja-JP" altLang="en-US" sz="1200" dirty="0">
                <a:latin typeface="HG丸ｺﾞｼｯｸM-PRO" panose="020F0600000000000000" pitchFamily="50" charset="-128"/>
                <a:ea typeface="HG丸ｺﾞｼｯｸM-PRO" panose="020F0600000000000000" pitchFamily="50" charset="-128"/>
              </a:rPr>
              <a:t>特別会員だけの、値引設定も</a:t>
            </a:r>
            <a:r>
              <a:rPr lang="ja-JP" altLang="en-US" sz="1200" dirty="0" smtClean="0">
                <a:latin typeface="HG丸ｺﾞｼｯｸM-PRO" panose="020F0600000000000000" pitchFamily="50" charset="-128"/>
                <a:ea typeface="HG丸ｺﾞｼｯｸM-PRO" panose="020F0600000000000000" pitchFamily="50" charset="-128"/>
              </a:rPr>
              <a:t>可能</a:t>
            </a:r>
            <a:endParaRPr lang="ja-JP" altLang="en-US" sz="1200" dirty="0">
              <a:latin typeface="HG丸ｺﾞｼｯｸM-PRO" panose="020F0600000000000000" pitchFamily="50" charset="-128"/>
              <a:ea typeface="HG丸ｺﾞｼｯｸM-PRO" panose="020F0600000000000000" pitchFamily="50" charset="-128"/>
            </a:endParaRPr>
          </a:p>
        </p:txBody>
      </p:sp>
      <p:sp>
        <p:nvSpPr>
          <p:cNvPr id="22541" name="Text Box 69"/>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dirty="0">
                <a:solidFill>
                  <a:srgbClr val="008000"/>
                </a:solidFill>
                <a:latin typeface="HG丸ｺﾞｼｯｸM-PRO" panose="020F0600000000000000" pitchFamily="50" charset="-128"/>
                <a:ea typeface="HG丸ｺﾞｼｯｸM-PRO" panose="020F0600000000000000" pitchFamily="50" charset="-128"/>
              </a:rPr>
              <a:t>顧客の購入履歴</a:t>
            </a:r>
            <a:r>
              <a:rPr kumimoji="0" lang="en-US" altLang="ja-JP" sz="1600" b="1" dirty="0">
                <a:solidFill>
                  <a:srgbClr val="008000"/>
                </a:solidFill>
                <a:latin typeface="HG丸ｺﾞｼｯｸM-PRO" panose="020F0600000000000000" pitchFamily="50" charset="-128"/>
                <a:ea typeface="HG丸ｺﾞｼｯｸM-PRO" panose="020F0600000000000000" pitchFamily="50" charset="-128"/>
              </a:rPr>
              <a:t>(ID-POS</a:t>
            </a:r>
            <a:r>
              <a:rPr kumimoji="0" lang="ja-JP" altLang="en-US" sz="1600" b="1" dirty="0">
                <a:solidFill>
                  <a:srgbClr val="008000"/>
                </a:solidFill>
                <a:latin typeface="HG丸ｺﾞｼｯｸM-PRO" panose="020F0600000000000000" pitchFamily="50" charset="-128"/>
                <a:ea typeface="HG丸ｺﾞｼｯｸM-PRO" panose="020F0600000000000000" pitchFamily="50" charset="-128"/>
              </a:rPr>
              <a:t>データ</a:t>
            </a:r>
            <a:r>
              <a:rPr kumimoji="0" lang="en-US" altLang="ja-JP" sz="1600" b="1" dirty="0">
                <a:solidFill>
                  <a:srgbClr val="008000"/>
                </a:solidFill>
                <a:latin typeface="HG丸ｺﾞｼｯｸM-PRO" panose="020F0600000000000000" pitchFamily="50" charset="-128"/>
                <a:ea typeface="HG丸ｺﾞｼｯｸM-PRO" panose="020F0600000000000000" pitchFamily="50" charset="-128"/>
              </a:rPr>
              <a:t>)</a:t>
            </a:r>
            <a:r>
              <a:rPr kumimoji="0" lang="ja-JP" altLang="en-US" sz="2200" b="1" dirty="0">
                <a:solidFill>
                  <a:srgbClr val="008000"/>
                </a:solidFill>
                <a:latin typeface="HG丸ｺﾞｼｯｸM-PRO" panose="020F0600000000000000" pitchFamily="50" charset="-128"/>
                <a:ea typeface="HG丸ｺﾞｼｯｸM-PRO" panose="020F0600000000000000" pitchFamily="50" charset="-128"/>
              </a:rPr>
              <a:t>は、サービスの今に繋がります</a:t>
            </a:r>
          </a:p>
        </p:txBody>
      </p:sp>
      <p:sp>
        <p:nvSpPr>
          <p:cNvPr id="22542" name="Text Box 70"/>
          <p:cNvSpPr txBox="1">
            <a:spLocks noChangeArrowheads="1"/>
          </p:cNvSpPr>
          <p:nvPr/>
        </p:nvSpPr>
        <p:spPr bwMode="auto">
          <a:xfrm>
            <a:off x="4702175" y="533400"/>
            <a:ext cx="4046538"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a:ea typeface="HG丸ｺﾞｼｯｸM-PRO" panose="020F0600000000000000" pitchFamily="50" charset="-128"/>
              </a:rPr>
              <a:t>顧客を知ることがサービスの第一歩です。</a:t>
            </a:r>
          </a:p>
        </p:txBody>
      </p:sp>
      <p:graphicFrame>
        <p:nvGraphicFramePr>
          <p:cNvPr id="22545" name="Object 17"/>
          <p:cNvGraphicFramePr>
            <a:graphicFrameLocks noChangeAspect="1"/>
          </p:cNvGraphicFramePr>
          <p:nvPr/>
        </p:nvGraphicFramePr>
        <p:xfrm>
          <a:off x="423863" y="3952875"/>
          <a:ext cx="4319587" cy="2079625"/>
        </p:xfrm>
        <a:graphic>
          <a:graphicData uri="http://schemas.openxmlformats.org/presentationml/2006/ole">
            <mc:AlternateContent xmlns:mc="http://schemas.openxmlformats.org/markup-compatibility/2006">
              <mc:Choice xmlns:v="urn:schemas-microsoft-com:vml" Requires="v">
                <p:oleObj spid="_x0000_s22661" name="Image" r:id="rId5" imgW="9942857" imgH="4787302" progId="Photoshop.Image.13">
                  <p:embed/>
                </p:oleObj>
              </mc:Choice>
              <mc:Fallback>
                <p:oleObj name="Image" r:id="rId5" imgW="9942857" imgH="4787302" progId="Photoshop.Image.13">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3863" y="3952875"/>
                        <a:ext cx="4319587" cy="20796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46" name="AutoShape 63"/>
          <p:cNvSpPr>
            <a:spLocks noChangeArrowheads="1"/>
          </p:cNvSpPr>
          <p:nvPr/>
        </p:nvSpPr>
        <p:spPr bwMode="auto">
          <a:xfrm>
            <a:off x="344488" y="3675063"/>
            <a:ext cx="4224337" cy="442912"/>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CCFF"/>
                </a:solidFill>
                <a:round/>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lIns="18000" tIns="18000" rIns="18000" bIns="18000"/>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購売履歴画面</a:t>
            </a:r>
            <a:endParaRPr lang="ja-JP" altLang="en-US" sz="1200">
              <a:latin typeface="HG丸ｺﾞｼｯｸM-PRO" panose="020F0600000000000000" pitchFamily="50" charset="-128"/>
              <a:ea typeface="HG丸ｺﾞｼｯｸM-PRO" panose="020F0600000000000000" pitchFamily="50" charset="-128"/>
            </a:endParaRPr>
          </a:p>
        </p:txBody>
      </p:sp>
      <p:sp>
        <p:nvSpPr>
          <p:cNvPr id="22547" name="AutoShape 63"/>
          <p:cNvSpPr>
            <a:spLocks noChangeArrowheads="1"/>
          </p:cNvSpPr>
          <p:nvPr/>
        </p:nvSpPr>
        <p:spPr bwMode="auto">
          <a:xfrm>
            <a:off x="4748213" y="1646238"/>
            <a:ext cx="4985991" cy="865187"/>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CCFF"/>
                </a:solidFill>
                <a:round/>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lIns="18000" tIns="18000" rIns="18000" bIns="18000"/>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400" b="1" dirty="0">
                <a:solidFill>
                  <a:srgbClr val="FF0000"/>
                </a:solidFill>
                <a:latin typeface="HG丸ｺﾞｼｯｸM-PRO" panose="020F0600000000000000" pitchFamily="50" charset="-128"/>
                <a:ea typeface="HG丸ｺﾞｼｯｸM-PRO" panose="020F0600000000000000" pitchFamily="50" charset="-128"/>
              </a:rPr>
              <a:t>■</a:t>
            </a:r>
            <a:r>
              <a:rPr lang="ja-JP" altLang="en-US" sz="1400" b="1" dirty="0">
                <a:latin typeface="HG丸ｺﾞｼｯｸM-PRO" panose="020F0600000000000000" pitchFamily="50" charset="-128"/>
                <a:ea typeface="HG丸ｺﾞｼｯｸM-PRO" panose="020F0600000000000000" pitchFamily="50" charset="-128"/>
              </a:rPr>
              <a:t> 個人情報保護機能</a:t>
            </a:r>
            <a:br>
              <a:rPr lang="ja-JP" altLang="en-US" sz="1400" b="1" dirty="0">
                <a:latin typeface="HG丸ｺﾞｼｯｸM-PRO" panose="020F0600000000000000" pitchFamily="50" charset="-128"/>
                <a:ea typeface="HG丸ｺﾞｼｯｸM-PRO" panose="020F0600000000000000" pitchFamily="50" charset="-128"/>
              </a:rPr>
            </a:br>
            <a:r>
              <a:rPr lang="ja-JP" altLang="en-US" sz="1200" dirty="0" smtClean="0">
                <a:latin typeface="HG丸ｺﾞｼｯｸM-PRO" panose="020F0600000000000000" pitchFamily="50" charset="-128"/>
                <a:ea typeface="HG丸ｺﾞｼｯｸM-PRO" panose="020F0600000000000000" pitchFamily="50" charset="-128"/>
              </a:rPr>
              <a:t>顧客情報のレジ画面表示</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smtClean="0">
                <a:latin typeface="HG丸ｺﾞｼｯｸM-PRO" panose="020F0600000000000000" pitchFamily="50" charset="-128"/>
                <a:ea typeface="HG丸ｺﾞｼｯｸM-PRO" panose="020F0600000000000000" pitchFamily="50" charset="-128"/>
              </a:rPr>
              <a:t>非表示設定、</a:t>
            </a:r>
            <a:r>
              <a:rPr lang="ja-JP" altLang="en-US" sz="1200" dirty="0">
                <a:latin typeface="HG丸ｺﾞｼｯｸM-PRO" panose="020F0600000000000000" pitchFamily="50" charset="-128"/>
                <a:ea typeface="HG丸ｺﾞｼｯｸM-PRO" panose="020F0600000000000000" pitchFamily="50" charset="-128"/>
              </a:rPr>
              <a:t>顧客情報関連</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マスタ・</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smtClean="0">
                <a:latin typeface="HG丸ｺﾞｼｯｸM-PRO" panose="020F0600000000000000" pitchFamily="50" charset="-128"/>
                <a:ea typeface="HG丸ｺﾞｼｯｸM-PRO" panose="020F0600000000000000" pitchFamily="50" charset="-128"/>
              </a:rPr>
              <a:t>リスト等</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画面</a:t>
            </a:r>
            <a:r>
              <a:rPr lang="ja-JP" altLang="en-US" sz="1200" dirty="0" smtClean="0">
                <a:latin typeface="HG丸ｺﾞｼｯｸM-PRO" panose="020F0600000000000000" pitchFamily="50" charset="-128"/>
                <a:ea typeface="HG丸ｺﾞｼｯｸM-PRO" panose="020F0600000000000000" pitchFamily="50" charset="-128"/>
              </a:rPr>
              <a:t>は、パスワードによってセキュリティ管理されています。</a:t>
            </a:r>
            <a:endParaRPr lang="ja-JP" altLang="en-US" sz="1200" dirty="0">
              <a:latin typeface="HG丸ｺﾞｼｯｸM-PRO" panose="020F0600000000000000" pitchFamily="50" charset="-128"/>
              <a:ea typeface="HG丸ｺﾞｼｯｸM-PRO" panose="020F0600000000000000" pitchFamily="50" charset="-128"/>
            </a:endParaRPr>
          </a:p>
        </p:txBody>
      </p:sp>
      <p:graphicFrame>
        <p:nvGraphicFramePr>
          <p:cNvPr id="22548" name="Object 20"/>
          <p:cNvGraphicFramePr>
            <a:graphicFrameLocks noChangeAspect="1"/>
          </p:cNvGraphicFramePr>
          <p:nvPr/>
        </p:nvGraphicFramePr>
        <p:xfrm>
          <a:off x="4841875" y="2395538"/>
          <a:ext cx="4313238" cy="2617787"/>
        </p:xfrm>
        <a:graphic>
          <a:graphicData uri="http://schemas.openxmlformats.org/presentationml/2006/ole">
            <mc:AlternateContent xmlns:mc="http://schemas.openxmlformats.org/markup-compatibility/2006">
              <mc:Choice xmlns:v="urn:schemas-microsoft-com:vml" Requires="v">
                <p:oleObj spid="_x0000_s22662" name="Image" r:id="rId7" imgW="8558730" imgH="5193651" progId="Photoshop.Image.13">
                  <p:embed/>
                </p:oleObj>
              </mc:Choice>
              <mc:Fallback>
                <p:oleObj name="Image" r:id="rId7" imgW="8558730" imgH="5193651" progId="Photoshop.Image.1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41875" y="2395538"/>
                        <a:ext cx="4313238" cy="26177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advTm="1424"/>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7"/>
          <p:cNvSpPr>
            <a:spLocks noGrp="1" noChangeArrowheads="1"/>
          </p:cNvSpPr>
          <p:nvPr>
            <p:ph type="sldNum" sz="quarter" idx="12"/>
          </p:nvPr>
        </p:nvSpPr>
        <p:spPr>
          <a:ln/>
        </p:spPr>
        <p:txBody>
          <a:bodyPr/>
          <a:lstStyle/>
          <a:p>
            <a:fld id="{02789C7F-11F7-499E-BB78-D7E03ED31BCC}" type="slidenum">
              <a:rPr lang="en-US" altLang="ja-JP"/>
              <a:pPr/>
              <a:t>16</a:t>
            </a:fld>
            <a:endParaRPr lang="en-US" altLang="ja-JP"/>
          </a:p>
        </p:txBody>
      </p:sp>
      <p:pic>
        <p:nvPicPr>
          <p:cNvPr id="24578" name="図 3"/>
          <p:cNvPicPr>
            <a:picLocks noChangeAspect="1"/>
          </p:cNvPicPr>
          <p:nvPr/>
        </p:nvPicPr>
        <p:blipFill>
          <a:blip r:embed="rId2">
            <a:extLst>
              <a:ext uri="{28A0092B-C50C-407E-A947-70E740481C1C}">
                <a14:useLocalDpi xmlns:a14="http://schemas.microsoft.com/office/drawing/2010/main" val="0"/>
              </a:ext>
            </a:extLst>
          </a:blip>
          <a:srcRect r="16689"/>
          <a:stretch>
            <a:fillRect/>
          </a:stretch>
        </p:blipFill>
        <p:spPr bwMode="auto">
          <a:xfrm>
            <a:off x="847725" y="5836229"/>
            <a:ext cx="300355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7250" y="950913"/>
            <a:ext cx="5449888" cy="367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50" descr="\\BCSV2010\eikikaku\13.印刷物\1.BCPOS関連（パンフ・リーフ等\2013提案資料\資料\お客様カード.bmp"/>
          <p:cNvPicPr>
            <a:picLocks noChangeAspect="1" noChangeArrowheads="1"/>
          </p:cNvPicPr>
          <p:nvPr/>
        </p:nvPicPr>
        <p:blipFill>
          <a:blip r:embed="rId4">
            <a:extLst>
              <a:ext uri="{28A0092B-C50C-407E-A947-70E740481C1C}">
                <a14:useLocalDpi xmlns:a14="http://schemas.microsoft.com/office/drawing/2010/main" val="0"/>
              </a:ext>
            </a:extLst>
          </a:blip>
          <a:srcRect r="2332" b="37090"/>
          <a:stretch>
            <a:fillRect/>
          </a:stretch>
        </p:blipFill>
        <p:spPr bwMode="auto">
          <a:xfrm>
            <a:off x="6418263" y="1471613"/>
            <a:ext cx="3043237" cy="29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Rectangle 3"/>
          <p:cNvSpPr>
            <a:spLocks noChangeArrowheads="1"/>
          </p:cNvSpPr>
          <p:nvPr/>
        </p:nvSpPr>
        <p:spPr bwMode="auto">
          <a:xfrm>
            <a:off x="790575" y="4626436"/>
            <a:ext cx="6000750" cy="260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dirty="0">
                <a:latin typeface="HG丸ｺﾞｼｯｸM-PRO" panose="020F0600000000000000" pitchFamily="50" charset="-128"/>
                <a:ea typeface="HG丸ｺﾞｼｯｸM-PRO" panose="020F0600000000000000" pitchFamily="50" charset="-128"/>
              </a:rPr>
              <a:t>簡易質問はテキスト入力不要のプルダウン式選択、回答のテキスト保存にも対応</a:t>
            </a:r>
          </a:p>
        </p:txBody>
      </p:sp>
      <p:sp>
        <p:nvSpPr>
          <p:cNvPr id="24582" name="Rectangle 4"/>
          <p:cNvSpPr>
            <a:spLocks noChangeArrowheads="1"/>
          </p:cNvSpPr>
          <p:nvPr/>
        </p:nvSpPr>
        <p:spPr bwMode="auto">
          <a:xfrm>
            <a:off x="927100" y="1873250"/>
            <a:ext cx="2190750" cy="1943100"/>
          </a:xfrm>
          <a:prstGeom prst="rect">
            <a:avLst/>
          </a:prstGeom>
          <a:noFill/>
          <a:ln w="38100" cmpd="dbl">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4583" name="Rectangle 5"/>
          <p:cNvSpPr>
            <a:spLocks noChangeArrowheads="1"/>
          </p:cNvSpPr>
          <p:nvPr/>
        </p:nvSpPr>
        <p:spPr bwMode="auto">
          <a:xfrm>
            <a:off x="3194050" y="1873250"/>
            <a:ext cx="3001963" cy="2457450"/>
          </a:xfrm>
          <a:prstGeom prst="rect">
            <a:avLst/>
          </a:prstGeom>
          <a:noFill/>
          <a:ln w="38100" cmpd="dbl">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95942" name="Rectangle 6"/>
          <p:cNvSpPr>
            <a:spLocks noChangeArrowheads="1"/>
          </p:cNvSpPr>
          <p:nvPr/>
        </p:nvSpPr>
        <p:spPr bwMode="auto">
          <a:xfrm>
            <a:off x="1022350" y="3021013"/>
            <a:ext cx="1924050" cy="609600"/>
          </a:xfrm>
          <a:prstGeom prst="rect">
            <a:avLst/>
          </a:prstGeom>
          <a:solidFill>
            <a:schemeClr val="bg1">
              <a:alpha val="61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hangingPunct="1">
              <a:defRPr/>
            </a:pPr>
            <a:r>
              <a:rPr lang="ja-JP" altLang="en-US" sz="1200" b="1">
                <a:solidFill>
                  <a:srgbClr val="0000FF"/>
                </a:solidFill>
                <a:effectLst>
                  <a:outerShdw blurRad="38100" dist="38100" dir="2700000" algn="tl">
                    <a:srgbClr val="C0C0C0"/>
                  </a:outerShdw>
                </a:effectLst>
                <a:latin typeface="Times New Roman" pitchFamily="18" charset="0"/>
                <a:ea typeface="ＭＳ Ｐゴシック" pitchFamily="50" charset="-128"/>
              </a:rPr>
              <a:t>簡易質問</a:t>
            </a:r>
          </a:p>
          <a:p>
            <a:pPr algn="l" eaLnBrk="1" hangingPunct="1">
              <a:defRPr/>
            </a:pPr>
            <a:r>
              <a:rPr lang="ja-JP" altLang="en-US" sz="1200" b="1">
                <a:solidFill>
                  <a:srgbClr val="0000FF"/>
                </a:solidFill>
                <a:effectLst>
                  <a:outerShdw blurRad="38100" dist="38100" dir="2700000" algn="tl">
                    <a:srgbClr val="C0C0C0"/>
                  </a:outerShdw>
                </a:effectLst>
                <a:latin typeface="Times New Roman" pitchFamily="18" charset="0"/>
                <a:ea typeface="ＭＳ Ｐゴシック" pitchFamily="50" charset="-128"/>
              </a:rPr>
              <a:t>回答はプルダウンから選択</a:t>
            </a:r>
          </a:p>
        </p:txBody>
      </p:sp>
      <p:sp>
        <p:nvSpPr>
          <p:cNvPr id="295943" name="Rectangle 7"/>
          <p:cNvSpPr>
            <a:spLocks noChangeArrowheads="1"/>
          </p:cNvSpPr>
          <p:nvPr/>
        </p:nvSpPr>
        <p:spPr bwMode="auto">
          <a:xfrm>
            <a:off x="4129088" y="3581400"/>
            <a:ext cx="1951037" cy="609600"/>
          </a:xfrm>
          <a:prstGeom prst="rect">
            <a:avLst/>
          </a:prstGeom>
          <a:solidFill>
            <a:schemeClr val="bg1">
              <a:alpha val="62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hangingPunct="1">
              <a:defRPr/>
            </a:pPr>
            <a:r>
              <a:rPr lang="ja-JP" altLang="en-US" sz="1200" b="1">
                <a:solidFill>
                  <a:srgbClr val="FF0000"/>
                </a:solidFill>
                <a:effectLst>
                  <a:outerShdw blurRad="38100" dist="38100" dir="2700000" algn="tl">
                    <a:srgbClr val="C0C0C0"/>
                  </a:outerShdw>
                </a:effectLst>
                <a:latin typeface="Times New Roman" pitchFamily="18" charset="0"/>
                <a:ea typeface="ＭＳ Ｐゴシック" pitchFamily="50" charset="-128"/>
              </a:rPr>
              <a:t>長文質問</a:t>
            </a:r>
          </a:p>
          <a:p>
            <a:pPr algn="l" eaLnBrk="1" hangingPunct="1">
              <a:defRPr/>
            </a:pPr>
            <a:r>
              <a:rPr lang="ja-JP" altLang="en-US" sz="1200" b="1">
                <a:solidFill>
                  <a:srgbClr val="FF0000"/>
                </a:solidFill>
                <a:effectLst>
                  <a:outerShdw blurRad="38100" dist="38100" dir="2700000" algn="tl">
                    <a:srgbClr val="C0C0C0"/>
                  </a:outerShdw>
                </a:effectLst>
                <a:latin typeface="Times New Roman" pitchFamily="18" charset="0"/>
                <a:ea typeface="ＭＳ Ｐゴシック" pitchFamily="50" charset="-128"/>
              </a:rPr>
              <a:t>回答は自由に文章を入力</a:t>
            </a:r>
          </a:p>
        </p:txBody>
      </p:sp>
      <p:sp>
        <p:nvSpPr>
          <p:cNvPr id="24586" name="Rectangle 20"/>
          <p:cNvSpPr>
            <a:spLocks noChangeArrowheads="1"/>
          </p:cNvSpPr>
          <p:nvPr/>
        </p:nvSpPr>
        <p:spPr bwMode="auto">
          <a:xfrm>
            <a:off x="5522913" y="5977517"/>
            <a:ext cx="620712" cy="18415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 tIns="10800" rIns="18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ビジコム父</a:t>
            </a:r>
          </a:p>
        </p:txBody>
      </p:sp>
      <p:sp>
        <p:nvSpPr>
          <p:cNvPr id="24587" name="Rectangle 21"/>
          <p:cNvSpPr>
            <a:spLocks noChangeArrowheads="1"/>
          </p:cNvSpPr>
          <p:nvPr/>
        </p:nvSpPr>
        <p:spPr bwMode="auto">
          <a:xfrm>
            <a:off x="6299200" y="6291842"/>
            <a:ext cx="171450" cy="184150"/>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 tIns="10800" rIns="18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娘</a:t>
            </a:r>
          </a:p>
        </p:txBody>
      </p:sp>
      <p:sp>
        <p:nvSpPr>
          <p:cNvPr id="24588" name="Rectangle 22"/>
          <p:cNvSpPr>
            <a:spLocks noChangeArrowheads="1"/>
          </p:cNvSpPr>
          <p:nvPr/>
        </p:nvSpPr>
        <p:spPr bwMode="auto">
          <a:xfrm>
            <a:off x="5683250" y="6291842"/>
            <a:ext cx="298450" cy="184150"/>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 tIns="10800" rIns="18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息子</a:t>
            </a:r>
          </a:p>
        </p:txBody>
      </p:sp>
      <p:sp>
        <p:nvSpPr>
          <p:cNvPr id="24589" name="Rectangle 23"/>
          <p:cNvSpPr>
            <a:spLocks noChangeArrowheads="1"/>
          </p:cNvSpPr>
          <p:nvPr/>
        </p:nvSpPr>
        <p:spPr bwMode="auto">
          <a:xfrm>
            <a:off x="5175250" y="6291842"/>
            <a:ext cx="171450" cy="184150"/>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 tIns="10800" rIns="18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妻</a:t>
            </a:r>
          </a:p>
        </p:txBody>
      </p:sp>
      <p:cxnSp>
        <p:nvCxnSpPr>
          <p:cNvPr id="24590" name="AutoShape 24"/>
          <p:cNvCxnSpPr>
            <a:cxnSpLocks noChangeShapeType="1"/>
            <a:stCxn id="24586" idx="2"/>
            <a:endCxn id="24588" idx="0"/>
          </p:cNvCxnSpPr>
          <p:nvPr/>
        </p:nvCxnSpPr>
        <p:spPr bwMode="auto">
          <a:xfrm flipH="1">
            <a:off x="5832475" y="6161667"/>
            <a:ext cx="1588" cy="130175"/>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591" name="Line 25"/>
          <p:cNvSpPr>
            <a:spLocks noChangeShapeType="1"/>
          </p:cNvSpPr>
          <p:nvPr/>
        </p:nvSpPr>
        <p:spPr bwMode="auto">
          <a:xfrm>
            <a:off x="5267325" y="6221992"/>
            <a:ext cx="11223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p>
            <a:endParaRPr lang="ja-JP" altLang="en-US"/>
          </a:p>
        </p:txBody>
      </p:sp>
      <p:sp>
        <p:nvSpPr>
          <p:cNvPr id="24592" name="Line 26"/>
          <p:cNvSpPr>
            <a:spLocks noChangeShapeType="1"/>
          </p:cNvSpPr>
          <p:nvPr/>
        </p:nvSpPr>
        <p:spPr bwMode="auto">
          <a:xfrm>
            <a:off x="5262563" y="6217229"/>
            <a:ext cx="0"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p>
            <a:endParaRPr lang="ja-JP" altLang="en-US"/>
          </a:p>
        </p:txBody>
      </p:sp>
      <p:sp>
        <p:nvSpPr>
          <p:cNvPr id="24593" name="Line 27"/>
          <p:cNvSpPr>
            <a:spLocks noChangeShapeType="1"/>
          </p:cNvSpPr>
          <p:nvPr/>
        </p:nvSpPr>
        <p:spPr bwMode="auto">
          <a:xfrm>
            <a:off x="6386513" y="6218817"/>
            <a:ext cx="0"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p>
            <a:endParaRPr lang="ja-JP" altLang="en-US"/>
          </a:p>
        </p:txBody>
      </p:sp>
      <p:sp>
        <p:nvSpPr>
          <p:cNvPr id="24594" name="Rectangle 29"/>
          <p:cNvSpPr>
            <a:spLocks noChangeArrowheads="1"/>
          </p:cNvSpPr>
          <p:nvPr/>
        </p:nvSpPr>
        <p:spPr bwMode="auto">
          <a:xfrm>
            <a:off x="4148138" y="6282317"/>
            <a:ext cx="685800" cy="184150"/>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顧客コード</a:t>
            </a:r>
          </a:p>
        </p:txBody>
      </p:sp>
      <p:sp>
        <p:nvSpPr>
          <p:cNvPr id="24595" name="Rectangle 30"/>
          <p:cNvSpPr>
            <a:spLocks noChangeArrowheads="1"/>
          </p:cNvSpPr>
          <p:nvPr/>
        </p:nvSpPr>
        <p:spPr bwMode="auto">
          <a:xfrm>
            <a:off x="4900613" y="5840992"/>
            <a:ext cx="184785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4596" name="Rectangle 31"/>
          <p:cNvSpPr>
            <a:spLocks noChangeArrowheads="1"/>
          </p:cNvSpPr>
          <p:nvPr/>
        </p:nvSpPr>
        <p:spPr bwMode="auto">
          <a:xfrm>
            <a:off x="5570538" y="5748917"/>
            <a:ext cx="525462" cy="18415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 tIns="10800" rIns="18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グループ</a:t>
            </a:r>
          </a:p>
        </p:txBody>
      </p:sp>
      <p:sp>
        <p:nvSpPr>
          <p:cNvPr id="24597" name="Rectangle 32"/>
          <p:cNvSpPr>
            <a:spLocks noChangeArrowheads="1"/>
          </p:cNvSpPr>
          <p:nvPr/>
        </p:nvSpPr>
        <p:spPr bwMode="auto">
          <a:xfrm>
            <a:off x="8261350" y="5974342"/>
            <a:ext cx="557213" cy="18415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田中 浩</a:t>
            </a:r>
          </a:p>
        </p:txBody>
      </p:sp>
      <p:sp>
        <p:nvSpPr>
          <p:cNvPr id="24598" name="Rectangle 33"/>
          <p:cNvSpPr>
            <a:spLocks noChangeArrowheads="1"/>
          </p:cNvSpPr>
          <p:nvPr/>
        </p:nvSpPr>
        <p:spPr bwMode="auto">
          <a:xfrm>
            <a:off x="8853488" y="6287079"/>
            <a:ext cx="471487" cy="184150"/>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 tIns="10800" rIns="18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ダックス</a:t>
            </a:r>
          </a:p>
        </p:txBody>
      </p:sp>
      <p:sp>
        <p:nvSpPr>
          <p:cNvPr id="24599" name="Rectangle 34"/>
          <p:cNvSpPr>
            <a:spLocks noChangeArrowheads="1"/>
          </p:cNvSpPr>
          <p:nvPr/>
        </p:nvSpPr>
        <p:spPr bwMode="auto">
          <a:xfrm>
            <a:off x="8337550" y="6287079"/>
            <a:ext cx="398463" cy="184150"/>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 tIns="10800" rIns="18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チワワ</a:t>
            </a:r>
          </a:p>
        </p:txBody>
      </p:sp>
      <p:sp>
        <p:nvSpPr>
          <p:cNvPr id="24600" name="Rectangle 35"/>
          <p:cNvSpPr>
            <a:spLocks noChangeArrowheads="1"/>
          </p:cNvSpPr>
          <p:nvPr/>
        </p:nvSpPr>
        <p:spPr bwMode="auto">
          <a:xfrm>
            <a:off x="7739063" y="6287079"/>
            <a:ext cx="471487" cy="184150"/>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 tIns="10800" rIns="18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スピッツ</a:t>
            </a:r>
          </a:p>
        </p:txBody>
      </p:sp>
      <p:cxnSp>
        <p:nvCxnSpPr>
          <p:cNvPr id="24601" name="AutoShape 36"/>
          <p:cNvCxnSpPr>
            <a:cxnSpLocks noChangeShapeType="1"/>
            <a:stCxn id="24597" idx="2"/>
            <a:endCxn id="24599" idx="0"/>
          </p:cNvCxnSpPr>
          <p:nvPr/>
        </p:nvCxnSpPr>
        <p:spPr bwMode="auto">
          <a:xfrm flipH="1">
            <a:off x="8537575" y="6158492"/>
            <a:ext cx="3175" cy="128587"/>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602" name="Line 37"/>
          <p:cNvSpPr>
            <a:spLocks noChangeShapeType="1"/>
          </p:cNvSpPr>
          <p:nvPr/>
        </p:nvSpPr>
        <p:spPr bwMode="auto">
          <a:xfrm>
            <a:off x="7974013" y="6207704"/>
            <a:ext cx="1117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p>
            <a:endParaRPr lang="ja-JP" altLang="en-US"/>
          </a:p>
        </p:txBody>
      </p:sp>
      <p:sp>
        <p:nvSpPr>
          <p:cNvPr id="24603" name="Line 38"/>
          <p:cNvSpPr>
            <a:spLocks noChangeShapeType="1"/>
          </p:cNvSpPr>
          <p:nvPr/>
        </p:nvSpPr>
        <p:spPr bwMode="auto">
          <a:xfrm>
            <a:off x="7975600" y="6207704"/>
            <a:ext cx="0"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p>
            <a:endParaRPr lang="ja-JP" altLang="en-US"/>
          </a:p>
        </p:txBody>
      </p:sp>
      <p:sp>
        <p:nvSpPr>
          <p:cNvPr id="24604" name="Line 39"/>
          <p:cNvSpPr>
            <a:spLocks noChangeShapeType="1"/>
          </p:cNvSpPr>
          <p:nvPr/>
        </p:nvSpPr>
        <p:spPr bwMode="auto">
          <a:xfrm>
            <a:off x="9090025" y="6207704"/>
            <a:ext cx="0"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p>
            <a:endParaRPr lang="ja-JP" altLang="en-US"/>
          </a:p>
        </p:txBody>
      </p:sp>
      <p:sp>
        <p:nvSpPr>
          <p:cNvPr id="24605" name="Rectangle 40"/>
          <p:cNvSpPr>
            <a:spLocks noChangeArrowheads="1"/>
          </p:cNvSpPr>
          <p:nvPr/>
        </p:nvSpPr>
        <p:spPr bwMode="auto">
          <a:xfrm>
            <a:off x="6877050" y="5977517"/>
            <a:ext cx="669925" cy="18415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親コード</a:t>
            </a:r>
          </a:p>
        </p:txBody>
      </p:sp>
      <p:sp>
        <p:nvSpPr>
          <p:cNvPr id="24606" name="Rectangle 41"/>
          <p:cNvSpPr>
            <a:spLocks noChangeArrowheads="1"/>
          </p:cNvSpPr>
          <p:nvPr/>
        </p:nvSpPr>
        <p:spPr bwMode="auto">
          <a:xfrm>
            <a:off x="6861175" y="6282317"/>
            <a:ext cx="685800" cy="184150"/>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顧客コード</a:t>
            </a:r>
          </a:p>
        </p:txBody>
      </p:sp>
      <p:sp>
        <p:nvSpPr>
          <p:cNvPr id="24607" name="Rectangle 42"/>
          <p:cNvSpPr>
            <a:spLocks noChangeArrowheads="1"/>
          </p:cNvSpPr>
          <p:nvPr/>
        </p:nvSpPr>
        <p:spPr bwMode="auto">
          <a:xfrm>
            <a:off x="7613650" y="5840992"/>
            <a:ext cx="184785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4608" name="Rectangle 43"/>
          <p:cNvSpPr>
            <a:spLocks noChangeArrowheads="1"/>
          </p:cNvSpPr>
          <p:nvPr/>
        </p:nvSpPr>
        <p:spPr bwMode="auto">
          <a:xfrm>
            <a:off x="8274050" y="5744154"/>
            <a:ext cx="525463" cy="18415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 tIns="10800" rIns="18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グループ</a:t>
            </a:r>
          </a:p>
        </p:txBody>
      </p:sp>
      <p:sp>
        <p:nvSpPr>
          <p:cNvPr id="24609" name="Rectangle 44"/>
          <p:cNvSpPr>
            <a:spLocks noChangeArrowheads="1"/>
          </p:cNvSpPr>
          <p:nvPr/>
        </p:nvSpPr>
        <p:spPr bwMode="auto">
          <a:xfrm>
            <a:off x="6775450" y="5605205"/>
            <a:ext cx="1490663"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b="1">
                <a:latin typeface="Times New Roman" panose="02020603050405020304" pitchFamily="18" charset="0"/>
                <a:ea typeface="HG丸ｺﾞｼｯｸM-PRO" panose="020F0600000000000000" pitchFamily="50" charset="-128"/>
              </a:rPr>
              <a:t>例）ペットのグループ</a:t>
            </a:r>
          </a:p>
        </p:txBody>
      </p:sp>
      <p:sp>
        <p:nvSpPr>
          <p:cNvPr id="24610" name="Rectangle 45"/>
          <p:cNvSpPr>
            <a:spLocks noChangeArrowheads="1"/>
          </p:cNvSpPr>
          <p:nvPr/>
        </p:nvSpPr>
        <p:spPr bwMode="auto">
          <a:xfrm>
            <a:off x="4043363" y="5621831"/>
            <a:ext cx="152400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b="1" dirty="0">
                <a:latin typeface="Times New Roman" panose="02020603050405020304" pitchFamily="18" charset="0"/>
                <a:ea typeface="HG丸ｺﾞｼｯｸM-PRO" panose="020F0600000000000000" pitchFamily="50" charset="-128"/>
              </a:rPr>
              <a:t>例）家族のグループ</a:t>
            </a:r>
          </a:p>
        </p:txBody>
      </p:sp>
      <p:sp>
        <p:nvSpPr>
          <p:cNvPr id="24611" name="Rectangle 47"/>
          <p:cNvSpPr>
            <a:spLocks noChangeArrowheads="1"/>
          </p:cNvSpPr>
          <p:nvPr/>
        </p:nvSpPr>
        <p:spPr bwMode="auto">
          <a:xfrm>
            <a:off x="4148138" y="5977517"/>
            <a:ext cx="669925" cy="18415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Times New Roman" panose="02020603050405020304" pitchFamily="18" charset="0"/>
              </a:rPr>
              <a:t>親コード</a:t>
            </a:r>
          </a:p>
        </p:txBody>
      </p:sp>
      <p:sp>
        <p:nvSpPr>
          <p:cNvPr id="24612" name="Rectangle 49"/>
          <p:cNvSpPr>
            <a:spLocks noChangeArrowheads="1"/>
          </p:cNvSpPr>
          <p:nvPr/>
        </p:nvSpPr>
        <p:spPr bwMode="auto">
          <a:xfrm>
            <a:off x="927100" y="5944179"/>
            <a:ext cx="528638" cy="515938"/>
          </a:xfrm>
          <a:prstGeom prst="rect">
            <a:avLst/>
          </a:prstGeom>
          <a:noFill/>
          <a:ln w="127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4613" name="Rectangle 50"/>
          <p:cNvSpPr>
            <a:spLocks noChangeArrowheads="1"/>
          </p:cNvSpPr>
          <p:nvPr/>
        </p:nvSpPr>
        <p:spPr bwMode="auto">
          <a:xfrm>
            <a:off x="2822575" y="5963229"/>
            <a:ext cx="993775" cy="258763"/>
          </a:xfrm>
          <a:prstGeom prst="rect">
            <a:avLst/>
          </a:prstGeom>
          <a:noFill/>
          <a:ln w="127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4614" name="Text Box 53"/>
          <p:cNvSpPr txBox="1">
            <a:spLocks noChangeArrowheads="1"/>
          </p:cNvSpPr>
          <p:nvPr/>
        </p:nvSpPr>
        <p:spPr bwMode="auto">
          <a:xfrm>
            <a:off x="784225" y="4983163"/>
            <a:ext cx="8540750" cy="67710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dirty="0">
                <a:solidFill>
                  <a:srgbClr val="FF0000"/>
                </a:solidFill>
                <a:ea typeface="HG丸ｺﾞｼｯｸM-PRO" panose="020F0600000000000000" pitchFamily="50" charset="-128"/>
              </a:rPr>
              <a:t>■</a:t>
            </a:r>
            <a:r>
              <a:rPr lang="en-US" altLang="ja-JP" sz="1400" b="1" dirty="0">
                <a:ea typeface="HG丸ｺﾞｼｯｸM-PRO" panose="020F0600000000000000" pitchFamily="50" charset="-128"/>
              </a:rPr>
              <a:t> </a:t>
            </a:r>
            <a:r>
              <a:rPr lang="ja-JP" altLang="en-US" sz="1400" b="1" dirty="0">
                <a:ea typeface="HG丸ｺﾞｼｯｸM-PRO" panose="020F0600000000000000" pitchFamily="50" charset="-128"/>
              </a:rPr>
              <a:t>親コードリスト（グループ分け）・担当者コード</a:t>
            </a:r>
          </a:p>
          <a:p>
            <a:pPr eaLnBrk="1" hangingPunct="1">
              <a:spcBef>
                <a:spcPct val="0"/>
              </a:spcBef>
              <a:buFontTx/>
              <a:buNone/>
            </a:pPr>
            <a:r>
              <a:rPr lang="ja-JP" altLang="en-US" sz="1200" dirty="0">
                <a:ea typeface="HG丸ｺﾞｼｯｸM-PRO" panose="020F0600000000000000" pitchFamily="50" charset="-128"/>
              </a:rPr>
              <a:t>親</a:t>
            </a:r>
            <a:r>
              <a:rPr lang="ja-JP" altLang="en-US" sz="1200" dirty="0" smtClean="0">
                <a:ea typeface="HG丸ｺﾞｼｯｸM-PRO" panose="020F0600000000000000" pitchFamily="50" charset="-128"/>
              </a:rPr>
              <a:t>コードを設定し、顧客</a:t>
            </a:r>
            <a:r>
              <a:rPr lang="ja-JP" altLang="en-US" sz="1200" dirty="0">
                <a:ea typeface="HG丸ｺﾞｼｯｸM-PRO" panose="020F0600000000000000" pitchFamily="50" charset="-128"/>
              </a:rPr>
              <a:t>のグループ分けを行う事</a:t>
            </a:r>
            <a:r>
              <a:rPr lang="ja-JP" altLang="en-US" sz="1200" dirty="0" smtClean="0">
                <a:ea typeface="HG丸ｺﾞｼｯｸM-PRO" panose="020F0600000000000000" pitchFamily="50" charset="-128"/>
              </a:rPr>
              <a:t>ができます。</a:t>
            </a:r>
            <a:endParaRPr lang="en-US" altLang="ja-JP" sz="1200" dirty="0" smtClean="0">
              <a:ea typeface="HG丸ｺﾞｼｯｸM-PRO" panose="020F0600000000000000" pitchFamily="50" charset="-128"/>
            </a:endParaRPr>
          </a:p>
          <a:p>
            <a:pPr eaLnBrk="1" hangingPunct="1">
              <a:spcBef>
                <a:spcPct val="0"/>
              </a:spcBef>
              <a:buFontTx/>
              <a:buNone/>
            </a:pPr>
            <a:r>
              <a:rPr lang="ja-JP" altLang="en-US" sz="1200" dirty="0" smtClean="0">
                <a:ea typeface="HG丸ｺﾞｼｯｸM-PRO" panose="020F0600000000000000" pitchFamily="50" charset="-128"/>
              </a:rPr>
              <a:t>また、レジ</a:t>
            </a:r>
            <a:r>
              <a:rPr lang="ja-JP" altLang="en-US" sz="1200" dirty="0">
                <a:ea typeface="HG丸ｺﾞｼｯｸM-PRO" panose="020F0600000000000000" pitchFamily="50" charset="-128"/>
              </a:rPr>
              <a:t>担当者</a:t>
            </a:r>
            <a:r>
              <a:rPr lang="ja-JP" altLang="en-US" sz="1200" dirty="0" smtClean="0">
                <a:ea typeface="HG丸ｺﾞｼｯｸM-PRO" panose="020F0600000000000000" pitchFamily="50" charset="-128"/>
              </a:rPr>
              <a:t>と</a:t>
            </a:r>
            <a:r>
              <a:rPr lang="ja-JP" altLang="en-US" sz="1200" dirty="0">
                <a:ea typeface="HG丸ｺﾞｼｯｸM-PRO" panose="020F0600000000000000" pitchFamily="50" charset="-128"/>
              </a:rPr>
              <a:t>接客</a:t>
            </a:r>
            <a:r>
              <a:rPr lang="ja-JP" altLang="en-US" sz="1200" dirty="0" smtClean="0">
                <a:ea typeface="HG丸ｺﾞｼｯｸM-PRO" panose="020F0600000000000000" pitchFamily="50" charset="-128"/>
              </a:rPr>
              <a:t>担当者</a:t>
            </a:r>
            <a:r>
              <a:rPr lang="ja-JP" altLang="en-US" sz="1200" dirty="0">
                <a:ea typeface="HG丸ｺﾞｼｯｸM-PRO" panose="020F0600000000000000" pitchFamily="50" charset="-128"/>
              </a:rPr>
              <a:t>が異なる場合は、接客担当者</a:t>
            </a:r>
            <a:r>
              <a:rPr lang="ja-JP" altLang="en-US" sz="1200" dirty="0" smtClean="0">
                <a:ea typeface="HG丸ｺﾞｼｯｸM-PRO" panose="020F0600000000000000" pitchFamily="50" charset="-128"/>
              </a:rPr>
              <a:t>コードを別途登録可能です。</a:t>
            </a:r>
            <a:endParaRPr lang="ja-JP" altLang="en-US" sz="1200" dirty="0">
              <a:ea typeface="HG丸ｺﾞｼｯｸM-PRO" panose="020F0600000000000000" pitchFamily="50" charset="-128"/>
            </a:endParaRPr>
          </a:p>
        </p:txBody>
      </p:sp>
      <p:sp>
        <p:nvSpPr>
          <p:cNvPr id="24615" name="Text Box 54"/>
          <p:cNvSpPr txBox="1">
            <a:spLocks noChangeArrowheads="1"/>
          </p:cNvSpPr>
          <p:nvPr/>
        </p:nvSpPr>
        <p:spPr bwMode="auto">
          <a:xfrm>
            <a:off x="327934" y="575513"/>
            <a:ext cx="9553344" cy="338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dirty="0">
                <a:ea typeface="HG丸ｺﾞｼｯｸM-PRO" panose="020F0600000000000000" pitchFamily="50" charset="-128"/>
              </a:rPr>
              <a:t>お店の運用に</a:t>
            </a:r>
            <a:r>
              <a:rPr lang="ja-JP" altLang="en-US" sz="1600" b="1" dirty="0" smtClean="0">
                <a:ea typeface="HG丸ｺﾞｼｯｸM-PRO" panose="020F0600000000000000" pitchFamily="50" charset="-128"/>
              </a:rPr>
              <a:t>合わせ自由</a:t>
            </a:r>
            <a:r>
              <a:rPr lang="ja-JP" altLang="en-US" sz="1600" b="1" dirty="0">
                <a:ea typeface="HG丸ｺﾞｼｯｸM-PRO" panose="020F0600000000000000" pitchFamily="50" charset="-128"/>
              </a:rPr>
              <a:t>な質疑応答</a:t>
            </a:r>
            <a:r>
              <a:rPr lang="en-US" altLang="ja-JP" sz="1600" b="1" dirty="0">
                <a:ea typeface="HG丸ｺﾞｼｯｸM-PRO" panose="020F0600000000000000" pitchFamily="50" charset="-128"/>
              </a:rPr>
              <a:t>(</a:t>
            </a:r>
            <a:r>
              <a:rPr lang="ja-JP" altLang="en-US" sz="1600" b="1" dirty="0">
                <a:ea typeface="HG丸ｺﾞｼｯｸM-PRO" panose="020F0600000000000000" pitchFamily="50" charset="-128"/>
              </a:rPr>
              <a:t>設問</a:t>
            </a:r>
            <a:r>
              <a:rPr lang="en-US" altLang="ja-JP" sz="1600" b="1" dirty="0" smtClean="0">
                <a:ea typeface="HG丸ｺﾞｼｯｸM-PRO" panose="020F0600000000000000" pitchFamily="50" charset="-128"/>
              </a:rPr>
              <a:t>)</a:t>
            </a:r>
            <a:r>
              <a:rPr lang="ja-JP" altLang="en-US" sz="1600" b="1" dirty="0" smtClean="0">
                <a:ea typeface="HG丸ｺﾞｼｯｸM-PRO" panose="020F0600000000000000" pitchFamily="50" charset="-128"/>
              </a:rPr>
              <a:t>が設定できるカルテ機能は、より充実した顧客</a:t>
            </a:r>
            <a:r>
              <a:rPr lang="ja-JP" altLang="en-US" sz="1600" b="1" dirty="0">
                <a:ea typeface="HG丸ｺﾞｼｯｸM-PRO" panose="020F0600000000000000" pitchFamily="50" charset="-128"/>
              </a:rPr>
              <a:t>管理を実現</a:t>
            </a:r>
          </a:p>
        </p:txBody>
      </p:sp>
      <p:sp>
        <p:nvSpPr>
          <p:cNvPr id="24616" name="Rectangle 55"/>
          <p:cNvSpPr>
            <a:spLocks noChangeArrowheads="1"/>
          </p:cNvSpPr>
          <p:nvPr/>
        </p:nvSpPr>
        <p:spPr bwMode="auto">
          <a:xfrm>
            <a:off x="6376988" y="1228725"/>
            <a:ext cx="3198812" cy="260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a:latin typeface="HG丸ｺﾞｼｯｸM-PRO" panose="020F0600000000000000" pitchFamily="50" charset="-128"/>
                <a:ea typeface="HG丸ｺﾞｼｯｸM-PRO" panose="020F0600000000000000" pitchFamily="50" charset="-128"/>
              </a:rPr>
              <a:t>作成したカルテは、プリントアウトできます。</a:t>
            </a:r>
          </a:p>
        </p:txBody>
      </p:sp>
      <p:sp>
        <p:nvSpPr>
          <p:cNvPr id="24617" name="Text Box 57"/>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ja-JP" altLang="en-US" sz="2200" b="1" dirty="0" smtClean="0">
                <a:solidFill>
                  <a:srgbClr val="008000"/>
                </a:solidFill>
                <a:latin typeface="HG丸ｺﾞｼｯｸM-PRO" panose="020F0600000000000000" pitchFamily="50" charset="-128"/>
                <a:ea typeface="HG丸ｺﾞｼｯｸM-PRO" panose="020F0600000000000000" pitchFamily="50" charset="-128"/>
              </a:rPr>
              <a:t>よりきめ細やかな顧客</a:t>
            </a:r>
            <a:r>
              <a:rPr kumimoji="0" lang="ja-JP" altLang="en-US" sz="2200" b="1" dirty="0">
                <a:solidFill>
                  <a:srgbClr val="008000"/>
                </a:solidFill>
                <a:latin typeface="HG丸ｺﾞｼｯｸM-PRO" panose="020F0600000000000000" pitchFamily="50" charset="-128"/>
                <a:ea typeface="HG丸ｺﾞｼｯｸM-PRO" panose="020F0600000000000000" pitchFamily="50" charset="-128"/>
              </a:rPr>
              <a:t>管理</a:t>
            </a:r>
            <a:r>
              <a:rPr kumimoji="0" lang="ja-JP" altLang="en-US" sz="2200" b="1" dirty="0" smtClean="0">
                <a:solidFill>
                  <a:srgbClr val="008000"/>
                </a:solidFill>
                <a:latin typeface="HG丸ｺﾞｼｯｸM-PRO" panose="020F0600000000000000" pitchFamily="50" charset="-128"/>
                <a:ea typeface="HG丸ｺﾞｼｯｸM-PRO" panose="020F0600000000000000" pitchFamily="50" charset="-128"/>
              </a:rPr>
              <a:t>がおこなえ</a:t>
            </a:r>
            <a:r>
              <a:rPr kumimoji="0" lang="ja-JP" altLang="en-US" sz="2200" b="1" dirty="0">
                <a:solidFill>
                  <a:srgbClr val="008000"/>
                </a:solidFill>
                <a:latin typeface="HG丸ｺﾞｼｯｸM-PRO" panose="020F0600000000000000" pitchFamily="50" charset="-128"/>
                <a:ea typeface="HG丸ｺﾞｼｯｸM-PRO" panose="020F0600000000000000" pitchFamily="50" charset="-128"/>
              </a:rPr>
              <a:t>る</a:t>
            </a:r>
            <a:r>
              <a:rPr kumimoji="0" lang="ja-JP" altLang="en-US" sz="2200" b="1" dirty="0" smtClean="0">
                <a:solidFill>
                  <a:srgbClr val="008000"/>
                </a:solidFill>
                <a:latin typeface="HG丸ｺﾞｼｯｸM-PRO" panose="020F0600000000000000" pitchFamily="50" charset="-128"/>
                <a:ea typeface="HG丸ｺﾞｼｯｸM-PRO" panose="020F0600000000000000" pitchFamily="50" charset="-128"/>
              </a:rPr>
              <a:t>カルテ</a:t>
            </a:r>
            <a:r>
              <a:rPr kumimoji="0" lang="ja-JP" altLang="en-US" sz="2200" b="1" dirty="0">
                <a:solidFill>
                  <a:srgbClr val="008000"/>
                </a:solidFill>
                <a:latin typeface="HG丸ｺﾞｼｯｸM-PRO" panose="020F0600000000000000" pitchFamily="50" charset="-128"/>
                <a:ea typeface="HG丸ｺﾞｼｯｸM-PRO" panose="020F0600000000000000" pitchFamily="50" charset="-128"/>
              </a:rPr>
              <a:t>機能</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74348" y="934650"/>
            <a:ext cx="1435658" cy="2589046"/>
          </a:xfrm>
          <a:prstGeom prst="rect">
            <a:avLst/>
          </a:prstGeom>
        </p:spPr>
      </p:pic>
      <p:pic>
        <p:nvPicPr>
          <p:cNvPr id="44" name="図 43"/>
          <p:cNvPicPr>
            <a:picLocks noChangeAspect="1"/>
          </p:cNvPicPr>
          <p:nvPr/>
        </p:nvPicPr>
        <p:blipFill rotWithShape="1">
          <a:blip r:embed="rId5">
            <a:extLst>
              <a:ext uri="{28A0092B-C50C-407E-A947-70E740481C1C}">
                <a14:useLocalDpi xmlns:a14="http://schemas.microsoft.com/office/drawing/2010/main" val="0"/>
              </a:ext>
            </a:extLst>
          </a:blip>
          <a:srcRect l="6759" t="51134" r="62391" b="34141"/>
          <a:stretch/>
        </p:blipFill>
        <p:spPr>
          <a:xfrm>
            <a:off x="3683447" y="5897683"/>
            <a:ext cx="1862051" cy="640080"/>
          </a:xfrm>
          <a:prstGeom prst="rect">
            <a:avLst/>
          </a:prstGeom>
        </p:spPr>
      </p:pic>
      <p:pic>
        <p:nvPicPr>
          <p:cNvPr id="7" name="図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776" y="4325305"/>
            <a:ext cx="3055884" cy="2200891"/>
          </a:xfrm>
          <a:prstGeom prst="rect">
            <a:avLst/>
          </a:prstGeom>
        </p:spPr>
      </p:pic>
      <p:pic>
        <p:nvPicPr>
          <p:cNvPr id="41" name="図 40"/>
          <p:cNvPicPr>
            <a:picLocks noChangeAspect="1"/>
          </p:cNvPicPr>
          <p:nvPr/>
        </p:nvPicPr>
        <p:blipFill rotWithShape="1">
          <a:blip r:embed="rId6">
            <a:extLst>
              <a:ext uri="{28A0092B-C50C-407E-A947-70E740481C1C}">
                <a14:useLocalDpi xmlns:a14="http://schemas.microsoft.com/office/drawing/2010/main" val="0"/>
              </a:ext>
            </a:extLst>
          </a:blip>
          <a:srcRect r="70423" b="81034"/>
          <a:stretch/>
        </p:blipFill>
        <p:spPr>
          <a:xfrm>
            <a:off x="3733598" y="3424872"/>
            <a:ext cx="1809952" cy="856182"/>
          </a:xfrm>
          <a:prstGeom prst="rect">
            <a:avLst/>
          </a:prstGeom>
        </p:spPr>
      </p:pic>
      <p:pic>
        <p:nvPicPr>
          <p:cNvPr id="5" name="図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5287" y="1775523"/>
            <a:ext cx="3068585" cy="2263710"/>
          </a:xfrm>
          <a:prstGeom prst="rect">
            <a:avLst/>
          </a:prstGeom>
        </p:spPr>
      </p:pic>
      <p:sp>
        <p:nvSpPr>
          <p:cNvPr id="36" name="スライド番号プレースホルダー 3"/>
          <p:cNvSpPr>
            <a:spLocks noGrp="1"/>
          </p:cNvSpPr>
          <p:nvPr>
            <p:ph type="sldNum" sz="quarter" idx="12"/>
          </p:nvPr>
        </p:nvSpPr>
        <p:spPr/>
        <p:txBody>
          <a:bodyPr/>
          <a:lstStyle/>
          <a:p>
            <a:fld id="{C0B9BC36-5525-4EAF-AE82-1A50E94E22F0}" type="slidenum">
              <a:rPr lang="en-US" altLang="ja-JP"/>
              <a:pPr/>
              <a:t>17</a:t>
            </a:fld>
            <a:endParaRPr lang="en-US" altLang="ja-JP"/>
          </a:p>
        </p:txBody>
      </p:sp>
      <p:graphicFrame>
        <p:nvGraphicFramePr>
          <p:cNvPr id="25642" name="Object 42"/>
          <p:cNvGraphicFramePr>
            <a:graphicFrameLocks noChangeAspect="1"/>
          </p:cNvGraphicFramePr>
          <p:nvPr>
            <p:extLst>
              <p:ext uri="{D42A27DB-BD31-4B8C-83A1-F6EECF244321}">
                <p14:modId xmlns:p14="http://schemas.microsoft.com/office/powerpoint/2010/main" val="2610816680"/>
              </p:ext>
            </p:extLst>
          </p:nvPr>
        </p:nvGraphicFramePr>
        <p:xfrm>
          <a:off x="6415088" y="3848894"/>
          <a:ext cx="2806700" cy="2446338"/>
        </p:xfrm>
        <a:graphic>
          <a:graphicData uri="http://schemas.openxmlformats.org/presentationml/2006/ole">
            <mc:AlternateContent xmlns:mc="http://schemas.openxmlformats.org/markup-compatibility/2006">
              <mc:Choice xmlns:v="urn:schemas-microsoft-com:vml" Requires="v">
                <p:oleObj spid="_x0000_s25723" name="Image" r:id="rId7" imgW="3758730" imgH="3276190" progId="Photoshop.Image.13">
                  <p:embed/>
                </p:oleObj>
              </mc:Choice>
              <mc:Fallback>
                <p:oleObj name="Image" r:id="rId7" imgW="3758730" imgH="3276190" progId="Photoshop.Image.13">
                  <p:embed/>
                  <p:pic>
                    <p:nvPicPr>
                      <p:cNvPr id="0" name="Object 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15088" y="3848894"/>
                        <a:ext cx="2806700" cy="24463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609" name="Rectangle 2061"/>
          <p:cNvSpPr>
            <a:spLocks noChangeArrowheads="1"/>
          </p:cNvSpPr>
          <p:nvPr/>
        </p:nvSpPr>
        <p:spPr bwMode="auto">
          <a:xfrm>
            <a:off x="295275" y="954088"/>
            <a:ext cx="42195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Times New Roman" panose="02020603050405020304" pitchFamily="18" charset="0"/>
                <a:ea typeface="HG丸ｺﾞｼｯｸM-PRO" panose="020F0600000000000000" pitchFamily="50" charset="-128"/>
              </a:rPr>
              <a:t>■ </a:t>
            </a:r>
            <a:r>
              <a:rPr lang="ja-JP" altLang="en-US" sz="1400" b="1">
                <a:latin typeface="Times New Roman" panose="02020603050405020304" pitchFamily="18" charset="0"/>
                <a:ea typeface="HG丸ｺﾞｼｯｸM-PRO" panose="020F0600000000000000" pitchFamily="50" charset="-128"/>
              </a:rPr>
              <a:t>スキャナを使い、会員を読込み、ポイント管理</a:t>
            </a:r>
          </a:p>
        </p:txBody>
      </p:sp>
      <p:sp>
        <p:nvSpPr>
          <p:cNvPr id="25610" name="Rectangle 2066"/>
          <p:cNvSpPr>
            <a:spLocks noChangeArrowheads="1"/>
          </p:cNvSpPr>
          <p:nvPr/>
        </p:nvSpPr>
        <p:spPr bwMode="auto">
          <a:xfrm>
            <a:off x="352425" y="1193800"/>
            <a:ext cx="3360738"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dirty="0" smtClean="0">
                <a:latin typeface="HG丸ｺﾞｼｯｸM-PRO" panose="020F0600000000000000" pitchFamily="50" charset="-128"/>
                <a:ea typeface="HG丸ｺﾞｼｯｸM-PRO" panose="020F0600000000000000" pitchFamily="50" charset="-128"/>
              </a:rPr>
              <a:t>会員証のバーコードをスキャンする</a:t>
            </a:r>
            <a:r>
              <a:rPr lang="ja-JP" altLang="en-US" sz="1200" dirty="0">
                <a:latin typeface="HG丸ｺﾞｼｯｸM-PRO" panose="020F0600000000000000" pitchFamily="50" charset="-128"/>
                <a:ea typeface="HG丸ｺﾞｼｯｸM-PRO" panose="020F0600000000000000" pitchFamily="50" charset="-128"/>
              </a:rPr>
              <a:t>と、会員情報が</a:t>
            </a:r>
            <a:r>
              <a:rPr lang="ja-JP" altLang="en-US" sz="1200" dirty="0" smtClean="0">
                <a:latin typeface="HG丸ｺﾞｼｯｸM-PRO" panose="020F0600000000000000" pitchFamily="50" charset="-128"/>
                <a:ea typeface="HG丸ｺﾞｼｯｸM-PRO" panose="020F0600000000000000" pitchFamily="50" charset="-128"/>
              </a:rPr>
              <a:t>販売画面</a:t>
            </a:r>
            <a:r>
              <a:rPr lang="ja-JP" altLang="en-US" sz="1200" dirty="0">
                <a:latin typeface="HG丸ｺﾞｼｯｸM-PRO" panose="020F0600000000000000" pitchFamily="50" charset="-128"/>
                <a:ea typeface="HG丸ｺﾞｼｯｸM-PRO" panose="020F0600000000000000" pitchFamily="50" charset="-128"/>
              </a:rPr>
              <a:t>に表示されます。</a:t>
            </a:r>
          </a:p>
        </p:txBody>
      </p:sp>
      <p:sp>
        <p:nvSpPr>
          <p:cNvPr id="25611" name="Rectangle 2067"/>
          <p:cNvSpPr>
            <a:spLocks noChangeArrowheads="1"/>
          </p:cNvSpPr>
          <p:nvPr/>
        </p:nvSpPr>
        <p:spPr bwMode="auto">
          <a:xfrm>
            <a:off x="3552825" y="2550158"/>
            <a:ext cx="2209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Times New Roman" panose="02020603050405020304" pitchFamily="18" charset="0"/>
                <a:ea typeface="HG丸ｺﾞｼｯｸM-PRO" panose="020F0600000000000000" pitchFamily="50" charset="-128"/>
              </a:rPr>
              <a:t>■</a:t>
            </a:r>
            <a:r>
              <a:rPr lang="ja-JP" altLang="en-US" sz="1400" b="1">
                <a:latin typeface="Times New Roman" panose="02020603050405020304" pitchFamily="18" charset="0"/>
                <a:ea typeface="HG丸ｺﾞｼｯｸM-PRO" panose="020F0600000000000000" pitchFamily="50" charset="-128"/>
              </a:rPr>
              <a:t>ポイントが見えます</a:t>
            </a:r>
          </a:p>
        </p:txBody>
      </p:sp>
      <p:sp>
        <p:nvSpPr>
          <p:cNvPr id="25612" name="Rectangle 2068"/>
          <p:cNvSpPr>
            <a:spLocks noChangeArrowheads="1"/>
          </p:cNvSpPr>
          <p:nvPr/>
        </p:nvSpPr>
        <p:spPr bwMode="auto">
          <a:xfrm>
            <a:off x="3608388" y="2753249"/>
            <a:ext cx="2527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ポイント数が販売画面で見えるので、お客様にポイント精算をするか</a:t>
            </a:r>
            <a:r>
              <a:rPr lang="ja-JP" altLang="en-US" sz="1200" dirty="0" smtClean="0">
                <a:latin typeface="HG丸ｺﾞｼｯｸM-PRO" panose="020F0600000000000000" pitchFamily="50" charset="-128"/>
                <a:ea typeface="HG丸ｺﾞｼｯｸM-PRO" panose="020F0600000000000000" pitchFamily="50" charset="-128"/>
              </a:rPr>
              <a:t>お伺いできます</a:t>
            </a:r>
            <a:r>
              <a:rPr lang="ja-JP" altLang="en-US" sz="1200" dirty="0">
                <a:latin typeface="HG丸ｺﾞｼｯｸM-PRO" panose="020F0600000000000000" pitchFamily="50" charset="-128"/>
                <a:ea typeface="HG丸ｺﾞｼｯｸM-PRO" panose="020F0600000000000000" pitchFamily="50" charset="-128"/>
              </a:rPr>
              <a:t>。</a:t>
            </a:r>
          </a:p>
        </p:txBody>
      </p:sp>
      <p:sp>
        <p:nvSpPr>
          <p:cNvPr id="25613" name="Rectangle 2071"/>
          <p:cNvSpPr>
            <a:spLocks noChangeArrowheads="1"/>
          </p:cNvSpPr>
          <p:nvPr/>
        </p:nvSpPr>
        <p:spPr bwMode="auto">
          <a:xfrm>
            <a:off x="3552825" y="4453866"/>
            <a:ext cx="23622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Times New Roman" panose="02020603050405020304" pitchFamily="18" charset="0"/>
                <a:ea typeface="HG丸ｺﾞｼｯｸM-PRO" panose="020F0600000000000000" pitchFamily="50" charset="-128"/>
              </a:rPr>
              <a:t>■</a:t>
            </a:r>
            <a:r>
              <a:rPr lang="ja-JP" altLang="en-US" sz="1400" b="1">
                <a:latin typeface="Times New Roman" panose="02020603050405020304" pitchFamily="18" charset="0"/>
                <a:ea typeface="HG丸ｺﾞｼｯｸM-PRO" panose="020F0600000000000000" pitchFamily="50" charset="-128"/>
              </a:rPr>
              <a:t>小計画面でポイント精算</a:t>
            </a:r>
          </a:p>
        </p:txBody>
      </p:sp>
      <p:sp>
        <p:nvSpPr>
          <p:cNvPr id="25614" name="Rectangle 2072"/>
          <p:cNvSpPr>
            <a:spLocks noChangeArrowheads="1"/>
          </p:cNvSpPr>
          <p:nvPr/>
        </p:nvSpPr>
        <p:spPr bwMode="auto">
          <a:xfrm>
            <a:off x="3608388" y="4653891"/>
            <a:ext cx="25892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あらかじめ登録した設定率に応じて、ポイント精算を行います。</a:t>
            </a:r>
          </a:p>
        </p:txBody>
      </p:sp>
      <p:sp>
        <p:nvSpPr>
          <p:cNvPr id="25615" name="Rectangle 2078"/>
          <p:cNvSpPr>
            <a:spLocks noChangeArrowheads="1"/>
          </p:cNvSpPr>
          <p:nvPr/>
        </p:nvSpPr>
        <p:spPr bwMode="auto">
          <a:xfrm>
            <a:off x="3552825" y="5240458"/>
            <a:ext cx="23622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Times New Roman" panose="02020603050405020304" pitchFamily="18" charset="0"/>
                <a:ea typeface="HG丸ｺﾞｼｯｸM-PRO" panose="020F0600000000000000" pitchFamily="50" charset="-128"/>
              </a:rPr>
              <a:t>■</a:t>
            </a:r>
            <a:r>
              <a:rPr lang="ja-JP" altLang="en-US" sz="1400" b="1">
                <a:latin typeface="Times New Roman" panose="02020603050405020304" pitchFamily="18" charset="0"/>
                <a:ea typeface="HG丸ｺﾞｼｯｸM-PRO" panose="020F0600000000000000" pitchFamily="50" charset="-128"/>
              </a:rPr>
              <a:t>加算ポイントが見えます。</a:t>
            </a:r>
          </a:p>
        </p:txBody>
      </p:sp>
      <p:sp>
        <p:nvSpPr>
          <p:cNvPr id="25616" name="Rectangle 2079"/>
          <p:cNvSpPr>
            <a:spLocks noChangeArrowheads="1"/>
          </p:cNvSpPr>
          <p:nvPr/>
        </p:nvSpPr>
        <p:spPr bwMode="auto">
          <a:xfrm>
            <a:off x="3608388" y="5402383"/>
            <a:ext cx="25273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販売金額に対してのポイント数が小計画面で見えます。</a:t>
            </a:r>
          </a:p>
        </p:txBody>
      </p:sp>
      <p:sp>
        <p:nvSpPr>
          <p:cNvPr id="25617" name="Rectangle 2082"/>
          <p:cNvSpPr>
            <a:spLocks noChangeArrowheads="1"/>
          </p:cNvSpPr>
          <p:nvPr/>
        </p:nvSpPr>
        <p:spPr bwMode="auto">
          <a:xfrm>
            <a:off x="6297613" y="6241257"/>
            <a:ext cx="1604962"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a:latin typeface="Times New Roman" panose="02020603050405020304" pitchFamily="18" charset="0"/>
                <a:ea typeface="HG丸ｺﾞｼｯｸM-PRO" panose="020F0600000000000000" pitchFamily="50" charset="-128"/>
              </a:rPr>
              <a:t>レシートにポイント</a:t>
            </a:r>
          </a:p>
          <a:p>
            <a:pPr eaLnBrk="1" hangingPunct="1">
              <a:spcBef>
                <a:spcPct val="0"/>
              </a:spcBef>
              <a:buFontTx/>
              <a:buNone/>
            </a:pPr>
            <a:r>
              <a:rPr lang="ja-JP" altLang="en-US" sz="1000">
                <a:latin typeface="Times New Roman" panose="02020603050405020304" pitchFamily="18" charset="0"/>
                <a:ea typeface="HG丸ｺﾞｼｯｸM-PRO" panose="020F0600000000000000" pitchFamily="50" charset="-128"/>
              </a:rPr>
              <a:t>情報を印字。</a:t>
            </a:r>
          </a:p>
        </p:txBody>
      </p:sp>
      <p:sp>
        <p:nvSpPr>
          <p:cNvPr id="25618" name="Rectangle 2083"/>
          <p:cNvSpPr>
            <a:spLocks noChangeArrowheads="1"/>
          </p:cNvSpPr>
          <p:nvPr/>
        </p:nvSpPr>
        <p:spPr bwMode="auto">
          <a:xfrm>
            <a:off x="7862888" y="5918994"/>
            <a:ext cx="13589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a:latin typeface="Times New Roman" panose="02020603050405020304" pitchFamily="18" charset="0"/>
                <a:ea typeface="HG丸ｺﾞｼｯｸM-PRO" panose="020F0600000000000000" pitchFamily="50" charset="-128"/>
              </a:rPr>
              <a:t>ポイントをサービス券として発行することも可能です。</a:t>
            </a:r>
          </a:p>
        </p:txBody>
      </p:sp>
      <p:sp>
        <p:nvSpPr>
          <p:cNvPr id="25619" name="Rectangle 2109"/>
          <p:cNvSpPr>
            <a:spLocks noChangeArrowheads="1"/>
          </p:cNvSpPr>
          <p:nvPr/>
        </p:nvSpPr>
        <p:spPr bwMode="auto">
          <a:xfrm>
            <a:off x="6300788" y="3583782"/>
            <a:ext cx="2209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Times New Roman" panose="02020603050405020304" pitchFamily="18" charset="0"/>
                <a:ea typeface="HG丸ｺﾞｼｯｸM-PRO" panose="020F0600000000000000" pitchFamily="50" charset="-128"/>
              </a:rPr>
              <a:t>■</a:t>
            </a:r>
            <a:r>
              <a:rPr lang="ja-JP" altLang="en-US" sz="1400" b="1">
                <a:latin typeface="Times New Roman" panose="02020603050405020304" pitchFamily="18" charset="0"/>
                <a:ea typeface="HG丸ｺﾞｼｯｸM-PRO" panose="020F0600000000000000" pitchFamily="50" charset="-128"/>
              </a:rPr>
              <a:t>ポイントの残高確認</a:t>
            </a:r>
          </a:p>
        </p:txBody>
      </p:sp>
      <p:sp>
        <p:nvSpPr>
          <p:cNvPr id="25620" name="Text Box 2114"/>
          <p:cNvSpPr txBox="1">
            <a:spLocks noChangeArrowheads="1"/>
          </p:cNvSpPr>
          <p:nvPr/>
        </p:nvSpPr>
        <p:spPr bwMode="auto">
          <a:xfrm>
            <a:off x="339725" y="550863"/>
            <a:ext cx="8678863"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dirty="0" smtClean="0">
                <a:latin typeface="HG丸ｺﾞｼｯｸM-PRO" panose="020F0600000000000000" pitchFamily="50" charset="-128"/>
                <a:ea typeface="HG丸ｺﾞｼｯｸM-PRO" panose="020F0600000000000000" pitchFamily="50" charset="-128"/>
              </a:rPr>
              <a:t>スマートフォン向けアプリを利用し会員証をデジタル化！スマホ会員証を</a:t>
            </a:r>
            <a:r>
              <a:rPr lang="ja-JP" altLang="en-US" sz="1600" b="1" dirty="0">
                <a:latin typeface="HG丸ｺﾞｼｯｸM-PRO" panose="020F0600000000000000" pitchFamily="50" charset="-128"/>
                <a:ea typeface="HG丸ｺﾞｼｯｸM-PRO" panose="020F0600000000000000" pitchFamily="50" charset="-128"/>
              </a:rPr>
              <a:t>使って会員管理。</a:t>
            </a:r>
          </a:p>
        </p:txBody>
      </p:sp>
      <p:sp>
        <p:nvSpPr>
          <p:cNvPr id="25621" name="Line 2115"/>
          <p:cNvSpPr>
            <a:spLocks noChangeShapeType="1"/>
          </p:cNvSpPr>
          <p:nvPr/>
        </p:nvSpPr>
        <p:spPr bwMode="auto">
          <a:xfrm>
            <a:off x="1619250" y="1980246"/>
            <a:ext cx="2065338" cy="1655762"/>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5622" name="Rectangle 2116"/>
          <p:cNvSpPr>
            <a:spLocks noChangeArrowheads="1"/>
          </p:cNvSpPr>
          <p:nvPr/>
        </p:nvSpPr>
        <p:spPr bwMode="auto">
          <a:xfrm>
            <a:off x="407988" y="1746883"/>
            <a:ext cx="1220787" cy="511175"/>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5623" name="Line 2117"/>
          <p:cNvSpPr>
            <a:spLocks noChangeShapeType="1"/>
          </p:cNvSpPr>
          <p:nvPr/>
        </p:nvSpPr>
        <p:spPr bwMode="auto">
          <a:xfrm flipV="1">
            <a:off x="2695575" y="4516438"/>
            <a:ext cx="971550" cy="249237"/>
          </a:xfrm>
          <a:prstGeom prst="line">
            <a:avLst/>
          </a:prstGeom>
          <a:noFill/>
          <a:ln w="127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5624" name="Rectangle 2118"/>
          <p:cNvSpPr>
            <a:spLocks noChangeArrowheads="1"/>
          </p:cNvSpPr>
          <p:nvPr/>
        </p:nvSpPr>
        <p:spPr bwMode="auto">
          <a:xfrm>
            <a:off x="1493838" y="4568031"/>
            <a:ext cx="1220787" cy="204788"/>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5625" name="Line 2119"/>
          <p:cNvSpPr>
            <a:spLocks noChangeShapeType="1"/>
          </p:cNvSpPr>
          <p:nvPr/>
        </p:nvSpPr>
        <p:spPr bwMode="auto">
          <a:xfrm>
            <a:off x="1609725" y="5689600"/>
            <a:ext cx="2065338" cy="338138"/>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5626" name="Rectangle 2120"/>
          <p:cNvSpPr>
            <a:spLocks noChangeArrowheads="1"/>
          </p:cNvSpPr>
          <p:nvPr/>
        </p:nvSpPr>
        <p:spPr bwMode="auto">
          <a:xfrm>
            <a:off x="582613" y="5433139"/>
            <a:ext cx="1036637" cy="415925"/>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5627" name="Text Box 2129"/>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dirty="0">
                <a:solidFill>
                  <a:srgbClr val="008000"/>
                </a:solidFill>
                <a:latin typeface="HG丸ｺﾞｼｯｸM-PRO" panose="020F0600000000000000" pitchFamily="50" charset="-128"/>
                <a:ea typeface="HG丸ｺﾞｼｯｸM-PRO" panose="020F0600000000000000" pitchFamily="50" charset="-128"/>
              </a:rPr>
              <a:t>ポイントサービスで他店と差別化し</a:t>
            </a:r>
            <a:r>
              <a:rPr kumimoji="0" lang="ja-JP" altLang="en-US" sz="2200" b="1" dirty="0" smtClean="0">
                <a:solidFill>
                  <a:srgbClr val="008000"/>
                </a:solidFill>
                <a:latin typeface="HG丸ｺﾞｼｯｸM-PRO" panose="020F0600000000000000" pitchFamily="50" charset="-128"/>
                <a:ea typeface="HG丸ｺﾞｼｯｸM-PRO" panose="020F0600000000000000" pitchFamily="50" charset="-128"/>
              </a:rPr>
              <a:t>リピート率アップ</a:t>
            </a:r>
            <a:endParaRPr kumimoji="0" lang="ja-JP" altLang="en-US" sz="2200" b="1" dirty="0">
              <a:solidFill>
                <a:srgbClr val="008000"/>
              </a:solidFill>
              <a:latin typeface="HG丸ｺﾞｼｯｸM-PRO" panose="020F0600000000000000" pitchFamily="50" charset="-128"/>
              <a:ea typeface="HG丸ｺﾞｼｯｸM-PRO" panose="020F0600000000000000" pitchFamily="50" charset="-128"/>
            </a:endParaRPr>
          </a:p>
        </p:txBody>
      </p:sp>
      <p:sp>
        <p:nvSpPr>
          <p:cNvPr id="25630" name="Rectangle 2125"/>
          <p:cNvSpPr>
            <a:spLocks noChangeArrowheads="1"/>
          </p:cNvSpPr>
          <p:nvPr/>
        </p:nvSpPr>
        <p:spPr bwMode="auto">
          <a:xfrm>
            <a:off x="3722688" y="3424870"/>
            <a:ext cx="1839912" cy="866775"/>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5631" name="Rectangle 2125"/>
          <p:cNvSpPr>
            <a:spLocks noChangeArrowheads="1"/>
          </p:cNvSpPr>
          <p:nvPr/>
        </p:nvSpPr>
        <p:spPr bwMode="auto">
          <a:xfrm>
            <a:off x="3708400" y="5911162"/>
            <a:ext cx="1835150" cy="611188"/>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5640" name="Rectangle 2067"/>
          <p:cNvSpPr>
            <a:spLocks noChangeArrowheads="1"/>
          </p:cNvSpPr>
          <p:nvPr/>
        </p:nvSpPr>
        <p:spPr bwMode="auto">
          <a:xfrm>
            <a:off x="6191251" y="972845"/>
            <a:ext cx="2209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dirty="0">
                <a:solidFill>
                  <a:srgbClr val="FF0000"/>
                </a:solidFill>
                <a:latin typeface="Times New Roman" panose="02020603050405020304" pitchFamily="18" charset="0"/>
                <a:ea typeface="HG丸ｺﾞｼｯｸM-PRO" panose="020F0600000000000000" pitchFamily="50" charset="-128"/>
              </a:rPr>
              <a:t>■</a:t>
            </a:r>
            <a:r>
              <a:rPr lang="ja-JP" altLang="en-US" sz="1400" b="1" dirty="0">
                <a:latin typeface="Times New Roman" panose="02020603050405020304" pitchFamily="18" charset="0"/>
                <a:ea typeface="HG丸ｺﾞｼｯｸM-PRO" panose="020F0600000000000000" pitchFamily="50" charset="-128"/>
              </a:rPr>
              <a:t>スマホ</a:t>
            </a:r>
            <a:r>
              <a:rPr lang="ja-JP" altLang="en-US" sz="1400" b="1" dirty="0" smtClean="0">
                <a:latin typeface="Times New Roman" panose="02020603050405020304" pitchFamily="18" charset="0"/>
                <a:ea typeface="HG丸ｺﾞｼｯｸM-PRO" panose="020F0600000000000000" pitchFamily="50" charset="-128"/>
              </a:rPr>
              <a:t>会員証</a:t>
            </a:r>
            <a:endParaRPr lang="en-US" altLang="ja-JP" sz="800" dirty="0">
              <a:latin typeface="HG丸ｺﾞｼｯｸM-PRO" panose="020F0600000000000000" pitchFamily="50" charset="-128"/>
              <a:ea typeface="HG丸ｺﾞｼｯｸM-PRO" panose="020F0600000000000000" pitchFamily="50" charset="-128"/>
            </a:endParaRPr>
          </a:p>
        </p:txBody>
      </p:sp>
      <p:sp>
        <p:nvSpPr>
          <p:cNvPr id="25641" name="Rectangle 2068"/>
          <p:cNvSpPr>
            <a:spLocks noChangeArrowheads="1"/>
          </p:cNvSpPr>
          <p:nvPr/>
        </p:nvSpPr>
        <p:spPr bwMode="auto">
          <a:xfrm>
            <a:off x="6216651" y="1286857"/>
            <a:ext cx="1833563" cy="173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b="1" dirty="0">
                <a:latin typeface="HG丸ｺﾞｼｯｸM-PRO" panose="020F0600000000000000" pitchFamily="50" charset="-128"/>
                <a:ea typeface="HG丸ｺﾞｼｯｸM-PRO" panose="020F0600000000000000" pitchFamily="50" charset="-128"/>
              </a:rPr>
              <a:t>・</a:t>
            </a:r>
            <a:r>
              <a:rPr lang="ja-JP" altLang="en-US" sz="1100" b="1" dirty="0" smtClean="0">
                <a:latin typeface="HG丸ｺﾞｼｯｸM-PRO" panose="020F0600000000000000" pitchFamily="50" charset="-128"/>
                <a:ea typeface="HG丸ｺﾞｼｯｸM-PRO" panose="020F0600000000000000" pitchFamily="50" charset="-128"/>
              </a:rPr>
              <a:t>カードの作成不要</a:t>
            </a:r>
            <a:r>
              <a:rPr lang="ja-JP" altLang="en-US" sz="1100" b="1" dirty="0">
                <a:latin typeface="HG丸ｺﾞｼｯｸM-PRO" panose="020F0600000000000000" pitchFamily="50" charset="-128"/>
                <a:ea typeface="HG丸ｺﾞｼｯｸM-PRO" panose="020F0600000000000000" pitchFamily="50" charset="-128"/>
              </a:rPr>
              <a:t/>
            </a:r>
            <a:br>
              <a:rPr lang="ja-JP" altLang="en-US" sz="1100" b="1" dirty="0">
                <a:latin typeface="HG丸ｺﾞｼｯｸM-PRO" panose="020F0600000000000000" pitchFamily="50" charset="-128"/>
                <a:ea typeface="HG丸ｺﾞｼｯｸM-PRO" panose="020F0600000000000000" pitchFamily="50" charset="-128"/>
              </a:rPr>
            </a:br>
            <a:r>
              <a:rPr lang="ja-JP" altLang="en-US" sz="1100" b="1" dirty="0" smtClean="0">
                <a:latin typeface="HG丸ｺﾞｼｯｸM-PRO" panose="020F0600000000000000" pitchFamily="50" charset="-128"/>
                <a:ea typeface="HG丸ｺﾞｼｯｸM-PRO" panose="020F0600000000000000" pitchFamily="50" charset="-128"/>
              </a:rPr>
              <a:t>・会員登録業務不要</a:t>
            </a:r>
            <a:r>
              <a:rPr lang="ja-JP" altLang="en-US" sz="1000" dirty="0">
                <a:latin typeface="HG丸ｺﾞｼｯｸM-PRO" panose="020F0600000000000000" pitchFamily="50" charset="-128"/>
                <a:ea typeface="HG丸ｺﾞｼｯｸM-PRO" panose="020F0600000000000000" pitchFamily="50" charset="-128"/>
              </a:rPr>
              <a:t/>
            </a:r>
            <a:br>
              <a:rPr lang="ja-JP" altLang="en-US" sz="1000" dirty="0">
                <a:latin typeface="HG丸ｺﾞｼｯｸM-PRO" panose="020F0600000000000000" pitchFamily="50" charset="-128"/>
                <a:ea typeface="HG丸ｺﾞｼｯｸM-PRO" panose="020F0600000000000000" pitchFamily="50" charset="-128"/>
              </a:rPr>
            </a:br>
            <a:r>
              <a:rPr lang="ja-JP" altLang="en-US" sz="200" dirty="0">
                <a:latin typeface="HG丸ｺﾞｼｯｸM-PRO" panose="020F0600000000000000" pitchFamily="50" charset="-128"/>
                <a:ea typeface="HG丸ｺﾞｼｯｸM-PRO" panose="020F0600000000000000" pitchFamily="50" charset="-128"/>
              </a:rPr>
              <a:t/>
            </a:r>
            <a:br>
              <a:rPr lang="ja-JP" altLang="en-US" sz="200" dirty="0">
                <a:latin typeface="HG丸ｺﾞｼｯｸM-PRO" panose="020F0600000000000000" pitchFamily="50" charset="-128"/>
                <a:ea typeface="HG丸ｺﾞｼｯｸM-PRO" panose="020F0600000000000000" pitchFamily="50" charset="-128"/>
              </a:rPr>
            </a:br>
            <a:r>
              <a:rPr lang="ja-JP" altLang="en-US" sz="1000" dirty="0">
                <a:latin typeface="HG丸ｺﾞｼｯｸM-PRO" panose="020F0600000000000000" pitchFamily="50" charset="-128"/>
                <a:ea typeface="HG丸ｺﾞｼｯｸM-PRO" panose="020F0600000000000000" pitchFamily="50" charset="-128"/>
              </a:rPr>
              <a:t>会員カードの変わり</a:t>
            </a:r>
            <a:r>
              <a:rPr lang="ja-JP" altLang="en-US" sz="1000" dirty="0" smtClean="0">
                <a:latin typeface="HG丸ｺﾞｼｯｸM-PRO" panose="020F0600000000000000" pitchFamily="50" charset="-128"/>
                <a:ea typeface="HG丸ｺﾞｼｯｸM-PRO" panose="020F0600000000000000" pitchFamily="50" charset="-128"/>
              </a:rPr>
              <a:t>にスマートフォンを利用した、</a:t>
            </a:r>
            <a:r>
              <a:rPr lang="ja-JP" altLang="en-US" sz="1000" dirty="0">
                <a:latin typeface="HG丸ｺﾞｼｯｸM-PRO" panose="020F0600000000000000" pitchFamily="50" charset="-128"/>
                <a:ea typeface="HG丸ｺﾞｼｯｸM-PRO" panose="020F0600000000000000" pitchFamily="50" charset="-128"/>
              </a:rPr>
              <a:t>スマホ会員証が利用可能</a:t>
            </a:r>
            <a:r>
              <a:rPr lang="ja-JP" altLang="en-US" sz="1000" dirty="0" smtClean="0">
                <a:latin typeface="HG丸ｺﾞｼｯｸM-PRO" panose="020F0600000000000000" pitchFamily="50" charset="-128"/>
                <a:ea typeface="HG丸ｺﾞｼｯｸM-PRO" panose="020F0600000000000000" pitchFamily="50" charset="-128"/>
              </a:rPr>
              <a:t>。会員登録をお客</a:t>
            </a:r>
            <a:r>
              <a:rPr lang="ja-JP" altLang="en-US" sz="1000" dirty="0">
                <a:latin typeface="HG丸ｺﾞｼｯｸM-PRO" panose="020F0600000000000000" pitchFamily="50" charset="-128"/>
                <a:ea typeface="HG丸ｺﾞｼｯｸM-PRO" panose="020F0600000000000000" pitchFamily="50" charset="-128"/>
              </a:rPr>
              <a:t>様</a:t>
            </a:r>
            <a:r>
              <a:rPr lang="ja-JP" altLang="en-US" sz="1000" dirty="0" smtClean="0">
                <a:latin typeface="HG丸ｺﾞｼｯｸM-PRO" panose="020F0600000000000000" pitchFamily="50" charset="-128"/>
                <a:ea typeface="HG丸ｺﾞｼｯｸM-PRO" panose="020F0600000000000000" pitchFamily="50" charset="-128"/>
              </a:rPr>
              <a:t>自身でおこなうので、スタッフ業務を軽減できます。</a:t>
            </a:r>
            <a:r>
              <a:rPr lang="en-US" altLang="ja-JP" sz="1000" dirty="0" smtClean="0">
                <a:latin typeface="HG丸ｺﾞｼｯｸM-PRO" panose="020F0600000000000000" pitchFamily="50" charset="-128"/>
                <a:ea typeface="HG丸ｺﾞｼｯｸM-PRO" panose="020F0600000000000000" pitchFamily="50" charset="-128"/>
              </a:rPr>
              <a:t>(</a:t>
            </a:r>
            <a:r>
              <a:rPr lang="ja-JP" altLang="en-US" sz="1000" dirty="0" smtClean="0">
                <a:latin typeface="HG丸ｺﾞｼｯｸM-PRO" panose="020F0600000000000000" pitchFamily="50" charset="-128"/>
                <a:ea typeface="HG丸ｺﾞｼｯｸM-PRO" panose="020F0600000000000000" pitchFamily="50" charset="-128"/>
              </a:rPr>
              <a:t>会員カードと</a:t>
            </a:r>
            <a:r>
              <a:rPr lang="ja-JP" altLang="en-US" sz="1000" dirty="0">
                <a:latin typeface="HG丸ｺﾞｼｯｸM-PRO" panose="020F0600000000000000" pitchFamily="50" charset="-128"/>
                <a:ea typeface="HG丸ｺﾞｼｯｸM-PRO" panose="020F0600000000000000" pitchFamily="50" charset="-128"/>
              </a:rPr>
              <a:t>の</a:t>
            </a:r>
            <a:r>
              <a:rPr lang="ja-JP" altLang="en-US" sz="1000" dirty="0" smtClean="0">
                <a:latin typeface="HG丸ｺﾞｼｯｸM-PRO" panose="020F0600000000000000" pitchFamily="50" charset="-128"/>
                <a:ea typeface="HG丸ｺﾞｼｯｸM-PRO" panose="020F0600000000000000" pitchFamily="50" charset="-128"/>
              </a:rPr>
              <a:t>併用も可能</a:t>
            </a:r>
            <a:r>
              <a:rPr lang="en-US" altLang="ja-JP" sz="1000" dirty="0" smtClean="0">
                <a:latin typeface="HG丸ｺﾞｼｯｸM-PRO" panose="020F0600000000000000" pitchFamily="50" charset="-128"/>
                <a:ea typeface="HG丸ｺﾞｼｯｸM-PRO" panose="020F0600000000000000" pitchFamily="50" charset="-128"/>
              </a:rPr>
              <a:t>)</a:t>
            </a:r>
            <a:r>
              <a:rPr lang="en-US" altLang="ja-JP" sz="1000" dirty="0">
                <a:latin typeface="HG丸ｺﾞｼｯｸM-PRO" panose="020F0600000000000000" pitchFamily="50" charset="-128"/>
                <a:ea typeface="HG丸ｺﾞｼｯｸM-PRO" panose="020F0600000000000000" pitchFamily="50" charset="-128"/>
              </a:rPr>
              <a:t/>
            </a:r>
            <a:br>
              <a:rPr lang="en-US" altLang="ja-JP" sz="1000" dirty="0">
                <a:latin typeface="HG丸ｺﾞｼｯｸM-PRO" panose="020F0600000000000000" pitchFamily="50" charset="-128"/>
                <a:ea typeface="HG丸ｺﾞｼｯｸM-PRO" panose="020F0600000000000000" pitchFamily="50" charset="-128"/>
              </a:rPr>
            </a:br>
            <a:r>
              <a:rPr lang="en-US" altLang="ja-JP" sz="300" dirty="0">
                <a:latin typeface="HG丸ｺﾞｼｯｸM-PRO" panose="020F0600000000000000" pitchFamily="50" charset="-128"/>
                <a:ea typeface="HG丸ｺﾞｼｯｸM-PRO" panose="020F0600000000000000" pitchFamily="50" charset="-128"/>
              </a:rPr>
              <a:t/>
            </a:r>
            <a:br>
              <a:rPr lang="en-US" altLang="ja-JP" sz="300" dirty="0">
                <a:latin typeface="HG丸ｺﾞｼｯｸM-PRO" panose="020F0600000000000000" pitchFamily="50" charset="-128"/>
                <a:ea typeface="HG丸ｺﾞｼｯｸM-PRO" panose="020F0600000000000000" pitchFamily="50" charset="-128"/>
              </a:rPr>
            </a:br>
            <a:r>
              <a:rPr lang="en-US" altLang="ja-JP" sz="1000" dirty="0">
                <a:latin typeface="HG丸ｺﾞｼｯｸM-PRO" panose="020F0600000000000000" pitchFamily="50" charset="-128"/>
                <a:ea typeface="HG丸ｺﾞｼｯｸM-PRO" panose="020F0600000000000000" pitchFamily="50" charset="-128"/>
              </a:rPr>
              <a:t> </a:t>
            </a:r>
            <a:r>
              <a:rPr lang="ja-JP" altLang="en-US" sz="1000" dirty="0">
                <a:latin typeface="HG丸ｺﾞｼｯｸM-PRO" panose="020F0600000000000000" pitchFamily="50" charset="-128"/>
                <a:ea typeface="HG丸ｺﾞｼｯｸM-PRO" panose="020F0600000000000000" pitchFamily="50" charset="-128"/>
              </a:rPr>
              <a:t>スマホ会員証 </a:t>
            </a:r>
            <a:r>
              <a:rPr lang="en-US" altLang="ja-JP" sz="1000" dirty="0">
                <a:latin typeface="HG丸ｺﾞｼｯｸM-PRO" panose="020F0600000000000000" pitchFamily="50" charset="-128"/>
                <a:ea typeface="HG丸ｺﾞｼｯｸM-PRO" panose="020F0600000000000000" pitchFamily="50" charset="-128"/>
              </a:rPr>
              <a:t>P-42</a:t>
            </a:r>
            <a:r>
              <a:rPr lang="ja-JP" altLang="en-US" sz="1000" dirty="0" smtClean="0">
                <a:latin typeface="HG丸ｺﾞｼｯｸM-PRO" panose="020F0600000000000000" pitchFamily="50" charset="-128"/>
                <a:ea typeface="HG丸ｺﾞｼｯｸM-PRO" panose="020F0600000000000000" pitchFamily="50" charset="-128"/>
              </a:rPr>
              <a:t>参照</a:t>
            </a:r>
            <a:endParaRPr lang="ja-JP" altLang="en-US" sz="1000" dirty="0">
              <a:latin typeface="HG丸ｺﾞｼｯｸM-PRO" panose="020F0600000000000000" pitchFamily="50" charset="-128"/>
              <a:ea typeface="HG丸ｺﾞｼｯｸM-PRO" panose="020F0600000000000000" pitchFamily="50" charset="-128"/>
            </a:endParaRPr>
          </a:p>
        </p:txBody>
      </p:sp>
      <p:pic>
        <p:nvPicPr>
          <p:cNvPr id="4" name="図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39672" y="972845"/>
            <a:ext cx="1184132" cy="1585567"/>
          </a:xfrm>
          <a:prstGeom prst="rect">
            <a:avLst/>
          </a:prstGeom>
        </p:spPr>
      </p:pic>
      <p:pic>
        <p:nvPicPr>
          <p:cNvPr id="3" name="図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04521" y="1340083"/>
            <a:ext cx="1124002" cy="1048296"/>
          </a:xfrm>
          <a:prstGeom prst="rect">
            <a:avLst/>
          </a:prstGeom>
        </p:spPr>
      </p:pic>
      <p:sp>
        <p:nvSpPr>
          <p:cNvPr id="45" name="Rectangle 2125"/>
          <p:cNvSpPr>
            <a:spLocks noChangeArrowheads="1"/>
          </p:cNvSpPr>
          <p:nvPr/>
        </p:nvSpPr>
        <p:spPr bwMode="auto">
          <a:xfrm>
            <a:off x="8139490" y="2258059"/>
            <a:ext cx="1162452" cy="657386"/>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46" name="Rectangle 2125"/>
          <p:cNvSpPr>
            <a:spLocks noChangeArrowheads="1"/>
          </p:cNvSpPr>
          <p:nvPr/>
        </p:nvSpPr>
        <p:spPr bwMode="auto">
          <a:xfrm>
            <a:off x="6396038" y="5722144"/>
            <a:ext cx="1466850" cy="346076"/>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47" name="Line 2117"/>
          <p:cNvSpPr>
            <a:spLocks noChangeShapeType="1"/>
          </p:cNvSpPr>
          <p:nvPr/>
        </p:nvSpPr>
        <p:spPr bwMode="auto">
          <a:xfrm flipH="1">
            <a:off x="7350689" y="2957513"/>
            <a:ext cx="683852" cy="567806"/>
          </a:xfrm>
          <a:prstGeom prst="line">
            <a:avLst/>
          </a:prstGeom>
          <a:noFill/>
          <a:ln w="127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Tree>
  </p:cSld>
  <p:clrMapOvr>
    <a:masterClrMapping/>
  </p:clrMapOvr>
  <p:transition advTm="64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stretch>
            <a:fillRect/>
          </a:stretch>
        </p:blipFill>
        <p:spPr>
          <a:xfrm>
            <a:off x="758871" y="1137929"/>
            <a:ext cx="2535938" cy="1962150"/>
          </a:xfrm>
          <a:prstGeom prst="rect">
            <a:avLst/>
          </a:prstGeom>
        </p:spPr>
      </p:pic>
      <p:sp>
        <p:nvSpPr>
          <p:cNvPr id="24" name="Rectangle 7"/>
          <p:cNvSpPr>
            <a:spLocks noGrp="1" noChangeArrowheads="1"/>
          </p:cNvSpPr>
          <p:nvPr>
            <p:ph type="sldNum" sz="quarter" idx="12"/>
          </p:nvPr>
        </p:nvSpPr>
        <p:spPr>
          <a:ln/>
        </p:spPr>
        <p:txBody>
          <a:bodyPr/>
          <a:lstStyle/>
          <a:p>
            <a:fld id="{3F2841F2-4674-492C-95C8-4D63C70941F6}" type="slidenum">
              <a:rPr lang="en-US" altLang="ja-JP"/>
              <a:pPr/>
              <a:t>18</a:t>
            </a:fld>
            <a:endParaRPr lang="en-US" altLang="ja-JP"/>
          </a:p>
        </p:txBody>
      </p:sp>
      <p:pic>
        <p:nvPicPr>
          <p:cNvPr id="34848" name="Picture 32" descr="sm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1878" y="4168776"/>
            <a:ext cx="872144" cy="1204642"/>
          </a:xfrm>
          <a:prstGeom prst="rect">
            <a:avLst/>
          </a:prstGeom>
          <a:noFill/>
          <a:extLst>
            <a:ext uri="{909E8E84-426E-40DD-AFC4-6F175D3DCCD1}">
              <a14:hiddenFill xmlns:a14="http://schemas.microsoft.com/office/drawing/2010/main">
                <a:solidFill>
                  <a:srgbClr val="FFFFFF"/>
                </a:solidFill>
              </a14:hiddenFill>
            </a:ext>
          </a:extLst>
        </p:spPr>
      </p:pic>
      <p:sp>
        <p:nvSpPr>
          <p:cNvPr id="34852" name="Text Box 36"/>
          <p:cNvSpPr txBox="1">
            <a:spLocks noChangeArrowheads="1"/>
          </p:cNvSpPr>
          <p:nvPr/>
        </p:nvSpPr>
        <p:spPr bwMode="auto">
          <a:xfrm>
            <a:off x="1995053" y="3724275"/>
            <a:ext cx="1457325"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ja-JP" altLang="en-US" dirty="0">
                <a:latin typeface="HG丸ｺﾞｼｯｸM-PRO" panose="020F0600000000000000" pitchFamily="50" charset="-128"/>
                <a:ea typeface="HG丸ｺﾞｼｯｸM-PRO" panose="020F0600000000000000" pitchFamily="50" charset="-128"/>
              </a:rPr>
              <a:t>大塚商会</a:t>
            </a:r>
            <a:br>
              <a:rPr lang="ja-JP" altLang="en-US" dirty="0">
                <a:latin typeface="HG丸ｺﾞｼｯｸM-PRO" panose="020F0600000000000000" pitchFamily="50" charset="-128"/>
                <a:ea typeface="HG丸ｺﾞｼｯｸM-PRO" panose="020F0600000000000000" pitchFamily="50" charset="-128"/>
              </a:rPr>
            </a:br>
            <a:r>
              <a:rPr lang="en-US" altLang="ja-JP" dirty="0">
                <a:latin typeface="HG丸ｺﾞｼｯｸM-PRO" panose="020F0600000000000000" pitchFamily="50" charset="-128"/>
                <a:ea typeface="HG丸ｺﾞｼｯｸM-PRO" panose="020F0600000000000000" pitchFamily="50" charset="-128"/>
              </a:rPr>
              <a:t>SMILE BS </a:t>
            </a:r>
            <a:r>
              <a:rPr lang="en-US" altLang="ja-JP" dirty="0" err="1">
                <a:latin typeface="HG丸ｺﾞｼｯｸM-PRO" panose="020F0600000000000000" pitchFamily="50" charset="-128"/>
                <a:ea typeface="HG丸ｺﾞｼｯｸM-PRO" panose="020F0600000000000000" pitchFamily="50" charset="-128"/>
              </a:rPr>
              <a:t>ApaRevo</a:t>
            </a:r>
            <a:endParaRPr lang="en-US" altLang="ja-JP" dirty="0">
              <a:latin typeface="HG丸ｺﾞｼｯｸM-PRO" panose="020F0600000000000000" pitchFamily="50" charset="-128"/>
              <a:ea typeface="HG丸ｺﾞｼｯｸM-PRO" panose="020F0600000000000000" pitchFamily="50" charset="-128"/>
            </a:endParaRPr>
          </a:p>
        </p:txBody>
      </p:sp>
      <p:sp>
        <p:nvSpPr>
          <p:cNvPr id="34855" name="Text Box 39"/>
          <p:cNvSpPr txBox="1">
            <a:spLocks noChangeArrowheads="1"/>
          </p:cNvSpPr>
          <p:nvPr/>
        </p:nvSpPr>
        <p:spPr bwMode="auto">
          <a:xfrm>
            <a:off x="693738" y="3724275"/>
            <a:ext cx="692150"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ja-JP" altLang="en-US">
                <a:latin typeface="HG丸ｺﾞｼｯｸM-PRO" panose="020F0600000000000000" pitchFamily="50" charset="-128"/>
                <a:ea typeface="HG丸ｺﾞｼｯｸM-PRO" panose="020F0600000000000000" pitchFamily="50" charset="-128"/>
              </a:rPr>
              <a:t>応研</a:t>
            </a:r>
            <a:br>
              <a:rPr lang="ja-JP" altLang="en-US">
                <a:latin typeface="HG丸ｺﾞｼｯｸM-PRO" panose="020F0600000000000000" pitchFamily="50" charset="-128"/>
                <a:ea typeface="HG丸ｺﾞｼｯｸM-PRO" panose="020F0600000000000000" pitchFamily="50" charset="-128"/>
              </a:rPr>
            </a:br>
            <a:r>
              <a:rPr lang="ja-JP" altLang="en-US">
                <a:latin typeface="HG丸ｺﾞｼｯｸM-PRO" panose="020F0600000000000000" pitchFamily="50" charset="-128"/>
                <a:ea typeface="HG丸ｺﾞｼｯｸM-PRO" panose="020F0600000000000000" pitchFamily="50" charset="-128"/>
              </a:rPr>
              <a:t>販売大臣</a:t>
            </a:r>
            <a:endParaRPr lang="en-US" altLang="ja-JP">
              <a:latin typeface="HG丸ｺﾞｼｯｸM-PRO" panose="020F0600000000000000" pitchFamily="50" charset="-128"/>
              <a:ea typeface="HG丸ｺﾞｼｯｸM-PRO" panose="020F0600000000000000" pitchFamily="50" charset="-128"/>
            </a:endParaRPr>
          </a:p>
        </p:txBody>
      </p:sp>
      <p:sp>
        <p:nvSpPr>
          <p:cNvPr id="34818" name="Text Box 3"/>
          <p:cNvSpPr txBox="1">
            <a:spLocks noChangeArrowheads="1"/>
          </p:cNvSpPr>
          <p:nvPr/>
        </p:nvSpPr>
        <p:spPr bwMode="auto">
          <a:xfrm>
            <a:off x="1524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ja-JP" altLang="en-US" sz="2200" b="1" dirty="0">
                <a:solidFill>
                  <a:srgbClr val="008000"/>
                </a:solidFill>
                <a:latin typeface="HG丸ｺﾞｼｯｸM-PRO" panose="020F0600000000000000" pitchFamily="50" charset="-128"/>
                <a:ea typeface="HG丸ｺﾞｼｯｸM-PRO" panose="020F0600000000000000" pitchFamily="50" charset="-128"/>
              </a:rPr>
              <a:t>商品・顧客マスタの</a:t>
            </a:r>
            <a:r>
              <a:rPr kumimoji="0" lang="en-US" altLang="ja-JP" sz="2200" b="1" dirty="0">
                <a:solidFill>
                  <a:srgbClr val="008000"/>
                </a:solidFill>
                <a:latin typeface="HG丸ｺﾞｼｯｸM-PRO" panose="020F0600000000000000" pitchFamily="50" charset="-128"/>
                <a:ea typeface="HG丸ｺﾞｼｯｸM-PRO" panose="020F0600000000000000" pitchFamily="50" charset="-128"/>
              </a:rPr>
              <a:t>CSV</a:t>
            </a:r>
            <a:r>
              <a:rPr kumimoji="0" lang="ja-JP" altLang="en-US" sz="2200" b="1" dirty="0">
                <a:solidFill>
                  <a:srgbClr val="008000"/>
                </a:solidFill>
                <a:latin typeface="HG丸ｺﾞｼｯｸM-PRO" panose="020F0600000000000000" pitchFamily="50" charset="-128"/>
                <a:ea typeface="HG丸ｺﾞｼｯｸM-PRO" panose="020F0600000000000000" pitchFamily="50" charset="-128"/>
              </a:rPr>
              <a:t>取込、各社販売管理</a:t>
            </a:r>
            <a:r>
              <a:rPr kumimoji="0" lang="ja-JP" altLang="en-US" sz="2200" b="1" dirty="0" smtClean="0">
                <a:solidFill>
                  <a:srgbClr val="008000"/>
                </a:solidFill>
                <a:latin typeface="HG丸ｺﾞｼｯｸM-PRO" panose="020F0600000000000000" pitchFamily="50" charset="-128"/>
                <a:ea typeface="HG丸ｺﾞｼｯｸM-PRO" panose="020F0600000000000000" pitchFamily="50" charset="-128"/>
              </a:rPr>
              <a:t>ソフトと連携</a:t>
            </a:r>
            <a:endParaRPr kumimoji="0" lang="ja-JP" altLang="en-US" sz="2200" b="1" dirty="0">
              <a:solidFill>
                <a:srgbClr val="008000"/>
              </a:solidFill>
              <a:latin typeface="HG丸ｺﾞｼｯｸM-PRO" panose="020F0600000000000000" pitchFamily="50" charset="-128"/>
              <a:ea typeface="HG丸ｺﾞｼｯｸM-PRO" panose="020F0600000000000000" pitchFamily="50" charset="-128"/>
            </a:endParaRPr>
          </a:p>
        </p:txBody>
      </p:sp>
      <p:sp>
        <p:nvSpPr>
          <p:cNvPr id="34829" name="Text Box 40"/>
          <p:cNvSpPr txBox="1">
            <a:spLocks noChangeArrowheads="1"/>
          </p:cNvSpPr>
          <p:nvPr/>
        </p:nvSpPr>
        <p:spPr bwMode="auto">
          <a:xfrm>
            <a:off x="676275" y="511175"/>
            <a:ext cx="8991600" cy="581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商品マスタ・顧客マスタの</a:t>
            </a:r>
            <a:r>
              <a:rPr lang="en-US" altLang="ja-JP" sz="1600" b="1">
                <a:latin typeface="HG丸ｺﾞｼｯｸM-PRO" panose="020F0600000000000000" pitchFamily="50" charset="-128"/>
                <a:ea typeface="HG丸ｺﾞｼｯｸM-PRO" panose="020F0600000000000000" pitchFamily="50" charset="-128"/>
              </a:rPr>
              <a:t>CSV</a:t>
            </a:r>
            <a:r>
              <a:rPr lang="ja-JP" altLang="en-US" sz="1600" b="1">
                <a:latin typeface="HG丸ｺﾞｼｯｸM-PRO" panose="020F0600000000000000" pitchFamily="50" charset="-128"/>
                <a:ea typeface="HG丸ｺﾞｼｯｸM-PRO" panose="020F0600000000000000" pitchFamily="50" charset="-128"/>
              </a:rPr>
              <a:t>取込み･取出しや</a:t>
            </a:r>
            <a:r>
              <a:rPr lang="en-US" altLang="ja-JP" sz="1600" b="1">
                <a:latin typeface="HG丸ｺﾞｼｯｸM-PRO" panose="020F0600000000000000" pitchFamily="50" charset="-128"/>
                <a:ea typeface="HG丸ｺﾞｼｯｸM-PRO" panose="020F0600000000000000" pitchFamily="50" charset="-128"/>
              </a:rPr>
              <a:t>､</a:t>
            </a:r>
            <a:r>
              <a:rPr lang="ja-JP" altLang="en-US" sz="1600" b="1">
                <a:latin typeface="HG丸ｺﾞｼｯｸM-PRO" panose="020F0600000000000000" pitchFamily="50" charset="-128"/>
                <a:ea typeface="HG丸ｺﾞｼｯｸM-PRO" panose="020F0600000000000000" pitchFamily="50" charset="-128"/>
              </a:rPr>
              <a:t>ログテキスト変換で</a:t>
            </a:r>
            <a:r>
              <a:rPr lang="en-US" altLang="ja-JP" sz="1600" b="1">
                <a:latin typeface="HG丸ｺﾞｼｯｸM-PRO" panose="020F0600000000000000" pitchFamily="50" charset="-128"/>
                <a:ea typeface="HG丸ｺﾞｼｯｸM-PRO" panose="020F0600000000000000" pitchFamily="50" charset="-128"/>
              </a:rPr>
              <a:t>､</a:t>
            </a:r>
            <a:r>
              <a:rPr lang="ja-JP" altLang="en-US" sz="1600" b="1">
                <a:latin typeface="HG丸ｺﾞｼｯｸM-PRO" panose="020F0600000000000000" pitchFamily="50" charset="-128"/>
                <a:ea typeface="HG丸ｺﾞｼｯｸM-PRO" panose="020F0600000000000000" pitchFamily="50" charset="-128"/>
              </a:rPr>
              <a:t>ジャーナルデータ</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を</a:t>
            </a:r>
            <a:r>
              <a:rPr lang="en-US" altLang="ja-JP" sz="1600" b="1">
                <a:latin typeface="HG丸ｺﾞｼｯｸM-PRO" panose="020F0600000000000000" pitchFamily="50" charset="-128"/>
                <a:ea typeface="HG丸ｺﾞｼｯｸM-PRO" panose="020F0600000000000000" pitchFamily="50" charset="-128"/>
              </a:rPr>
              <a:t>CSV</a:t>
            </a:r>
            <a:r>
              <a:rPr lang="ja-JP" altLang="en-US" sz="1600" b="1">
                <a:latin typeface="HG丸ｺﾞｼｯｸM-PRO" panose="020F0600000000000000" pitchFamily="50" charset="-128"/>
                <a:ea typeface="HG丸ｺﾞｼｯｸM-PRO" panose="020F0600000000000000" pitchFamily="50" charset="-128"/>
              </a:rPr>
              <a:t>やテキストで取り出す事ができます。</a:t>
            </a:r>
          </a:p>
        </p:txBody>
      </p:sp>
      <p:sp>
        <p:nvSpPr>
          <p:cNvPr id="34834" name="Rectangle 18"/>
          <p:cNvSpPr>
            <a:spLocks noChangeArrowheads="1"/>
          </p:cNvSpPr>
          <p:nvPr/>
        </p:nvSpPr>
        <p:spPr bwMode="auto">
          <a:xfrm>
            <a:off x="2387558" y="2077610"/>
            <a:ext cx="871537" cy="249954"/>
          </a:xfrm>
          <a:prstGeom prst="rect">
            <a:avLst/>
          </a:prstGeom>
          <a:noFill/>
          <a:ln w="6350">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34838" name="AutoShape 57"/>
          <p:cNvSpPr>
            <a:spLocks noChangeArrowheads="1"/>
          </p:cNvSpPr>
          <p:nvPr/>
        </p:nvSpPr>
        <p:spPr bwMode="auto">
          <a:xfrm>
            <a:off x="739775" y="6229350"/>
            <a:ext cx="8755063" cy="400050"/>
          </a:xfrm>
          <a:prstGeom prst="roundRect">
            <a:avLst>
              <a:gd name="adj" fmla="val 16667"/>
            </a:avLst>
          </a:prstGeom>
          <a:solidFill>
            <a:srgbClr val="FFFFFF"/>
          </a:solidFill>
          <a:ln w="19050">
            <a:solidFill>
              <a:srgbClr val="99CC00"/>
            </a:solidFill>
            <a:round/>
            <a:headEnd/>
            <a:tailEnd/>
          </a:ln>
          <a:effectLst>
            <a:outerShdw dist="35921" dir="2700000" algn="ctr" rotWithShape="0">
              <a:schemeClr val="bg2"/>
            </a:outerShdw>
          </a:effec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400" b="1" dirty="0">
                <a:latin typeface="HG丸ｺﾞｼｯｸM-PRO" panose="020F0600000000000000" pitchFamily="50" charset="-128"/>
                <a:ea typeface="HG丸ｺﾞｼｯｸM-PRO" panose="020F0600000000000000" pitchFamily="50" charset="-128"/>
              </a:rPr>
              <a:t>Windows</a:t>
            </a:r>
            <a:r>
              <a:rPr lang="ja-JP" altLang="en-US" sz="1400" b="1" dirty="0">
                <a:latin typeface="HG丸ｺﾞｼｯｸM-PRO" panose="020F0600000000000000" pitchFamily="50" charset="-128"/>
                <a:ea typeface="HG丸ｺﾞｼｯｸM-PRO" panose="020F0600000000000000" pitchFamily="50" charset="-128"/>
              </a:rPr>
              <a:t>ベース</a:t>
            </a:r>
            <a:r>
              <a:rPr lang="ja-JP" altLang="en-US" sz="1400" b="1" dirty="0" smtClean="0">
                <a:latin typeface="HG丸ｺﾞｼｯｸM-PRO" panose="020F0600000000000000" pitchFamily="50" charset="-128"/>
                <a:ea typeface="HG丸ｺﾞｼｯｸM-PRO" panose="020F0600000000000000" pitchFamily="50" charset="-128"/>
              </a:rPr>
              <a:t>なので、出力</a:t>
            </a:r>
            <a:r>
              <a:rPr lang="ja-JP" altLang="en-US" sz="1400" b="1" dirty="0">
                <a:latin typeface="HG丸ｺﾞｼｯｸM-PRO" panose="020F0600000000000000" pitchFamily="50" charset="-128"/>
                <a:ea typeface="HG丸ｺﾞｼｯｸM-PRO" panose="020F0600000000000000" pitchFamily="50" charset="-128"/>
              </a:rPr>
              <a:t>したデータ</a:t>
            </a:r>
            <a:r>
              <a:rPr lang="en-US" altLang="ja-JP" sz="900" b="1" dirty="0">
                <a:latin typeface="HG丸ｺﾞｼｯｸM-PRO" panose="020F0600000000000000" pitchFamily="50" charset="-128"/>
                <a:ea typeface="HG丸ｺﾞｼｯｸM-PRO" panose="020F0600000000000000" pitchFamily="50" charset="-128"/>
              </a:rPr>
              <a:t>( </a:t>
            </a:r>
            <a:r>
              <a:rPr lang="en-US" altLang="ja-JP" sz="1400" b="1" dirty="0">
                <a:latin typeface="HG丸ｺﾞｼｯｸM-PRO" panose="020F0600000000000000" pitchFamily="50" charset="-128"/>
                <a:ea typeface="HG丸ｺﾞｼｯｸM-PRO" panose="020F0600000000000000" pitchFamily="50" charset="-128"/>
              </a:rPr>
              <a:t>csv</a:t>
            </a:r>
            <a:r>
              <a:rPr lang="en-US" altLang="ja-JP" sz="800" b="1" dirty="0">
                <a:latin typeface="HG丸ｺﾞｼｯｸM-PRO" panose="020F0600000000000000" pitchFamily="50" charset="-128"/>
                <a:ea typeface="HG丸ｺﾞｼｯｸM-PRO" panose="020F0600000000000000" pitchFamily="50" charset="-128"/>
              </a:rPr>
              <a:t> </a:t>
            </a:r>
            <a:r>
              <a:rPr lang="en-US" altLang="ja-JP" sz="900" b="1" dirty="0">
                <a:latin typeface="HG丸ｺﾞｼｯｸM-PRO" panose="020F0600000000000000" pitchFamily="50" charset="-128"/>
                <a:ea typeface="HG丸ｺﾞｼｯｸM-PRO" panose="020F0600000000000000" pitchFamily="50" charset="-128"/>
              </a:rPr>
              <a:t>)</a:t>
            </a:r>
            <a:r>
              <a:rPr lang="ja-JP" altLang="en-US" sz="1400" b="1" dirty="0">
                <a:latin typeface="HG丸ｺﾞｼｯｸM-PRO" panose="020F0600000000000000" pitchFamily="50" charset="-128"/>
                <a:ea typeface="HG丸ｺﾞｼｯｸM-PRO" panose="020F0600000000000000" pitchFamily="50" charset="-128"/>
              </a:rPr>
              <a:t>の</a:t>
            </a:r>
            <a:r>
              <a:rPr lang="ja-JP" altLang="en-US" sz="1400" b="1" dirty="0" smtClean="0">
                <a:latin typeface="HG丸ｺﾞｼｯｸM-PRO" panose="020F0600000000000000" pitchFamily="50" charset="-128"/>
                <a:ea typeface="HG丸ｺﾞｼｯｸM-PRO" panose="020F0600000000000000" pitchFamily="50" charset="-128"/>
              </a:rPr>
              <a:t>編集</a:t>
            </a:r>
            <a:r>
              <a:rPr lang="ja-JP" altLang="en-US" sz="1000" b="1" dirty="0" smtClean="0">
                <a:latin typeface="HG丸ｺﾞｼｯｸM-PRO" panose="020F0600000000000000" pitchFamily="50" charset="-128"/>
                <a:ea typeface="HG丸ｺﾞｼｯｸM-PRO" panose="020F0600000000000000" pitchFamily="50" charset="-128"/>
              </a:rPr>
              <a:t>（</a:t>
            </a:r>
            <a:r>
              <a:rPr lang="en-US" altLang="ja-JP" sz="1000" b="1" dirty="0" smtClean="0">
                <a:latin typeface="HG丸ｺﾞｼｯｸM-PRO" panose="020F0600000000000000" pitchFamily="50" charset="-128"/>
                <a:ea typeface="HG丸ｺﾞｼｯｸM-PRO" panose="020F0600000000000000" pitchFamily="50" charset="-128"/>
              </a:rPr>
              <a:t>Excel</a:t>
            </a:r>
            <a:r>
              <a:rPr lang="ja-JP" altLang="en-US" sz="1000" b="1" dirty="0" smtClean="0">
                <a:latin typeface="HG丸ｺﾞｼｯｸM-PRO" panose="020F0600000000000000" pitchFamily="50" charset="-128"/>
                <a:ea typeface="HG丸ｺﾞｼｯｸM-PRO" panose="020F0600000000000000" pitchFamily="50" charset="-128"/>
              </a:rPr>
              <a:t>等）</a:t>
            </a:r>
            <a:r>
              <a:rPr lang="ja-JP" altLang="en-US" sz="1400" b="1" dirty="0" smtClean="0">
                <a:latin typeface="HG丸ｺﾞｼｯｸM-PRO" panose="020F0600000000000000" pitchFamily="50" charset="-128"/>
                <a:ea typeface="HG丸ｺﾞｼｯｸM-PRO" panose="020F0600000000000000" pitchFamily="50" charset="-128"/>
              </a:rPr>
              <a:t>を</a:t>
            </a:r>
            <a:r>
              <a:rPr lang="en-US" altLang="ja-JP" sz="1400" b="1" dirty="0">
                <a:latin typeface="HG丸ｺﾞｼｯｸM-PRO" panose="020F0600000000000000" pitchFamily="50" charset="-128"/>
                <a:ea typeface="HG丸ｺﾞｼｯｸM-PRO" panose="020F0600000000000000" pitchFamily="50" charset="-128"/>
              </a:rPr>
              <a:t>POS</a:t>
            </a:r>
            <a:r>
              <a:rPr lang="ja-JP" altLang="en-US" sz="1400" b="1" dirty="0">
                <a:latin typeface="HG丸ｺﾞｼｯｸM-PRO" panose="020F0600000000000000" pitchFamily="50" charset="-128"/>
                <a:ea typeface="HG丸ｺﾞｼｯｸM-PRO" panose="020F0600000000000000" pitchFamily="50" charset="-128"/>
              </a:rPr>
              <a:t>レジと同じ</a:t>
            </a:r>
            <a:r>
              <a:rPr lang="ja-JP" altLang="en-US" sz="1400" b="1" dirty="0" smtClean="0">
                <a:latin typeface="HG丸ｺﾞｼｯｸM-PRO" panose="020F0600000000000000" pitchFamily="50" charset="-128"/>
                <a:ea typeface="HG丸ｺﾞｼｯｸM-PRO" panose="020F0600000000000000" pitchFamily="50" charset="-128"/>
              </a:rPr>
              <a:t>端末で</a:t>
            </a:r>
            <a:r>
              <a:rPr lang="ja-JP" altLang="en-US" sz="1400" b="1" dirty="0">
                <a:latin typeface="HG丸ｺﾞｼｯｸM-PRO" panose="020F0600000000000000" pitchFamily="50" charset="-128"/>
                <a:ea typeface="HG丸ｺﾞｼｯｸM-PRO" panose="020F0600000000000000" pitchFamily="50" charset="-128"/>
              </a:rPr>
              <a:t>行えます。</a:t>
            </a:r>
            <a:endParaRPr lang="ja-JP" altLang="en-US" sz="1400" b="1" dirty="0">
              <a:ea typeface="HG丸ｺﾞｼｯｸM-PRO" panose="020F0600000000000000" pitchFamily="50" charset="-128"/>
            </a:endParaRPr>
          </a:p>
        </p:txBody>
      </p:sp>
      <p:sp>
        <p:nvSpPr>
          <p:cNvPr id="34853" name="Text Box 37"/>
          <p:cNvSpPr txBox="1">
            <a:spLocks noChangeArrowheads="1"/>
          </p:cNvSpPr>
          <p:nvPr/>
        </p:nvSpPr>
        <p:spPr bwMode="auto">
          <a:xfrm>
            <a:off x="5469423" y="3724275"/>
            <a:ext cx="755650"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ja-JP">
                <a:latin typeface="HG丸ｺﾞｼｯｸM-PRO" panose="020F0600000000000000" pitchFamily="50" charset="-128"/>
                <a:ea typeface="HG丸ｺﾞｼｯｸM-PRO" panose="020F0600000000000000" pitchFamily="50" charset="-128"/>
              </a:rPr>
              <a:t>PCA</a:t>
            </a:r>
            <a:br>
              <a:rPr lang="en-US" altLang="ja-JP">
                <a:latin typeface="HG丸ｺﾞｼｯｸM-PRO" panose="020F0600000000000000" pitchFamily="50" charset="-128"/>
                <a:ea typeface="HG丸ｺﾞｼｯｸM-PRO" panose="020F0600000000000000" pitchFamily="50" charset="-128"/>
              </a:rPr>
            </a:br>
            <a:r>
              <a:rPr lang="ja-JP" altLang="en-US">
                <a:latin typeface="HG丸ｺﾞｼｯｸM-PRO" panose="020F0600000000000000" pitchFamily="50" charset="-128"/>
                <a:ea typeface="HG丸ｺﾞｼｯｸM-PRO" panose="020F0600000000000000" pitchFamily="50" charset="-128"/>
              </a:rPr>
              <a:t>商魂</a:t>
            </a:r>
            <a:r>
              <a:rPr lang="en-US" altLang="ja-JP">
                <a:latin typeface="HG丸ｺﾞｼｯｸM-PRO" panose="020F0600000000000000" pitchFamily="50" charset="-128"/>
                <a:ea typeface="HG丸ｺﾞｼｯｸM-PRO" panose="020F0600000000000000" pitchFamily="50" charset="-128"/>
              </a:rPr>
              <a:t>/</a:t>
            </a:r>
            <a:r>
              <a:rPr lang="ja-JP" altLang="en-US">
                <a:latin typeface="HG丸ｺﾞｼｯｸM-PRO" panose="020F0600000000000000" pitchFamily="50" charset="-128"/>
                <a:ea typeface="HG丸ｺﾞｼｯｸM-PRO" panose="020F0600000000000000" pitchFamily="50" charset="-128"/>
              </a:rPr>
              <a:t>商管</a:t>
            </a:r>
            <a:endParaRPr lang="en-US" altLang="ja-JP">
              <a:latin typeface="HG丸ｺﾞｼｯｸM-PRO" panose="020F0600000000000000" pitchFamily="50" charset="-128"/>
              <a:ea typeface="HG丸ｺﾞｼｯｸM-PRO" panose="020F0600000000000000" pitchFamily="50" charset="-128"/>
            </a:endParaRPr>
          </a:p>
        </p:txBody>
      </p:sp>
      <p:sp>
        <p:nvSpPr>
          <p:cNvPr id="34854" name="Text Box 38"/>
          <p:cNvSpPr txBox="1">
            <a:spLocks noChangeArrowheads="1"/>
          </p:cNvSpPr>
          <p:nvPr/>
        </p:nvSpPr>
        <p:spPr bwMode="auto">
          <a:xfrm>
            <a:off x="3749181" y="3724275"/>
            <a:ext cx="1009650"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ja-JP">
                <a:latin typeface="HG丸ｺﾞｼｯｸM-PRO" panose="020F0600000000000000" pitchFamily="50" charset="-128"/>
                <a:ea typeface="HG丸ｺﾞｼｯｸM-PRO" panose="020F0600000000000000" pitchFamily="50" charset="-128"/>
              </a:rPr>
              <a:t>OBC</a:t>
            </a:r>
            <a:r>
              <a:rPr lang="ja-JP" altLang="en-US">
                <a:latin typeface="HG丸ｺﾞｼｯｸM-PRO" panose="020F0600000000000000" pitchFamily="50" charset="-128"/>
                <a:ea typeface="HG丸ｺﾞｼｯｸM-PRO" panose="020F0600000000000000" pitchFamily="50" charset="-128"/>
              </a:rPr>
              <a:t> </a:t>
            </a:r>
            <a:br>
              <a:rPr lang="ja-JP" altLang="en-US">
                <a:latin typeface="HG丸ｺﾞｼｯｸM-PRO" panose="020F0600000000000000" pitchFamily="50" charset="-128"/>
                <a:ea typeface="HG丸ｺﾞｼｯｸM-PRO" panose="020F0600000000000000" pitchFamily="50" charset="-128"/>
              </a:rPr>
            </a:br>
            <a:r>
              <a:rPr lang="ja-JP" altLang="en-US">
                <a:latin typeface="HG丸ｺﾞｼｯｸM-PRO" panose="020F0600000000000000" pitchFamily="50" charset="-128"/>
                <a:ea typeface="HG丸ｺﾞｼｯｸM-PRO" panose="020F0600000000000000" pitchFamily="50" charset="-128"/>
              </a:rPr>
              <a:t>蔵奉行</a:t>
            </a:r>
            <a:r>
              <a:rPr lang="en-US" altLang="ja-JP">
                <a:latin typeface="HG丸ｺﾞｼｯｸM-PRO" panose="020F0600000000000000" pitchFamily="50" charset="-128"/>
                <a:ea typeface="HG丸ｺﾞｼｯｸM-PRO" panose="020F0600000000000000" pitchFamily="50" charset="-128"/>
              </a:rPr>
              <a:t>/</a:t>
            </a:r>
            <a:r>
              <a:rPr lang="ja-JP" altLang="en-US">
                <a:latin typeface="HG丸ｺﾞｼｯｸM-PRO" panose="020F0600000000000000" pitchFamily="50" charset="-128"/>
                <a:ea typeface="HG丸ｺﾞｼｯｸM-PRO" panose="020F0600000000000000" pitchFamily="50" charset="-128"/>
              </a:rPr>
              <a:t>商奉行</a:t>
            </a:r>
            <a:endParaRPr lang="en-US" altLang="ja-JP">
              <a:latin typeface="HG丸ｺﾞｼｯｸM-PRO" panose="020F0600000000000000" pitchFamily="50" charset="-128"/>
              <a:ea typeface="HG丸ｺﾞｼｯｸM-PRO" panose="020F0600000000000000" pitchFamily="50" charset="-128"/>
            </a:endParaRPr>
          </a:p>
        </p:txBody>
      </p:sp>
      <p:sp>
        <p:nvSpPr>
          <p:cNvPr id="34856" name="Text Box 40"/>
          <p:cNvSpPr txBox="1">
            <a:spLocks noChangeArrowheads="1"/>
          </p:cNvSpPr>
          <p:nvPr/>
        </p:nvSpPr>
        <p:spPr bwMode="auto">
          <a:xfrm>
            <a:off x="7311098" y="3724275"/>
            <a:ext cx="946150"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ja-JP" altLang="en-US" dirty="0">
                <a:latin typeface="HG丸ｺﾞｼｯｸM-PRO" panose="020F0600000000000000" pitchFamily="50" charset="-128"/>
                <a:ea typeface="HG丸ｺﾞｼｯｸM-PRO" panose="020F0600000000000000" pitchFamily="50" charset="-128"/>
              </a:rPr>
              <a:t>弥生</a:t>
            </a:r>
            <a:br>
              <a:rPr lang="ja-JP" altLang="en-US" dirty="0">
                <a:latin typeface="HG丸ｺﾞｼｯｸM-PRO" panose="020F0600000000000000" pitchFamily="50" charset="-128"/>
                <a:ea typeface="HG丸ｺﾞｼｯｸM-PRO" panose="020F0600000000000000" pitchFamily="50" charset="-128"/>
              </a:rPr>
            </a:br>
            <a:r>
              <a:rPr lang="ja-JP" altLang="en-US" dirty="0">
                <a:latin typeface="HG丸ｺﾞｼｯｸM-PRO" panose="020F0600000000000000" pitchFamily="50" charset="-128"/>
                <a:ea typeface="HG丸ｺﾞｼｯｸM-PRO" panose="020F0600000000000000" pitchFamily="50" charset="-128"/>
              </a:rPr>
              <a:t>弥生販売大臣</a:t>
            </a:r>
            <a:endParaRPr lang="en-US" altLang="ja-JP" dirty="0">
              <a:latin typeface="HG丸ｺﾞｼｯｸM-PRO" panose="020F0600000000000000" pitchFamily="50" charset="-128"/>
              <a:ea typeface="HG丸ｺﾞｼｯｸM-PRO" panose="020F0600000000000000" pitchFamily="50" charset="-128"/>
            </a:endParaRPr>
          </a:p>
        </p:txBody>
      </p:sp>
      <p:sp>
        <p:nvSpPr>
          <p:cNvPr id="34860" name="Text Box 40"/>
          <p:cNvSpPr txBox="1">
            <a:spLocks noChangeArrowheads="1"/>
          </p:cNvSpPr>
          <p:nvPr/>
        </p:nvSpPr>
        <p:spPr bwMode="auto">
          <a:xfrm>
            <a:off x="712788" y="3332163"/>
            <a:ext cx="6205537"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各社、販売管理ソフトとの連動が可能です。</a:t>
            </a:r>
          </a:p>
        </p:txBody>
      </p:sp>
      <p:sp>
        <p:nvSpPr>
          <p:cNvPr id="34861" name="Text Box 45"/>
          <p:cNvSpPr txBox="1">
            <a:spLocks noChangeArrowheads="1"/>
          </p:cNvSpPr>
          <p:nvPr/>
        </p:nvSpPr>
        <p:spPr bwMode="auto">
          <a:xfrm>
            <a:off x="693738" y="5421044"/>
            <a:ext cx="4176712" cy="7078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ja-JP" altLang="en-US" dirty="0" smtClean="0">
                <a:latin typeface="HG丸ｺﾞｼｯｸM-PRO" panose="020F0600000000000000" pitchFamily="50" charset="-128"/>
                <a:ea typeface="HG丸ｺﾞｼｯｸM-PRO" panose="020F0600000000000000" pitchFamily="50" charset="-128"/>
              </a:rPr>
              <a:t>その他</a:t>
            </a:r>
            <a:endParaRPr lang="ja-JP" altLang="en-US" dirty="0">
              <a:latin typeface="HG丸ｺﾞｼｯｸM-PRO" panose="020F0600000000000000" pitchFamily="50" charset="-128"/>
              <a:ea typeface="HG丸ｺﾞｼｯｸM-PRO" panose="020F0600000000000000" pitchFamily="50" charset="-128"/>
            </a:endParaRPr>
          </a:p>
          <a:p>
            <a:pPr algn="l"/>
            <a:r>
              <a:rPr lang="ja-JP" altLang="en-US" dirty="0">
                <a:latin typeface="HG丸ｺﾞｼｯｸM-PRO" panose="020F0600000000000000" pitchFamily="50" charset="-128"/>
                <a:ea typeface="HG丸ｺﾞｼｯｸM-PRO" panose="020F0600000000000000" pitchFamily="50" charset="-128"/>
              </a:rPr>
              <a:t>・一般社団法人</a:t>
            </a:r>
            <a:r>
              <a:rPr lang="ja-JP" altLang="en-US" dirty="0" smtClean="0">
                <a:latin typeface="HG丸ｺﾞｼｯｸM-PRO" panose="020F0600000000000000" pitchFamily="50" charset="-128"/>
                <a:ea typeface="HG丸ｺﾞｼｯｸM-PRO" panose="020F0600000000000000" pitchFamily="50" charset="-128"/>
              </a:rPr>
              <a:t>全日本</a:t>
            </a:r>
            <a:r>
              <a:rPr lang="ja-JP" altLang="en-US" dirty="0">
                <a:latin typeface="HG丸ｺﾞｼｯｸM-PRO" panose="020F0600000000000000" pitchFamily="50" charset="-128"/>
                <a:ea typeface="HG丸ｺﾞｼｯｸM-PRO" panose="020F0600000000000000" pitchFamily="50" charset="-128"/>
              </a:rPr>
              <a:t>　</a:t>
            </a:r>
            <a:r>
              <a:rPr lang="ja-JP" altLang="en-US" dirty="0" smtClean="0">
                <a:latin typeface="HG丸ｺﾞｼｯｸM-PRO" panose="020F0600000000000000" pitchFamily="50" charset="-128"/>
                <a:ea typeface="HG丸ｺﾞｼｯｸM-PRO" panose="020F0600000000000000" pitchFamily="50" charset="-128"/>
              </a:rPr>
              <a:t>文具</a:t>
            </a:r>
            <a:r>
              <a:rPr lang="ja-JP" altLang="en-US" dirty="0">
                <a:latin typeface="HG丸ｺﾞｼｯｸM-PRO" panose="020F0600000000000000" pitchFamily="50" charset="-128"/>
                <a:ea typeface="HG丸ｺﾞｼｯｸM-PRO" panose="020F0600000000000000" pitchFamily="50" charset="-128"/>
              </a:rPr>
              <a:t>事務機用品団体</a:t>
            </a:r>
            <a:r>
              <a:rPr lang="ja-JP" altLang="en-US" dirty="0" smtClean="0">
                <a:latin typeface="HG丸ｺﾞｼｯｸM-PRO" panose="020F0600000000000000" pitchFamily="50" charset="-128"/>
                <a:ea typeface="HG丸ｺﾞｼｯｸM-PRO" panose="020F0600000000000000" pitchFamily="50" charset="-128"/>
              </a:rPr>
              <a:t>総連合「</a:t>
            </a:r>
            <a:r>
              <a:rPr lang="ja-JP" altLang="en-US" dirty="0">
                <a:latin typeface="HG丸ｺﾞｼｯｸM-PRO" panose="020F0600000000000000" pitchFamily="50" charset="-128"/>
                <a:ea typeface="HG丸ｺﾞｼｯｸM-PRO" panose="020F0600000000000000" pitchFamily="50" charset="-128"/>
              </a:rPr>
              <a:t>全文君</a:t>
            </a:r>
            <a:r>
              <a:rPr lang="ja-JP" altLang="en-US" dirty="0" smtClean="0">
                <a:latin typeface="HG丸ｺﾞｼｯｸM-PRO" panose="020F0600000000000000" pitchFamily="50" charset="-128"/>
                <a:ea typeface="HG丸ｺﾞｼｯｸM-PRO" panose="020F0600000000000000" pitchFamily="50" charset="-128"/>
              </a:rPr>
              <a:t>」</a:t>
            </a:r>
            <a:r>
              <a:rPr lang="ja-JP" altLang="en-US" dirty="0">
                <a:latin typeface="HG丸ｺﾞｼｯｸM-PRO" panose="020F0600000000000000" pitchFamily="50" charset="-128"/>
                <a:ea typeface="HG丸ｺﾞｼｯｸM-PRO" panose="020F0600000000000000" pitchFamily="50" charset="-128"/>
              </a:rPr>
              <a:t/>
            </a:r>
            <a:br>
              <a:rPr lang="ja-JP" altLang="en-US" dirty="0">
                <a:latin typeface="HG丸ｺﾞｼｯｸM-PRO" panose="020F0600000000000000" pitchFamily="50" charset="-128"/>
                <a:ea typeface="HG丸ｺﾞｼｯｸM-PRO" panose="020F0600000000000000" pitchFamily="50" charset="-128"/>
              </a:rPr>
            </a:br>
            <a:r>
              <a:rPr lang="ja-JP" altLang="en-US" dirty="0">
                <a:latin typeface="HG丸ｺﾞｼｯｸM-PRO" panose="020F0600000000000000" pitchFamily="50" charset="-128"/>
                <a:ea typeface="HG丸ｺﾞｼｯｸM-PRO" panose="020F0600000000000000" pitchFamily="50" charset="-128"/>
              </a:rPr>
              <a:t>・</a:t>
            </a:r>
            <a:r>
              <a:rPr lang="ja-JP" altLang="en-US" dirty="0" smtClean="0">
                <a:latin typeface="HG丸ｺﾞｼｯｸM-PRO" panose="020F0600000000000000" pitchFamily="50" charset="-128"/>
                <a:ea typeface="HG丸ｺﾞｼｯｸM-PRO" panose="020F0600000000000000" pitchFamily="50" charset="-128"/>
              </a:rPr>
              <a:t>ハートコンピューター「</a:t>
            </a:r>
            <a:r>
              <a:rPr lang="ja-JP" altLang="en-US" dirty="0">
                <a:latin typeface="HG丸ｺﾞｼｯｸM-PRO" panose="020F0600000000000000" pitchFamily="50" charset="-128"/>
                <a:ea typeface="HG丸ｺﾞｼｯｸM-PRO" panose="020F0600000000000000" pitchFamily="50" charset="-128"/>
              </a:rPr>
              <a:t>蔵内」「五合」 </a:t>
            </a:r>
            <a:br>
              <a:rPr lang="ja-JP" altLang="en-US" dirty="0">
                <a:latin typeface="HG丸ｺﾞｼｯｸM-PRO" panose="020F0600000000000000" pitchFamily="50" charset="-128"/>
                <a:ea typeface="HG丸ｺﾞｼｯｸM-PRO" panose="020F0600000000000000" pitchFamily="50" charset="-128"/>
              </a:rPr>
            </a:br>
            <a:r>
              <a:rPr lang="ja-JP" altLang="en-US" dirty="0">
                <a:latin typeface="HG丸ｺﾞｼｯｸM-PRO" panose="020F0600000000000000" pitchFamily="50" charset="-128"/>
                <a:ea typeface="HG丸ｺﾞｼｯｸM-PRO" panose="020F0600000000000000" pitchFamily="50" charset="-128"/>
              </a:rPr>
              <a:t>・内田洋行</a:t>
            </a:r>
            <a:r>
              <a:rPr lang="en-US" altLang="ja-JP" dirty="0">
                <a:latin typeface="HG丸ｺﾞｼｯｸM-PRO" panose="020F0600000000000000" pitchFamily="50" charset="-128"/>
                <a:ea typeface="HG丸ｺﾞｼｯｸM-PRO" panose="020F0600000000000000" pitchFamily="50" charset="-128"/>
              </a:rPr>
              <a:t>IT</a:t>
            </a:r>
            <a:r>
              <a:rPr lang="ja-JP" altLang="en-US" dirty="0" smtClean="0">
                <a:latin typeface="HG丸ｺﾞｼｯｸM-PRO" panose="020F0600000000000000" pitchFamily="50" charset="-128"/>
                <a:ea typeface="HG丸ｺﾞｼｯｸM-PRO" panose="020F0600000000000000" pitchFamily="50" charset="-128"/>
              </a:rPr>
              <a:t>ソリューションズ「</a:t>
            </a:r>
            <a:r>
              <a:rPr lang="ja-JP" altLang="en-US" dirty="0">
                <a:latin typeface="HG丸ｺﾞｼｯｸM-PRO" panose="020F0600000000000000" pitchFamily="50" charset="-128"/>
                <a:ea typeface="HG丸ｺﾞｼｯｸM-PRO" panose="020F0600000000000000" pitchFamily="50" charset="-128"/>
              </a:rPr>
              <a:t>スーパーカクテル</a:t>
            </a:r>
            <a:r>
              <a:rPr lang="ja-JP" altLang="en-US" dirty="0" smtClean="0">
                <a:latin typeface="HG丸ｺﾞｼｯｸM-PRO" panose="020F0600000000000000" pitchFamily="50" charset="-128"/>
                <a:ea typeface="HG丸ｺﾞｼｯｸM-PRO" panose="020F0600000000000000" pitchFamily="50" charset="-128"/>
              </a:rPr>
              <a:t>」</a:t>
            </a:r>
            <a:endParaRPr lang="en-US" altLang="ja-JP" dirty="0">
              <a:latin typeface="HG丸ｺﾞｼｯｸM-PRO" panose="020F0600000000000000" pitchFamily="50" charset="-128"/>
              <a:ea typeface="HG丸ｺﾞｼｯｸM-PRO" panose="020F0600000000000000" pitchFamily="50" charset="-128"/>
            </a:endParaRPr>
          </a:p>
        </p:txBody>
      </p:sp>
      <p:pic>
        <p:nvPicPr>
          <p:cNvPr id="2" name="図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4203" y="4093384"/>
            <a:ext cx="1673970" cy="1343024"/>
          </a:xfrm>
          <a:prstGeom prst="rect">
            <a:avLst/>
          </a:prstGeom>
        </p:spPr>
      </p:pic>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326" y="4154227"/>
            <a:ext cx="1224349" cy="1224349"/>
          </a:xfrm>
          <a:prstGeom prst="rect">
            <a:avLst/>
          </a:prstGeom>
        </p:spPr>
      </p:pic>
      <p:pic>
        <p:nvPicPr>
          <p:cNvPr id="5" name="図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18840" y="4093384"/>
            <a:ext cx="2232623" cy="1451205"/>
          </a:xfrm>
          <a:prstGeom prst="rect">
            <a:avLst/>
          </a:prstGeom>
        </p:spPr>
      </p:pic>
      <p:pic>
        <p:nvPicPr>
          <p:cNvPr id="6" name="図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30367" y="4104958"/>
            <a:ext cx="1439631" cy="1439631"/>
          </a:xfrm>
          <a:prstGeom prst="rect">
            <a:avLst/>
          </a:prstGeom>
        </p:spPr>
      </p:pic>
      <p:pic>
        <p:nvPicPr>
          <p:cNvPr id="10" name="図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88691" y="1524816"/>
            <a:ext cx="2589751" cy="1595012"/>
          </a:xfrm>
          <a:prstGeom prst="rect">
            <a:avLst/>
          </a:prstGeom>
        </p:spPr>
      </p:pic>
      <p:pic>
        <p:nvPicPr>
          <p:cNvPr id="9" name="図 8"/>
          <p:cNvPicPr>
            <a:picLocks noChangeAspect="1"/>
          </p:cNvPicPr>
          <p:nvPr/>
        </p:nvPicPr>
        <p:blipFill>
          <a:blip r:embed="rId9"/>
          <a:stretch>
            <a:fillRect/>
          </a:stretch>
        </p:blipFill>
        <p:spPr>
          <a:xfrm>
            <a:off x="5469423" y="1034197"/>
            <a:ext cx="3930429" cy="240324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スライド番号プレースホルダー 5"/>
          <p:cNvSpPr>
            <a:spLocks noGrp="1"/>
          </p:cNvSpPr>
          <p:nvPr>
            <p:ph type="sldNum" sz="quarter" idx="12"/>
          </p:nvPr>
        </p:nvSpPr>
        <p:spPr/>
        <p:txBody>
          <a:bodyPr/>
          <a:lstStyle/>
          <a:p>
            <a:fld id="{85707005-EABF-4C50-8239-F95D9962B50A}" type="slidenum">
              <a:rPr lang="en-US" altLang="ja-JP"/>
              <a:pPr/>
              <a:t>19</a:t>
            </a:fld>
            <a:endParaRPr lang="en-US" altLang="ja-JP"/>
          </a:p>
        </p:txBody>
      </p:sp>
      <p:sp>
        <p:nvSpPr>
          <p:cNvPr id="265218" name="Text Box 42"/>
          <p:cNvSpPr txBox="1">
            <a:spLocks noChangeArrowheads="1"/>
          </p:cNvSpPr>
          <p:nvPr/>
        </p:nvSpPr>
        <p:spPr bwMode="auto">
          <a:xfrm>
            <a:off x="0" y="26988"/>
            <a:ext cx="9906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a:solidFill>
                  <a:srgbClr val="008000"/>
                </a:solidFill>
                <a:latin typeface="HG丸ｺﾞｼｯｸM-PRO" panose="020F0600000000000000" pitchFamily="50" charset="-128"/>
                <a:ea typeface="HG丸ｺﾞｼｯｸM-PRO" panose="020F0600000000000000" pitchFamily="50" charset="-128"/>
              </a:rPr>
              <a:t>飲食店向けシステム構成</a:t>
            </a:r>
            <a:endParaRPr kumimoji="0" lang="en-US" altLang="ja-JP" sz="2200" b="1">
              <a:solidFill>
                <a:srgbClr val="FF0000"/>
              </a:solidFill>
              <a:latin typeface="HG丸ｺﾞｼｯｸM-PRO" panose="020F0600000000000000" pitchFamily="50" charset="-128"/>
              <a:ea typeface="HG丸ｺﾞｼｯｸM-PRO" panose="020F0600000000000000" pitchFamily="50" charset="-128"/>
            </a:endParaRPr>
          </a:p>
        </p:txBody>
      </p:sp>
      <p:sp>
        <p:nvSpPr>
          <p:cNvPr id="265219" name="Text Box 40"/>
          <p:cNvSpPr txBox="1">
            <a:spLocks noChangeArrowheads="1"/>
          </p:cNvSpPr>
          <p:nvPr/>
        </p:nvSpPr>
        <p:spPr bwMode="auto">
          <a:xfrm>
            <a:off x="244475" y="511175"/>
            <a:ext cx="9123363" cy="581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dirty="0">
                <a:latin typeface="HG丸ｺﾞｼｯｸM-PRO" panose="020F0600000000000000" pitchFamily="50" charset="-128"/>
                <a:ea typeface="HG丸ｺﾞｼｯｸM-PRO" panose="020F0600000000000000" pitchFamily="50" charset="-128"/>
              </a:rPr>
              <a:t>ファストフードやフードコート等の前受け会計は、会計情報をキッチンプリンターへ出力する</a:t>
            </a:r>
            <a:br>
              <a:rPr lang="ja-JP" altLang="en-US" sz="1600" b="1" dirty="0">
                <a:latin typeface="HG丸ｺﾞｼｯｸM-PRO" panose="020F0600000000000000" pitchFamily="50" charset="-128"/>
                <a:ea typeface="HG丸ｺﾞｼｯｸM-PRO" panose="020F0600000000000000" pitchFamily="50" charset="-128"/>
              </a:rPr>
            </a:br>
            <a:r>
              <a:rPr lang="ja-JP" altLang="en-US" sz="1600" b="1" dirty="0">
                <a:latin typeface="HG丸ｺﾞｼｯｸM-PRO" panose="020F0600000000000000" pitchFamily="50" charset="-128"/>
                <a:ea typeface="HG丸ｺﾞｼｯｸM-PRO" panose="020F0600000000000000" pitchFamily="50" charset="-128"/>
              </a:rPr>
              <a:t>セカンドプリンタ対応を標準</a:t>
            </a:r>
            <a:r>
              <a:rPr lang="ja-JP" altLang="en-US" sz="1600" b="1" dirty="0" smtClean="0">
                <a:latin typeface="HG丸ｺﾞｼｯｸM-PRO" panose="020F0600000000000000" pitchFamily="50" charset="-128"/>
                <a:ea typeface="HG丸ｺﾞｼｯｸM-PRO" panose="020F0600000000000000" pitchFamily="50" charset="-128"/>
              </a:rPr>
              <a:t>機能。レストラン向け</a:t>
            </a:r>
            <a:r>
              <a:rPr lang="ja-JP" altLang="en-US" sz="1600" b="1" dirty="0">
                <a:latin typeface="HG丸ｺﾞｼｯｸM-PRO" panose="020F0600000000000000" pitchFamily="50" charset="-128"/>
                <a:ea typeface="HG丸ｺﾞｼｯｸM-PRO" panose="020F0600000000000000" pitchFamily="50" charset="-128"/>
              </a:rPr>
              <a:t>には、オーダリングシステムと連動します。</a:t>
            </a:r>
          </a:p>
        </p:txBody>
      </p:sp>
      <p:pic>
        <p:nvPicPr>
          <p:cNvPr id="265220" name="Picture 3" descr="オーダ参照_テーブル_伝票選択後"/>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1100" y="4568825"/>
            <a:ext cx="1131888" cy="198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221" name="Picture 3" descr="C:\Documents and Settings\alfa147gta\デスクトップ\MONSTERAカタログ改版と紹介資料プロジェクト\MONSTERA宣伝用キャプチャ\伝票付加情報_手書きメモ.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5063" y="4567238"/>
            <a:ext cx="1127125"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65222" name="Object 6"/>
          <p:cNvGraphicFramePr>
            <a:graphicFrameLocks noChangeAspect="1"/>
          </p:cNvGraphicFramePr>
          <p:nvPr/>
        </p:nvGraphicFramePr>
        <p:xfrm>
          <a:off x="312738" y="4217988"/>
          <a:ext cx="2786062" cy="2487612"/>
        </p:xfrm>
        <a:graphic>
          <a:graphicData uri="http://schemas.openxmlformats.org/presentationml/2006/ole">
            <mc:AlternateContent xmlns:mc="http://schemas.openxmlformats.org/markup-compatibility/2006">
              <mc:Choice xmlns:v="urn:schemas-microsoft-com:vml" Requires="v">
                <p:oleObj spid="_x0000_s265610" name="Image" r:id="rId5" imgW="5942857" imgH="5307937" progId="Photoshop.Image.13">
                  <p:embed/>
                </p:oleObj>
              </mc:Choice>
              <mc:Fallback>
                <p:oleObj name="Image" r:id="rId5" imgW="5942857" imgH="5307937" progId="Photoshop.Image.1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738" y="4217988"/>
                        <a:ext cx="2786062" cy="24876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65223" name="図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71475" y="3694113"/>
            <a:ext cx="2055813"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24" name="Text Box 39"/>
          <p:cNvSpPr txBox="1">
            <a:spLocks noChangeArrowheads="1"/>
          </p:cNvSpPr>
          <p:nvPr/>
        </p:nvSpPr>
        <p:spPr bwMode="auto">
          <a:xfrm>
            <a:off x="2792413" y="3678238"/>
            <a:ext cx="2189162" cy="12176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MONSTERA</a:t>
            </a:r>
            <a:r>
              <a:rPr lang="ja-JP" altLang="en-US" sz="1400" b="1">
                <a:latin typeface="HG丸ｺﾞｼｯｸM-PRO" panose="020F0600000000000000" pitchFamily="50" charset="-128"/>
                <a:ea typeface="HG丸ｺﾞｼｯｸM-PRO" panose="020F0600000000000000" pitchFamily="50" charset="-128"/>
              </a:rPr>
              <a:t>連動</a:t>
            </a:r>
            <a:endParaRPr lang="ja-JP" altLang="en-US" sz="500" b="1">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オーダー受注から、調理指示書の出力等、オーダリング業務を</a:t>
            </a:r>
            <a:r>
              <a:rPr lang="en-US" altLang="ja-JP" sz="1200">
                <a:latin typeface="HG丸ｺﾞｼｯｸM-PRO" panose="020F0600000000000000" pitchFamily="50" charset="-128"/>
                <a:ea typeface="HG丸ｺﾞｼｯｸM-PRO" panose="020F0600000000000000" pitchFamily="50" charset="-128"/>
              </a:rPr>
              <a:t>MONSTERA</a:t>
            </a:r>
            <a:r>
              <a:rPr lang="ja-JP" altLang="en-US" sz="1200">
                <a:latin typeface="HG丸ｺﾞｼｯｸM-PRO" panose="020F0600000000000000" pitchFamily="50" charset="-128"/>
                <a:ea typeface="HG丸ｺﾞｼｯｸM-PRO" panose="020F0600000000000000" pitchFamily="50" charset="-128"/>
              </a:rPr>
              <a:t>で行い、会計情報を</a:t>
            </a:r>
            <a:r>
              <a:rPr lang="en-US" altLang="ja-JP" sz="1200">
                <a:latin typeface="HG丸ｺﾞｼｯｸM-PRO" panose="020F0600000000000000" pitchFamily="50" charset="-128"/>
                <a:ea typeface="HG丸ｺﾞｼｯｸM-PRO" panose="020F0600000000000000" pitchFamily="50" charset="-128"/>
              </a:rPr>
              <a:t>BCPOS</a:t>
            </a:r>
            <a:r>
              <a:rPr lang="ja-JP" altLang="en-US" sz="1200">
                <a:latin typeface="HG丸ｺﾞｼｯｸM-PRO" panose="020F0600000000000000" pitchFamily="50" charset="-128"/>
                <a:ea typeface="HG丸ｺﾞｼｯｸM-PRO" panose="020F0600000000000000" pitchFamily="50" charset="-128"/>
              </a:rPr>
              <a:t>へ送信します。</a:t>
            </a:r>
          </a:p>
        </p:txBody>
      </p:sp>
      <p:pic>
        <p:nvPicPr>
          <p:cNvPr id="9" name="図 8"/>
          <p:cNvPicPr>
            <a:picLocks noChangeAspect="1"/>
          </p:cNvPicPr>
          <p:nvPr/>
        </p:nvPicPr>
        <p:blipFill>
          <a:blip r:embed="rId8"/>
          <a:stretch>
            <a:fillRect/>
          </a:stretch>
        </p:blipFill>
        <p:spPr>
          <a:xfrm>
            <a:off x="3303588" y="5194300"/>
            <a:ext cx="1511300" cy="1403350"/>
          </a:xfrm>
          <a:prstGeom prst="rect">
            <a:avLst/>
          </a:prstGeom>
          <a:ln>
            <a:solidFill>
              <a:schemeClr val="bg1">
                <a:lumMod val="50000"/>
              </a:schemeClr>
            </a:solidFill>
          </a:ln>
        </p:spPr>
      </p:pic>
      <p:sp>
        <p:nvSpPr>
          <p:cNvPr id="265226" name="Text Box 39"/>
          <p:cNvSpPr txBox="1">
            <a:spLocks noChangeArrowheads="1"/>
          </p:cNvSpPr>
          <p:nvPr/>
        </p:nvSpPr>
        <p:spPr bwMode="auto">
          <a:xfrm>
            <a:off x="4937125" y="3678238"/>
            <a:ext cx="2449513" cy="86177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dirty="0">
                <a:solidFill>
                  <a:srgbClr val="FF0000"/>
                </a:solidFill>
                <a:latin typeface="HG丸ｺﾞｼｯｸM-PRO" panose="020F0600000000000000" pitchFamily="50" charset="-128"/>
                <a:ea typeface="HG丸ｺﾞｼｯｸM-PRO" panose="020F0600000000000000" pitchFamily="50" charset="-128"/>
              </a:rPr>
              <a:t>■</a:t>
            </a:r>
            <a:r>
              <a:rPr lang="en-US" altLang="ja-JP" sz="1400" b="1" dirty="0">
                <a:latin typeface="HG丸ｺﾞｼｯｸM-PRO" panose="020F0600000000000000" pitchFamily="50" charset="-128"/>
                <a:ea typeface="HG丸ｺﾞｼｯｸM-PRO" panose="020F0600000000000000" pitchFamily="50" charset="-128"/>
              </a:rPr>
              <a:t> </a:t>
            </a:r>
            <a:r>
              <a:rPr lang="ja-JP" altLang="en-US" sz="1400" b="1" dirty="0">
                <a:latin typeface="HG丸ｺﾞｼｯｸM-PRO" panose="020F0600000000000000" pitchFamily="50" charset="-128"/>
                <a:ea typeface="HG丸ｺﾞｼｯｸM-PRO" panose="020F0600000000000000" pitchFamily="50" charset="-128"/>
              </a:rPr>
              <a:t>多彩なハンディ機能</a:t>
            </a:r>
          </a:p>
          <a:p>
            <a:pPr eaLnBrk="1" hangingPunct="1">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アレルギーチェック・手書機能</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テーブル管理・予約</a:t>
            </a:r>
            <a:r>
              <a:rPr lang="ja-JP" altLang="en-US" sz="1200" dirty="0" smtClean="0">
                <a:latin typeface="HG丸ｺﾞｼｯｸM-PRO" panose="020F0600000000000000" pitchFamily="50" charset="-128"/>
                <a:ea typeface="HG丸ｺﾞｼｯｸM-PRO" panose="020F0600000000000000" pitchFamily="50" charset="-128"/>
              </a:rPr>
              <a:t>管理等</a:t>
            </a:r>
            <a:r>
              <a:rPr lang="ja-JP" altLang="en-US" sz="1200" dirty="0">
                <a:latin typeface="HG丸ｺﾞｼｯｸM-PRO" panose="020F0600000000000000" pitchFamily="50" charset="-128"/>
                <a:ea typeface="HG丸ｺﾞｼｯｸM-PRO" panose="020F0600000000000000" pitchFamily="50" charset="-128"/>
              </a:rPr>
              <a:t>、様々なニーズに答えます</a:t>
            </a:r>
          </a:p>
        </p:txBody>
      </p:sp>
      <p:graphicFrame>
        <p:nvGraphicFramePr>
          <p:cNvPr id="265227" name="Object 11"/>
          <p:cNvGraphicFramePr>
            <a:graphicFrameLocks noChangeAspect="1"/>
          </p:cNvGraphicFramePr>
          <p:nvPr/>
        </p:nvGraphicFramePr>
        <p:xfrm>
          <a:off x="7469188" y="5707063"/>
          <a:ext cx="2068512" cy="1041400"/>
        </p:xfrm>
        <a:graphic>
          <a:graphicData uri="http://schemas.openxmlformats.org/presentationml/2006/ole">
            <mc:AlternateContent xmlns:mc="http://schemas.openxmlformats.org/markup-compatibility/2006">
              <mc:Choice xmlns:v="urn:schemas-microsoft-com:vml" Requires="v">
                <p:oleObj spid="_x0000_s265611" name="Image" r:id="rId9" imgW="7619048" imgH="3834921" progId="Photoshop.Image.13">
                  <p:embed/>
                </p:oleObj>
              </mc:Choice>
              <mc:Fallback>
                <p:oleObj name="Image" r:id="rId9" imgW="7619048" imgH="3834921" progId="Photoshop.Image.13">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69188" y="5707063"/>
                        <a:ext cx="2068512" cy="10414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5228" name="Text Box 39"/>
          <p:cNvSpPr txBox="1">
            <a:spLocks noChangeArrowheads="1"/>
          </p:cNvSpPr>
          <p:nvPr/>
        </p:nvSpPr>
        <p:spPr bwMode="auto">
          <a:xfrm>
            <a:off x="7362825" y="3678238"/>
            <a:ext cx="2449513" cy="6699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BCPOS</a:t>
            </a:r>
            <a:r>
              <a:rPr lang="ja-JP" altLang="en-US" sz="1400" b="1">
                <a:latin typeface="HG丸ｺﾞｼｯｸM-PRO" panose="020F0600000000000000" pitchFamily="50" charset="-128"/>
                <a:ea typeface="HG丸ｺﾞｼｯｸM-PRO" panose="020F0600000000000000" pitchFamily="50" charset="-128"/>
              </a:rPr>
              <a:t>会計</a:t>
            </a:r>
          </a:p>
          <a:p>
            <a:pPr eaLnBrk="1" hangingPunct="1">
              <a:spcBef>
                <a:spcPct val="0"/>
              </a:spcBef>
              <a:buFontTx/>
              <a:buNone/>
            </a:pPr>
            <a:r>
              <a:rPr lang="en-US" altLang="ja-JP" sz="1200">
                <a:latin typeface="HG丸ｺﾞｼｯｸM-PRO" panose="020F0600000000000000" pitchFamily="50" charset="-128"/>
                <a:ea typeface="HG丸ｺﾞｼｯｸM-PRO" panose="020F0600000000000000" pitchFamily="50" charset="-128"/>
              </a:rPr>
              <a:t>BCPOS</a:t>
            </a:r>
            <a:r>
              <a:rPr lang="ja-JP" altLang="en-US" sz="1200">
                <a:latin typeface="HG丸ｺﾞｼｯｸM-PRO" panose="020F0600000000000000" pitchFamily="50" charset="-128"/>
                <a:ea typeface="HG丸ｺﾞｼｯｸM-PRO" panose="020F0600000000000000" pitchFamily="50" charset="-128"/>
              </a:rPr>
              <a:t>では個別会計を行え</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未収一覧</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未会計伝票</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を表示</a:t>
            </a:r>
          </a:p>
        </p:txBody>
      </p:sp>
      <p:graphicFrame>
        <p:nvGraphicFramePr>
          <p:cNvPr id="265229" name="Object 13"/>
          <p:cNvGraphicFramePr>
            <a:graphicFrameLocks noChangeAspect="1"/>
          </p:cNvGraphicFramePr>
          <p:nvPr/>
        </p:nvGraphicFramePr>
        <p:xfrm>
          <a:off x="7469188" y="4389438"/>
          <a:ext cx="2070100" cy="1273175"/>
        </p:xfrm>
        <a:graphic>
          <a:graphicData uri="http://schemas.openxmlformats.org/presentationml/2006/ole">
            <mc:AlternateContent xmlns:mc="http://schemas.openxmlformats.org/markup-compatibility/2006">
              <mc:Choice xmlns:v="urn:schemas-microsoft-com:vml" Requires="v">
                <p:oleObj spid="_x0000_s265612" name="Image" r:id="rId11" imgW="7428571" imgH="4571429" progId="Photoshop.Image.13">
                  <p:embed/>
                </p:oleObj>
              </mc:Choice>
              <mc:Fallback>
                <p:oleObj name="Image" r:id="rId11" imgW="7428571" imgH="4571429" progId="Photoshop.Image.13">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69188" y="4389438"/>
                        <a:ext cx="2070100" cy="12731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5230" name="Object 14"/>
          <p:cNvGraphicFramePr>
            <a:graphicFrameLocks noChangeAspect="1"/>
          </p:cNvGraphicFramePr>
          <p:nvPr/>
        </p:nvGraphicFramePr>
        <p:xfrm>
          <a:off x="7839075" y="1738313"/>
          <a:ext cx="1538288" cy="1709737"/>
        </p:xfrm>
        <a:graphic>
          <a:graphicData uri="http://schemas.openxmlformats.org/presentationml/2006/ole">
            <mc:AlternateContent xmlns:mc="http://schemas.openxmlformats.org/markup-compatibility/2006">
              <mc:Choice xmlns:v="urn:schemas-microsoft-com:vml" Requires="v">
                <p:oleObj spid="_x0000_s265613" name="Image" r:id="rId13" imgW="4241270" imgH="4711111" progId="Photoshop.Image.13">
                  <p:embed/>
                </p:oleObj>
              </mc:Choice>
              <mc:Fallback>
                <p:oleObj name="Image" r:id="rId13" imgW="4241270" imgH="4711111" progId="Photoshop.Image.13">
                  <p:embed/>
                  <p:pic>
                    <p:nvPicPr>
                      <p:cNvPr id="0" name="Object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839075" y="1738313"/>
                        <a:ext cx="1538288" cy="17097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5231" name="Object 15"/>
          <p:cNvGraphicFramePr>
            <a:graphicFrameLocks noChangeAspect="1"/>
          </p:cNvGraphicFramePr>
          <p:nvPr/>
        </p:nvGraphicFramePr>
        <p:xfrm>
          <a:off x="6111875" y="1922463"/>
          <a:ext cx="1536700" cy="1525587"/>
        </p:xfrm>
        <a:graphic>
          <a:graphicData uri="http://schemas.openxmlformats.org/presentationml/2006/ole">
            <mc:AlternateContent xmlns:mc="http://schemas.openxmlformats.org/markup-compatibility/2006">
              <mc:Choice xmlns:v="urn:schemas-microsoft-com:vml" Requires="v">
                <p:oleObj spid="_x0000_s265614" name="Image" r:id="rId15" imgW="3619048" imgH="3593651" progId="Photoshop.Image.13">
                  <p:embed/>
                </p:oleObj>
              </mc:Choice>
              <mc:Fallback>
                <p:oleObj name="Image" r:id="rId15" imgW="3619048" imgH="3593651" progId="Photoshop.Image.13">
                  <p:embed/>
                  <p:pic>
                    <p:nvPicPr>
                      <p:cNvPr id="0" name="Object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111875" y="1922463"/>
                        <a:ext cx="1536700" cy="15255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5232" name="Text Box 16"/>
          <p:cNvSpPr txBox="1">
            <a:spLocks noChangeArrowheads="1"/>
          </p:cNvSpPr>
          <p:nvPr/>
        </p:nvSpPr>
        <p:spPr bwMode="auto">
          <a:xfrm>
            <a:off x="4802188" y="6524625"/>
            <a:ext cx="4006850" cy="325438"/>
          </a:xfrm>
          <a:prstGeom prst="rect">
            <a:avLst/>
          </a:prstGeom>
          <a:noFill/>
          <a:ln>
            <a:noFill/>
          </a:ln>
          <a:effectLst/>
          <a:extLst>
            <a:ext uri="{909E8E84-426E-40DD-AFC4-6F175D3DCCD1}">
              <a14:hiddenFill xmlns:a14="http://schemas.microsoft.com/office/drawing/2010/main">
                <a:solidFill>
                  <a:srgbClr val="808080"/>
                </a:solidFill>
              </a14:hiddenFill>
            </a:ext>
            <a:ext uri="{91240B29-F687-4F45-9708-019B960494DF}">
              <a14:hiddenLine xmlns:a14="http://schemas.microsoft.com/office/drawing/2010/main" w="6350">
                <a:solidFill>
                  <a:srgbClr val="99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tIns="46800" rIns="90000" bIns="118800">
            <a:spAutoFit/>
          </a:bodyPr>
          <a:lstStyle/>
          <a:p>
            <a:pPr algn="l" eaLnBrk="1" hangingPunct="1">
              <a:lnSpc>
                <a:spcPct val="105000"/>
              </a:lnSpc>
            </a:pPr>
            <a:r>
              <a:rPr lang="ja-JP" altLang="en-US" b="1">
                <a:latin typeface="HG丸ｺﾞｼｯｸM-PRO" panose="020F0600000000000000" pitchFamily="50" charset="-128"/>
                <a:ea typeface="HG丸ｺﾞｼｯｸM-PRO" panose="020F0600000000000000" pitchFamily="50" charset="-128"/>
              </a:rPr>
              <a:t>最大機器構成　</a:t>
            </a:r>
            <a:r>
              <a:rPr lang="ja-JP" altLang="en-US">
                <a:latin typeface="HG丸ｺﾞｼｯｸM-PRO" panose="020F0600000000000000" pitchFamily="50" charset="-128"/>
                <a:ea typeface="HG丸ｺﾞｼｯｸM-PRO" panose="020F0600000000000000" pitchFamily="50" charset="-128"/>
              </a:rPr>
              <a:t>ﾌﾟﾘﾝﾀ</a:t>
            </a:r>
            <a:r>
              <a:rPr lang="en-US" altLang="ja-JP">
                <a:latin typeface="HG丸ｺﾞｼｯｸM-PRO" panose="020F0600000000000000" pitchFamily="50" charset="-128"/>
                <a:ea typeface="HG丸ｺﾞｼｯｸM-PRO" panose="020F0600000000000000" pitchFamily="50" charset="-128"/>
              </a:rPr>
              <a:t>31</a:t>
            </a:r>
            <a:r>
              <a:rPr lang="ja-JP" altLang="en-US">
                <a:latin typeface="HG丸ｺﾞｼｯｸM-PRO" panose="020F0600000000000000" pitchFamily="50" charset="-128"/>
                <a:ea typeface="HG丸ｺﾞｼｯｸM-PRO" panose="020F0600000000000000" pitchFamily="50" charset="-128"/>
              </a:rPr>
              <a:t>台 ﾊﾝﾃﾞｨ</a:t>
            </a:r>
            <a:r>
              <a:rPr lang="en-US" altLang="ja-JP">
                <a:latin typeface="HG丸ｺﾞｼｯｸM-PRO" panose="020F0600000000000000" pitchFamily="50" charset="-128"/>
                <a:ea typeface="HG丸ｺﾞｼｯｸM-PRO" panose="020F0600000000000000" pitchFamily="50" charset="-128"/>
              </a:rPr>
              <a:t>99</a:t>
            </a:r>
            <a:r>
              <a:rPr lang="ja-JP" altLang="en-US">
                <a:latin typeface="HG丸ｺﾞｼｯｸM-PRO" panose="020F0600000000000000" pitchFamily="50" charset="-128"/>
                <a:ea typeface="HG丸ｺﾞｼｯｸM-PRO" panose="020F0600000000000000" pitchFamily="50" charset="-128"/>
              </a:rPr>
              <a:t>台</a:t>
            </a:r>
          </a:p>
        </p:txBody>
      </p:sp>
      <p:sp>
        <p:nvSpPr>
          <p:cNvPr id="265233" name="Text Box 17"/>
          <p:cNvSpPr txBox="1">
            <a:spLocks noChangeArrowheads="1"/>
          </p:cNvSpPr>
          <p:nvPr/>
        </p:nvSpPr>
        <p:spPr bwMode="auto">
          <a:xfrm>
            <a:off x="219075" y="1139825"/>
            <a:ext cx="2216150" cy="396875"/>
          </a:xfrm>
          <a:prstGeom prst="rect">
            <a:avLst/>
          </a:prstGeom>
          <a:noFill/>
          <a:ln>
            <a:noFill/>
          </a:ln>
          <a:effectLst>
            <a:outerShdw dist="35921" dir="2700000" algn="ctr" rotWithShape="0">
              <a:srgbClr val="C0C0C0"/>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Lst>
        </p:spPr>
        <p:txBody>
          <a:bodyPr wrap="none">
            <a:spAutoFit/>
          </a:bodyPr>
          <a:lstStyle/>
          <a:p>
            <a:pPr algn="l"/>
            <a:r>
              <a:rPr lang="ja-JP" altLang="en-US" sz="2000" b="1">
                <a:solidFill>
                  <a:srgbClr val="5A8739"/>
                </a:solidFill>
                <a:effectLst>
                  <a:outerShdw blurRad="38100" dist="38100" dir="2700000" algn="tl">
                    <a:srgbClr val="C0C0C0"/>
                  </a:outerShdw>
                </a:effectLst>
                <a:ea typeface="FOT-学参丸ゴ Pro B" panose="02020700000000000000" pitchFamily="18" charset="-128"/>
              </a:rPr>
              <a:t>セカンドプリンタ</a:t>
            </a:r>
          </a:p>
        </p:txBody>
      </p:sp>
      <p:graphicFrame>
        <p:nvGraphicFramePr>
          <p:cNvPr id="265234" name="Object 18"/>
          <p:cNvGraphicFramePr>
            <a:graphicFrameLocks noChangeAspect="1"/>
          </p:cNvGraphicFramePr>
          <p:nvPr/>
        </p:nvGraphicFramePr>
        <p:xfrm>
          <a:off x="3052763" y="1876425"/>
          <a:ext cx="2747962" cy="1597025"/>
        </p:xfrm>
        <a:graphic>
          <a:graphicData uri="http://schemas.openxmlformats.org/presentationml/2006/ole">
            <mc:AlternateContent xmlns:mc="http://schemas.openxmlformats.org/markup-compatibility/2006">
              <mc:Choice xmlns:v="urn:schemas-microsoft-com:vml" Requires="v">
                <p:oleObj spid="_x0000_s265615" name="Image" r:id="rId17" imgW="7517460" imgH="4368254" progId="Photoshop.Image.13">
                  <p:embed/>
                </p:oleObj>
              </mc:Choice>
              <mc:Fallback>
                <p:oleObj name="Image" r:id="rId17" imgW="7517460" imgH="4368254" progId="Photoshop.Image.13">
                  <p:embed/>
                  <p:pic>
                    <p:nvPicPr>
                      <p:cNvPr id="0" name="Object 1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52763" y="1876425"/>
                        <a:ext cx="2747962" cy="1597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5235" name="Line 19"/>
          <p:cNvSpPr>
            <a:spLocks noChangeShapeType="1"/>
          </p:cNvSpPr>
          <p:nvPr/>
        </p:nvSpPr>
        <p:spPr bwMode="auto">
          <a:xfrm>
            <a:off x="284163" y="3517900"/>
            <a:ext cx="9121775" cy="0"/>
          </a:xfrm>
          <a:prstGeom prst="line">
            <a:avLst/>
          </a:prstGeom>
          <a:noFill/>
          <a:ln w="6350">
            <a:solidFill>
              <a:srgbClr val="969696"/>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65236" name="Text Box 39"/>
          <p:cNvSpPr txBox="1">
            <a:spLocks noChangeArrowheads="1"/>
          </p:cNvSpPr>
          <p:nvPr/>
        </p:nvSpPr>
        <p:spPr bwMode="auto">
          <a:xfrm>
            <a:off x="273050" y="2008188"/>
            <a:ext cx="2669655" cy="127804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5000"/>
              </a:lnSpc>
              <a:spcBef>
                <a:spcPct val="0"/>
              </a:spcBef>
              <a:buFontTx/>
              <a:buNone/>
            </a:pPr>
            <a:r>
              <a:rPr lang="en-US" altLang="ja-JP" sz="1400" b="1" dirty="0">
                <a:solidFill>
                  <a:srgbClr val="FF0000"/>
                </a:solidFill>
                <a:latin typeface="HG丸ｺﾞｼｯｸM-PRO" panose="020F0600000000000000" pitchFamily="50" charset="-128"/>
                <a:ea typeface="HG丸ｺﾞｼｯｸM-PRO" panose="020F0600000000000000" pitchFamily="50" charset="-128"/>
              </a:rPr>
              <a:t>■</a:t>
            </a:r>
            <a:r>
              <a:rPr lang="en-US" altLang="ja-JP" sz="1400" b="1" dirty="0">
                <a:latin typeface="HG丸ｺﾞｼｯｸM-PRO" panose="020F0600000000000000" pitchFamily="50" charset="-128"/>
                <a:ea typeface="HG丸ｺﾞｼｯｸM-PRO" panose="020F0600000000000000" pitchFamily="50" charset="-128"/>
              </a:rPr>
              <a:t> </a:t>
            </a:r>
            <a:r>
              <a:rPr lang="ja-JP" altLang="en-US" sz="1400" b="1" dirty="0">
                <a:latin typeface="HG丸ｺﾞｼｯｸM-PRO" panose="020F0600000000000000" pitchFamily="50" charset="-128"/>
                <a:ea typeface="HG丸ｺﾞｼｯｸM-PRO" panose="020F0600000000000000" pitchFamily="50" charset="-128"/>
              </a:rPr>
              <a:t>キッチンプリンタへ出力</a:t>
            </a:r>
          </a:p>
          <a:p>
            <a:pPr eaLnBrk="1" hangingPunct="1">
              <a:lnSpc>
                <a:spcPct val="115000"/>
              </a:lnSpc>
              <a:spcBef>
                <a:spcPct val="0"/>
              </a:spcBef>
              <a:buFontTx/>
              <a:buNone/>
            </a:pPr>
            <a:endParaRPr lang="ja-JP" altLang="en-US" sz="500" b="1" dirty="0">
              <a:latin typeface="HG丸ｺﾞｼｯｸM-PRO" panose="020F0600000000000000" pitchFamily="50" charset="-128"/>
              <a:ea typeface="HG丸ｺﾞｼｯｸM-PRO" panose="020F0600000000000000" pitchFamily="50" charset="-128"/>
            </a:endParaRPr>
          </a:p>
          <a:p>
            <a:pPr eaLnBrk="1" hangingPunct="1">
              <a:lnSpc>
                <a:spcPct val="115000"/>
              </a:lnSpc>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前会計で注文を受け、お客様用の会計</a:t>
            </a:r>
            <a:r>
              <a:rPr lang="ja-JP" altLang="en-US" sz="1200" dirty="0" smtClean="0">
                <a:latin typeface="HG丸ｺﾞｼｯｸM-PRO" panose="020F0600000000000000" pitchFamily="50" charset="-128"/>
                <a:ea typeface="HG丸ｺﾞｼｯｸM-PRO" panose="020F0600000000000000" pitchFamily="50" charset="-128"/>
              </a:rPr>
              <a:t>レシートはレジ</a:t>
            </a:r>
            <a:r>
              <a:rPr lang="ja-JP" altLang="en-US" sz="1200" dirty="0">
                <a:latin typeface="HG丸ｺﾞｼｯｸM-PRO" panose="020F0600000000000000" pitchFamily="50" charset="-128"/>
                <a:ea typeface="HG丸ｺﾞｼｯｸM-PRO" panose="020F0600000000000000" pitchFamily="50" charset="-128"/>
              </a:rPr>
              <a:t>から出力、調理指示書は</a:t>
            </a:r>
            <a:r>
              <a:rPr lang="ja-JP" altLang="en-US" sz="1200" dirty="0" smtClean="0">
                <a:latin typeface="HG丸ｺﾞｼｯｸM-PRO" panose="020F0600000000000000" pitchFamily="50" charset="-128"/>
                <a:ea typeface="HG丸ｺﾞｼｯｸM-PRO" panose="020F0600000000000000" pitchFamily="50" charset="-128"/>
              </a:rPr>
              <a:t>キッチン</a:t>
            </a:r>
            <a:r>
              <a:rPr lang="ja-JP" altLang="en-US" sz="1200" dirty="0">
                <a:latin typeface="HG丸ｺﾞｼｯｸM-PRO" panose="020F0600000000000000" pitchFamily="50" charset="-128"/>
                <a:ea typeface="HG丸ｺﾞｼｯｸM-PRO" panose="020F0600000000000000" pitchFamily="50" charset="-128"/>
              </a:rPr>
              <a:t>に増設したキッチン用プリンター</a:t>
            </a:r>
            <a:r>
              <a:rPr lang="ja-JP" altLang="en-US" sz="1200" dirty="0" smtClean="0">
                <a:latin typeface="HG丸ｺﾞｼｯｸM-PRO" panose="020F0600000000000000" pitchFamily="50" charset="-128"/>
                <a:ea typeface="HG丸ｺﾞｼｯｸM-PRO" panose="020F0600000000000000" pitchFamily="50" charset="-128"/>
              </a:rPr>
              <a:t>へ出力</a:t>
            </a:r>
            <a:r>
              <a:rPr lang="ja-JP" altLang="en-US" sz="1200" dirty="0">
                <a:latin typeface="HG丸ｺﾞｼｯｸM-PRO" panose="020F0600000000000000" pitchFamily="50" charset="-128"/>
                <a:ea typeface="HG丸ｺﾞｼｯｸM-PRO" panose="020F0600000000000000" pitchFamily="50" charset="-128"/>
              </a:rPr>
              <a:t>します。</a:t>
            </a:r>
          </a:p>
        </p:txBody>
      </p:sp>
      <p:sp>
        <p:nvSpPr>
          <p:cNvPr id="265237" name="Text Box 39"/>
          <p:cNvSpPr txBox="1">
            <a:spLocks noChangeArrowheads="1"/>
          </p:cNvSpPr>
          <p:nvPr/>
        </p:nvSpPr>
        <p:spPr bwMode="auto">
          <a:xfrm>
            <a:off x="5972175" y="1163638"/>
            <a:ext cx="3405188" cy="746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調理指示書</a:t>
            </a:r>
          </a:p>
          <a:p>
            <a:pPr eaLnBrk="1" hangingPunct="1">
              <a:spcBef>
                <a:spcPct val="0"/>
              </a:spcBef>
              <a:buFontTx/>
              <a:buNone/>
            </a:pPr>
            <a:endParaRPr lang="ja-JP" altLang="en-US" sz="500" b="1">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調理指示書は、短冊方式または</a:t>
            </a:r>
            <a:r>
              <a:rPr lang="en-US" altLang="ja-JP" sz="1200">
                <a:latin typeface="HG丸ｺﾞｼｯｸM-PRO" panose="020F0600000000000000" pitchFamily="50" charset="-128"/>
                <a:ea typeface="HG丸ｺﾞｼｯｸM-PRO" panose="020F0600000000000000" pitchFamily="50" charset="-128"/>
              </a:rPr>
              <a:t>1</a:t>
            </a:r>
            <a:r>
              <a:rPr lang="ja-JP" altLang="en-US" sz="1200">
                <a:latin typeface="HG丸ｺﾞｼｯｸM-PRO" panose="020F0600000000000000" pitchFamily="50" charset="-128"/>
                <a:ea typeface="HG丸ｺﾞｼｯｸM-PRO" panose="020F0600000000000000" pitchFamily="50" charset="-128"/>
              </a:rPr>
              <a:t>枚伝票を設定できます。</a:t>
            </a:r>
          </a:p>
        </p:txBody>
      </p:sp>
      <p:sp>
        <p:nvSpPr>
          <p:cNvPr id="265238" name="Text Box 39"/>
          <p:cNvSpPr txBox="1">
            <a:spLocks noChangeArrowheads="1"/>
          </p:cNvSpPr>
          <p:nvPr/>
        </p:nvSpPr>
        <p:spPr bwMode="auto">
          <a:xfrm>
            <a:off x="2355850" y="1187450"/>
            <a:ext cx="3575050" cy="3231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500" b="1" dirty="0">
                <a:latin typeface="HG丸ｺﾞｼｯｸM-PRO" panose="020F0600000000000000" pitchFamily="50" charset="-128"/>
                <a:ea typeface="HG丸ｺﾞｼｯｸM-PRO" panose="020F0600000000000000" pitchFamily="50" charset="-128"/>
              </a:rPr>
              <a:t>ファストフード・フードコート向け</a:t>
            </a:r>
          </a:p>
        </p:txBody>
      </p:sp>
      <p:sp>
        <p:nvSpPr>
          <p:cNvPr id="265241" name="Text Box 39"/>
          <p:cNvSpPr txBox="1">
            <a:spLocks noChangeArrowheads="1"/>
          </p:cNvSpPr>
          <p:nvPr/>
        </p:nvSpPr>
        <p:spPr bwMode="auto">
          <a:xfrm>
            <a:off x="280988" y="3919538"/>
            <a:ext cx="2378075" cy="3206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500" b="1" dirty="0">
                <a:latin typeface="HG丸ｺﾞｼｯｸM-PRO" panose="020F0600000000000000" pitchFamily="50" charset="-128"/>
                <a:ea typeface="HG丸ｺﾞｼｯｸM-PRO" panose="020F0600000000000000" pitchFamily="50" charset="-128"/>
              </a:rPr>
              <a:t>レストラン・居酒屋向け</a:t>
            </a:r>
          </a:p>
        </p:txBody>
      </p:sp>
      <p:sp>
        <p:nvSpPr>
          <p:cNvPr id="265242" name="Text Box 39"/>
          <p:cNvSpPr txBox="1">
            <a:spLocks noChangeArrowheads="1"/>
          </p:cNvSpPr>
          <p:nvPr/>
        </p:nvSpPr>
        <p:spPr bwMode="auto">
          <a:xfrm>
            <a:off x="225425" y="1539875"/>
            <a:ext cx="5692775" cy="3206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500" b="1">
                <a:latin typeface="HG丸ｺﾞｼｯｸM-PRO" panose="020F0600000000000000" pitchFamily="50" charset="-128"/>
                <a:ea typeface="HG丸ｺﾞｼｯｸM-PRO" panose="020F0600000000000000" pitchFamily="50" charset="-128"/>
              </a:rPr>
              <a:t>軽減税率対応</a:t>
            </a:r>
            <a:r>
              <a:rPr lang="en-US" altLang="ja-JP" sz="1500" b="1">
                <a:latin typeface="HG丸ｺﾞｼｯｸM-PRO" panose="020F0600000000000000" pitchFamily="50" charset="-128"/>
                <a:ea typeface="HG丸ｺﾞｼｯｸM-PRO" panose="020F0600000000000000" pitchFamily="50" charset="-128"/>
              </a:rPr>
              <a:t>BCPOS</a:t>
            </a:r>
            <a:r>
              <a:rPr lang="ja-JP" altLang="en-US" sz="1500" b="1">
                <a:latin typeface="HG丸ｺﾞｼｯｸM-PRO" panose="020F0600000000000000" pitchFamily="50" charset="-128"/>
                <a:ea typeface="HG丸ｺﾞｼｯｸM-PRO" panose="020F0600000000000000" pitchFamily="50" charset="-128"/>
              </a:rPr>
              <a:t>で、テイクアウトも簡単に処理可能です</a:t>
            </a:r>
          </a:p>
        </p:txBody>
      </p:sp>
      <p:sp>
        <p:nvSpPr>
          <p:cNvPr id="2" name="円/楕円 1"/>
          <p:cNvSpPr/>
          <p:nvPr/>
        </p:nvSpPr>
        <p:spPr>
          <a:xfrm>
            <a:off x="8529248" y="2235344"/>
            <a:ext cx="157941" cy="1579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円/楕円 27"/>
          <p:cNvSpPr/>
          <p:nvPr/>
        </p:nvSpPr>
        <p:spPr>
          <a:xfrm>
            <a:off x="8535108" y="2800754"/>
            <a:ext cx="157941" cy="1579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8687189" y="2727325"/>
            <a:ext cx="965139" cy="276999"/>
          </a:xfrm>
          <a:prstGeom prst="rect">
            <a:avLst/>
          </a:prstGeom>
          <a:solidFill>
            <a:schemeClr val="bg1"/>
          </a:solidFill>
        </p:spPr>
        <p:txBody>
          <a:bodyPr wrap="square" rtlCol="0">
            <a:spAutoFit/>
          </a:bodyPr>
          <a:lstStyle/>
          <a:p>
            <a:r>
              <a:rPr kumimoji="1" lang="en-US" altLang="ja-JP" sz="600" dirty="0" smtClean="0">
                <a:solidFill>
                  <a:srgbClr val="FF0000"/>
                </a:solidFill>
                <a:latin typeface="+mj-ea"/>
                <a:ea typeface="+mj-ea"/>
              </a:rPr>
              <a:t>1</a:t>
            </a:r>
            <a:r>
              <a:rPr kumimoji="1" lang="ja-JP" altLang="en-US" sz="600" dirty="0" smtClean="0">
                <a:solidFill>
                  <a:srgbClr val="FF0000"/>
                </a:solidFill>
                <a:latin typeface="+mj-ea"/>
                <a:ea typeface="+mj-ea"/>
              </a:rPr>
              <a:t>点残し</a:t>
            </a:r>
            <a:endParaRPr kumimoji="1" lang="en-US" altLang="ja-JP" sz="600" dirty="0" smtClean="0">
              <a:solidFill>
                <a:srgbClr val="FF0000"/>
              </a:solidFill>
              <a:latin typeface="+mj-ea"/>
              <a:ea typeface="+mj-ea"/>
            </a:endParaRPr>
          </a:p>
          <a:p>
            <a:r>
              <a:rPr kumimoji="1" lang="ja-JP" altLang="en-US" sz="600" dirty="0" smtClean="0">
                <a:solidFill>
                  <a:srgbClr val="FF0000"/>
                </a:solidFill>
                <a:latin typeface="+mj-ea"/>
                <a:ea typeface="+mj-ea"/>
              </a:rPr>
              <a:t>パーシャルカット</a:t>
            </a:r>
          </a:p>
        </p:txBody>
      </p:sp>
      <p:sp>
        <p:nvSpPr>
          <p:cNvPr id="30" name="角丸四角形 29"/>
          <p:cNvSpPr/>
          <p:nvPr/>
        </p:nvSpPr>
        <p:spPr bwMode="auto">
          <a:xfrm>
            <a:off x="1728730" y="3562351"/>
            <a:ext cx="739833" cy="174568"/>
          </a:xfrm>
          <a:prstGeom prst="roundRect">
            <a:avLst>
              <a:gd name="adj" fmla="val 50000"/>
            </a:avLst>
          </a:prstGeom>
          <a:solidFill>
            <a:srgbClr val="F68364"/>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800" b="1" i="0" u="none" strike="noStrike" cap="none" normalizeH="0" baseline="0" dirty="0" smtClean="0">
                <a:ln>
                  <a:noFill/>
                </a:ln>
                <a:solidFill>
                  <a:schemeClr val="bg1"/>
                </a:solidFill>
                <a:effectLst/>
                <a:latin typeface="+mn-ea"/>
                <a:ea typeface="+mn-ea"/>
              </a:rPr>
              <a:t>オプション</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7"/>
          <p:cNvSpPr>
            <a:spLocks noGrp="1" noChangeArrowheads="1"/>
          </p:cNvSpPr>
          <p:nvPr>
            <p:ph type="sldNum" sz="quarter" idx="12"/>
          </p:nvPr>
        </p:nvSpPr>
        <p:spPr>
          <a:ln/>
        </p:spPr>
        <p:txBody>
          <a:bodyPr/>
          <a:lstStyle/>
          <a:p>
            <a:fld id="{E9FE6C55-A668-47CF-AA9F-86C9BCAF2429}" type="slidenum">
              <a:rPr lang="en-US" altLang="ja-JP"/>
              <a:pPr/>
              <a:t>20</a:t>
            </a:fld>
            <a:endParaRPr lang="en-US" altLang="ja-JP"/>
          </a:p>
        </p:txBody>
      </p:sp>
      <p:graphicFrame>
        <p:nvGraphicFramePr>
          <p:cNvPr id="27711" name="Object 63"/>
          <p:cNvGraphicFramePr>
            <a:graphicFrameLocks noChangeAspect="1"/>
          </p:cNvGraphicFramePr>
          <p:nvPr/>
        </p:nvGraphicFramePr>
        <p:xfrm>
          <a:off x="4832350" y="3959225"/>
          <a:ext cx="2809875" cy="1117600"/>
        </p:xfrm>
        <a:graphic>
          <a:graphicData uri="http://schemas.openxmlformats.org/presentationml/2006/ole">
            <mc:AlternateContent xmlns:mc="http://schemas.openxmlformats.org/markup-compatibility/2006">
              <mc:Choice xmlns:v="urn:schemas-microsoft-com:vml" Requires="v">
                <p:oleObj spid="_x0000_s28018" name="Image" r:id="rId4" imgW="6323810" imgH="2514286" progId="Photoshop.Image.13">
                  <p:embed/>
                </p:oleObj>
              </mc:Choice>
              <mc:Fallback>
                <p:oleObj name="Image" r:id="rId4" imgW="6323810" imgH="2514286" progId="Photoshop.Image.13">
                  <p:embed/>
                  <p:pic>
                    <p:nvPicPr>
                      <p:cNvPr id="0" name="Object 6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2350" y="3959225"/>
                        <a:ext cx="2809875" cy="1117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712" name="Object 64"/>
          <p:cNvGraphicFramePr>
            <a:graphicFrameLocks noChangeAspect="1"/>
          </p:cNvGraphicFramePr>
          <p:nvPr/>
        </p:nvGraphicFramePr>
        <p:xfrm>
          <a:off x="7489825" y="946150"/>
          <a:ext cx="1725613" cy="5551488"/>
        </p:xfrm>
        <a:graphic>
          <a:graphicData uri="http://schemas.openxmlformats.org/presentationml/2006/ole">
            <mc:AlternateContent xmlns:mc="http://schemas.openxmlformats.org/markup-compatibility/2006">
              <mc:Choice xmlns:v="urn:schemas-microsoft-com:vml" Requires="v">
                <p:oleObj spid="_x0000_s28019" name="Image" r:id="rId6" imgW="3860317" imgH="12419048" progId="Photoshop.Image.13">
                  <p:embed/>
                </p:oleObj>
              </mc:Choice>
              <mc:Fallback>
                <p:oleObj name="Image" r:id="rId6" imgW="3860317" imgH="12419048" progId="Photoshop.Image.13">
                  <p:embed/>
                  <p:pic>
                    <p:nvPicPr>
                      <p:cNvPr id="0" name="Object 6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89825" y="946150"/>
                        <a:ext cx="1725613" cy="55514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693" name="Object 45"/>
          <p:cNvGraphicFramePr>
            <a:graphicFrameLocks noChangeAspect="1"/>
          </p:cNvGraphicFramePr>
          <p:nvPr/>
        </p:nvGraphicFramePr>
        <p:xfrm>
          <a:off x="661988" y="4160838"/>
          <a:ext cx="1609725" cy="2520950"/>
        </p:xfrm>
        <a:graphic>
          <a:graphicData uri="http://schemas.openxmlformats.org/presentationml/2006/ole">
            <mc:AlternateContent xmlns:mc="http://schemas.openxmlformats.org/markup-compatibility/2006">
              <mc:Choice xmlns:v="urn:schemas-microsoft-com:vml" Requires="v">
                <p:oleObj spid="_x0000_s28020" name="Image" r:id="rId8" imgW="3809524" imgH="5968254" progId="Photoshop.Image.13">
                  <p:embed/>
                </p:oleObj>
              </mc:Choice>
              <mc:Fallback>
                <p:oleObj name="Image" r:id="rId8" imgW="3809524" imgH="5968254" progId="Photoshop.Image.13">
                  <p:embed/>
                  <p:pic>
                    <p:nvPicPr>
                      <p:cNvPr id="0" name="Object 4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1988" y="4160838"/>
                        <a:ext cx="1609725" cy="2520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7651" name="図 4"/>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60400" y="1973263"/>
            <a:ext cx="3060700" cy="194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 Box 2114"/>
          <p:cNvSpPr txBox="1">
            <a:spLocks noChangeArrowheads="1"/>
          </p:cNvSpPr>
          <p:nvPr/>
        </p:nvSpPr>
        <p:spPr bwMode="auto">
          <a:xfrm>
            <a:off x="571500" y="558800"/>
            <a:ext cx="9210675" cy="581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dirty="0" smtClean="0">
                <a:ea typeface="HG丸ｺﾞｼｯｸM-PRO" panose="020F0600000000000000" pitchFamily="50" charset="-128"/>
              </a:rPr>
              <a:t>免税販売は</a:t>
            </a:r>
            <a:r>
              <a:rPr lang="ja-JP" altLang="en-US" sz="1600" b="1" dirty="0">
                <a:ea typeface="HG丸ｺﾞｼｯｸM-PRO" panose="020F0600000000000000" pitchFamily="50" charset="-128"/>
              </a:rPr>
              <a:t>、消耗品と一般免税品を個別に計算し、免税額に達すると消費税を非課税とします。</a:t>
            </a:r>
            <a:br>
              <a:rPr lang="ja-JP" altLang="en-US" sz="1600" b="1" dirty="0">
                <a:ea typeface="HG丸ｺﾞｼｯｸM-PRO" panose="020F0600000000000000" pitchFamily="50" charset="-128"/>
              </a:rPr>
            </a:br>
            <a:r>
              <a:rPr lang="ja-JP" altLang="en-US" sz="1600" b="1" dirty="0" smtClean="0">
                <a:ea typeface="HG丸ｺﾞｼｯｸM-PRO" panose="020F0600000000000000" pitchFamily="50" charset="-128"/>
              </a:rPr>
              <a:t>さらに</a:t>
            </a:r>
            <a:r>
              <a:rPr lang="en-US" altLang="ja-JP" sz="1600" b="1" dirty="0">
                <a:ea typeface="HG丸ｺﾞｼｯｸM-PRO" panose="020F0600000000000000" pitchFamily="50" charset="-128"/>
              </a:rPr>
              <a:t>｢</a:t>
            </a:r>
            <a:r>
              <a:rPr lang="ja-JP" altLang="en-US" sz="1600" b="1" dirty="0">
                <a:ea typeface="HG丸ｺﾞｼｯｸM-PRO" panose="020F0600000000000000" pitchFamily="50" charset="-128"/>
              </a:rPr>
              <a:t>あっと免税</a:t>
            </a:r>
            <a:r>
              <a:rPr lang="en-US" altLang="ja-JP" sz="1600" b="1" dirty="0">
                <a:ea typeface="HG丸ｺﾞｼｯｸM-PRO" panose="020F0600000000000000" pitchFamily="50" charset="-128"/>
              </a:rPr>
              <a:t>｣</a:t>
            </a:r>
            <a:r>
              <a:rPr lang="ja-JP" altLang="en-US" sz="1600" b="1" dirty="0">
                <a:ea typeface="HG丸ｺﾞｼｯｸM-PRO" panose="020F0600000000000000" pitchFamily="50" charset="-128"/>
              </a:rPr>
              <a:t>と</a:t>
            </a:r>
            <a:r>
              <a:rPr lang="ja-JP" altLang="en-US" sz="1600" b="1" dirty="0" smtClean="0">
                <a:ea typeface="HG丸ｺﾞｼｯｸM-PRO" panose="020F0600000000000000" pitchFamily="50" charset="-128"/>
              </a:rPr>
              <a:t>の連動で</a:t>
            </a:r>
            <a:r>
              <a:rPr lang="ja-JP" altLang="en-US" sz="1600" b="1" dirty="0">
                <a:ea typeface="HG丸ｺﾞｼｯｸM-PRO" panose="020F0600000000000000" pitchFamily="50" charset="-128"/>
              </a:rPr>
              <a:t>、免税書類もあっというまに作成します。</a:t>
            </a:r>
          </a:p>
        </p:txBody>
      </p:sp>
      <p:sp>
        <p:nvSpPr>
          <p:cNvPr id="27653" name="Text Box 2129"/>
          <p:cNvSpPr txBox="1">
            <a:spLocks noChangeArrowheads="1"/>
          </p:cNvSpPr>
          <p:nvPr/>
        </p:nvSpPr>
        <p:spPr bwMode="auto">
          <a:xfrm>
            <a:off x="215900" y="23813"/>
            <a:ext cx="94107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ja-JP" altLang="en-US" sz="2200" b="1" dirty="0" smtClean="0">
                <a:solidFill>
                  <a:srgbClr val="008000"/>
                </a:solidFill>
                <a:latin typeface="HG丸ｺﾞｼｯｸM-PRO" panose="020F0600000000000000" pitchFamily="50" charset="-128"/>
                <a:ea typeface="HG丸ｺﾞｼｯｸM-PRO" panose="020F0600000000000000" pitchFamily="50" charset="-128"/>
              </a:rPr>
              <a:t>免税</a:t>
            </a:r>
            <a:r>
              <a:rPr kumimoji="0" lang="ja-JP" altLang="en-US" sz="2200" b="1" dirty="0">
                <a:solidFill>
                  <a:srgbClr val="008000"/>
                </a:solidFill>
                <a:latin typeface="HG丸ｺﾞｼｯｸM-PRO" panose="020F0600000000000000" pitchFamily="50" charset="-128"/>
                <a:ea typeface="HG丸ｺﾞｼｯｸM-PRO" panose="020F0600000000000000" pitchFamily="50" charset="-128"/>
              </a:rPr>
              <a:t>販売に標準機能で</a:t>
            </a:r>
            <a:r>
              <a:rPr kumimoji="0" lang="ja-JP" altLang="en-US" sz="2200" b="1" dirty="0" smtClean="0">
                <a:solidFill>
                  <a:srgbClr val="008000"/>
                </a:solidFill>
                <a:latin typeface="HG丸ｺﾞｼｯｸM-PRO" panose="020F0600000000000000" pitchFamily="50" charset="-128"/>
                <a:ea typeface="HG丸ｺﾞｼｯｸM-PRO" panose="020F0600000000000000" pitchFamily="50" charset="-128"/>
              </a:rPr>
              <a:t>対応</a:t>
            </a:r>
            <a:endParaRPr kumimoji="0" lang="ja-JP" altLang="en-US" sz="2200" b="1" dirty="0">
              <a:solidFill>
                <a:srgbClr val="008000"/>
              </a:solidFill>
              <a:latin typeface="HG丸ｺﾞｼｯｸM-PRO" panose="020F0600000000000000" pitchFamily="50" charset="-128"/>
              <a:ea typeface="HG丸ｺﾞｼｯｸM-PRO" panose="020F0600000000000000" pitchFamily="50" charset="-128"/>
            </a:endParaRPr>
          </a:p>
        </p:txBody>
      </p:sp>
      <p:sp>
        <p:nvSpPr>
          <p:cNvPr id="27654" name="Rectangle 2061"/>
          <p:cNvSpPr>
            <a:spLocks noChangeArrowheads="1"/>
          </p:cNvSpPr>
          <p:nvPr/>
        </p:nvSpPr>
        <p:spPr bwMode="auto">
          <a:xfrm>
            <a:off x="555625" y="1152525"/>
            <a:ext cx="35814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Times New Roman" panose="02020603050405020304" pitchFamily="18" charset="0"/>
                <a:ea typeface="HG丸ｺﾞｼｯｸM-PRO" panose="020F0600000000000000" pitchFamily="50" charset="-128"/>
              </a:rPr>
              <a:t>■ </a:t>
            </a:r>
            <a:r>
              <a:rPr lang="ja-JP" altLang="en-US" sz="1400" b="1">
                <a:latin typeface="Times New Roman" panose="02020603050405020304" pitchFamily="18" charset="0"/>
                <a:ea typeface="HG丸ｺﾞｼｯｸM-PRO" panose="020F0600000000000000" pitchFamily="50" charset="-128"/>
              </a:rPr>
              <a:t>消耗品・一般物品の自動識別</a:t>
            </a:r>
          </a:p>
        </p:txBody>
      </p:sp>
      <p:sp>
        <p:nvSpPr>
          <p:cNvPr id="27655" name="Rectangle 2066"/>
          <p:cNvSpPr>
            <a:spLocks noChangeArrowheads="1"/>
          </p:cNvSpPr>
          <p:nvPr/>
        </p:nvSpPr>
        <p:spPr bwMode="auto">
          <a:xfrm>
            <a:off x="555625" y="1262063"/>
            <a:ext cx="373697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ja-JP" altLang="en-US" sz="1200" dirty="0">
                <a:latin typeface="HG丸ｺﾞｼｯｸM-PRO" panose="020F0600000000000000" pitchFamily="50" charset="-128"/>
                <a:ea typeface="HG丸ｺﾞｼｯｸM-PRO" panose="020F0600000000000000" pitchFamily="50" charset="-128"/>
              </a:rPr>
              <a:t>消耗品</a:t>
            </a:r>
            <a:r>
              <a:rPr lang="en-US" altLang="ja-JP" sz="1200" dirty="0">
                <a:latin typeface="HG丸ｺﾞｼｯｸM-PRO" panose="020F0600000000000000" pitchFamily="50" charset="-128"/>
                <a:ea typeface="HG丸ｺﾞｼｯｸM-PRO" panose="020F0600000000000000" pitchFamily="50" charset="-128"/>
              </a:rPr>
              <a:t>(5</a:t>
            </a:r>
            <a:r>
              <a:rPr lang="ja-JP" altLang="en-US" sz="1200" dirty="0">
                <a:latin typeface="HG丸ｺﾞｼｯｸM-PRO" panose="020F0600000000000000" pitchFamily="50" charset="-128"/>
                <a:ea typeface="HG丸ｺﾞｼｯｸM-PRO" panose="020F0600000000000000" pitchFamily="50" charset="-128"/>
              </a:rPr>
              <a:t>千円以上</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・一般品</a:t>
            </a:r>
            <a:r>
              <a:rPr lang="en-US" altLang="ja-JP" sz="1200" dirty="0">
                <a:latin typeface="HG丸ｺﾞｼｯｸM-PRO" panose="020F0600000000000000" pitchFamily="50" charset="-128"/>
                <a:ea typeface="HG丸ｺﾞｼｯｸM-PRO" panose="020F0600000000000000" pitchFamily="50" charset="-128"/>
              </a:rPr>
              <a:t>(5</a:t>
            </a:r>
            <a:r>
              <a:rPr lang="ja-JP" altLang="en-US" sz="1200" dirty="0">
                <a:latin typeface="HG丸ｺﾞｼｯｸM-PRO" panose="020F0600000000000000" pitchFamily="50" charset="-128"/>
                <a:ea typeface="HG丸ｺﾞｼｯｸM-PRO" panose="020F0600000000000000" pitchFamily="50" charset="-128"/>
              </a:rPr>
              <a:t>千円以上</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err="1" smtClean="0">
                <a:latin typeface="HG丸ｺﾞｼｯｸM-PRO" panose="020F0600000000000000" pitchFamily="50" charset="-128"/>
                <a:ea typeface="HG丸ｺﾞｼｯｸM-PRO" panose="020F0600000000000000" pitchFamily="50" charset="-128"/>
              </a:rPr>
              <a:t>、</a:t>
            </a:r>
            <a:r>
              <a:rPr lang="ja-JP" altLang="en-US" sz="1200" dirty="0" smtClean="0">
                <a:latin typeface="HG丸ｺﾞｼｯｸM-PRO" panose="020F0600000000000000" pitchFamily="50" charset="-128"/>
                <a:ea typeface="HG丸ｺﾞｼｯｸM-PRO" panose="020F0600000000000000" pitchFamily="50" charset="-128"/>
              </a:rPr>
              <a:t>の免税</a:t>
            </a:r>
            <a:r>
              <a:rPr lang="ja-JP" altLang="en-US" sz="1200" dirty="0">
                <a:latin typeface="HG丸ｺﾞｼｯｸM-PRO" panose="020F0600000000000000" pitchFamily="50" charset="-128"/>
                <a:ea typeface="HG丸ｺﾞｼｯｸM-PRO" panose="020F0600000000000000" pitchFamily="50" charset="-128"/>
              </a:rPr>
              <a:t>対象額を計算して免税販売対象時は、消費税を引いた金額が、合計金額として表示されます。</a:t>
            </a:r>
            <a:endParaRPr lang="en-US" altLang="ja-JP" sz="1200" dirty="0">
              <a:latin typeface="HG丸ｺﾞｼｯｸM-PRO" panose="020F0600000000000000" pitchFamily="50" charset="-128"/>
              <a:ea typeface="HG丸ｺﾞｼｯｸM-PRO" panose="020F0600000000000000" pitchFamily="50" charset="-128"/>
            </a:endParaRPr>
          </a:p>
        </p:txBody>
      </p:sp>
      <p:pic>
        <p:nvPicPr>
          <p:cNvPr id="27658" name="図 69"/>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949825" y="5284788"/>
            <a:ext cx="1336675"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9" name="テキスト ボックス 70"/>
          <p:cNvSpPr txBox="1">
            <a:spLocks noChangeArrowheads="1"/>
          </p:cNvSpPr>
          <p:nvPr/>
        </p:nvSpPr>
        <p:spPr bwMode="auto">
          <a:xfrm>
            <a:off x="4860925" y="5881688"/>
            <a:ext cx="254793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000" dirty="0">
                <a:latin typeface="HG丸ｺﾞｼｯｸM-PRO" panose="020F0600000000000000" pitchFamily="50" charset="-128"/>
                <a:ea typeface="HG丸ｺﾞｼｯｸM-PRO" panose="020F0600000000000000" pitchFamily="50" charset="-128"/>
              </a:rPr>
              <a:t>BCPOS</a:t>
            </a:r>
            <a:r>
              <a:rPr lang="ja-JP" altLang="en-US" sz="1000" dirty="0">
                <a:latin typeface="HG丸ｺﾞｼｯｸM-PRO" panose="020F0600000000000000" pitchFamily="50" charset="-128"/>
                <a:ea typeface="HG丸ｺﾞｼｯｸM-PRO" panose="020F0600000000000000" pitchFamily="50" charset="-128"/>
              </a:rPr>
              <a:t>との併用で、免税販売から</a:t>
            </a:r>
            <a:br>
              <a:rPr lang="ja-JP" altLang="en-US" sz="1000" dirty="0">
                <a:latin typeface="HG丸ｺﾞｼｯｸM-PRO" panose="020F0600000000000000" pitchFamily="50" charset="-128"/>
                <a:ea typeface="HG丸ｺﾞｼｯｸM-PRO" panose="020F0600000000000000" pitchFamily="50" charset="-128"/>
              </a:rPr>
            </a:br>
            <a:r>
              <a:rPr lang="ja-JP" altLang="en-US" sz="1000" dirty="0">
                <a:latin typeface="HG丸ｺﾞｼｯｸM-PRO" panose="020F0600000000000000" pitchFamily="50" charset="-128"/>
                <a:ea typeface="HG丸ｺﾞｼｯｸM-PRO" panose="020F0600000000000000" pitchFamily="50" charset="-128"/>
              </a:rPr>
              <a:t>書類作成まで、一括しておこなえます。</a:t>
            </a:r>
            <a:br>
              <a:rPr lang="ja-JP" altLang="en-US" sz="1000" dirty="0">
                <a:latin typeface="HG丸ｺﾞｼｯｸM-PRO" panose="020F0600000000000000" pitchFamily="50" charset="-128"/>
                <a:ea typeface="HG丸ｺﾞｼｯｸM-PRO" panose="020F0600000000000000" pitchFamily="50" charset="-128"/>
              </a:rPr>
            </a:br>
            <a:r>
              <a:rPr lang="ja-JP" altLang="en-US" sz="1000" dirty="0">
                <a:latin typeface="HG丸ｺﾞｼｯｸM-PRO" panose="020F0600000000000000" pitchFamily="50" charset="-128"/>
                <a:ea typeface="HG丸ｺﾞｼｯｸM-PRO" panose="020F0600000000000000" pitchFamily="50" charset="-128"/>
              </a:rPr>
              <a:t>わずか約</a:t>
            </a:r>
            <a:r>
              <a:rPr lang="en-US" altLang="ja-JP" sz="1000" dirty="0">
                <a:latin typeface="HG丸ｺﾞｼｯｸM-PRO" panose="020F0600000000000000" pitchFamily="50" charset="-128"/>
                <a:ea typeface="HG丸ｺﾞｼｯｸM-PRO" panose="020F0600000000000000" pitchFamily="50" charset="-128"/>
              </a:rPr>
              <a:t>20</a:t>
            </a:r>
            <a:r>
              <a:rPr lang="ja-JP" altLang="en-US" sz="1000" dirty="0">
                <a:latin typeface="HG丸ｺﾞｼｯｸM-PRO" panose="020F0600000000000000" pitchFamily="50" charset="-128"/>
                <a:ea typeface="HG丸ｺﾞｼｯｸM-PRO" panose="020F0600000000000000" pitchFamily="50" charset="-128"/>
              </a:rPr>
              <a:t>秒で</a:t>
            </a:r>
            <a:r>
              <a:rPr lang="ja-JP" altLang="en-US" sz="1000" dirty="0" smtClean="0">
                <a:latin typeface="HG丸ｺﾞｼｯｸM-PRO" panose="020F0600000000000000" pitchFamily="50" charset="-128"/>
                <a:ea typeface="HG丸ｺﾞｼｯｸM-PRO" panose="020F0600000000000000" pitchFamily="50" charset="-128"/>
              </a:rPr>
              <a:t>免税業務を完了します</a:t>
            </a:r>
            <a:r>
              <a:rPr lang="ja-JP" altLang="en-US" sz="1000" dirty="0">
                <a:latin typeface="HG丸ｺﾞｼｯｸM-PRO" panose="020F0600000000000000" pitchFamily="50" charset="-128"/>
                <a:ea typeface="HG丸ｺﾞｼｯｸM-PRO" panose="020F0600000000000000" pitchFamily="50" charset="-128"/>
              </a:rPr>
              <a:t>。</a:t>
            </a:r>
          </a:p>
        </p:txBody>
      </p:sp>
      <p:sp>
        <p:nvSpPr>
          <p:cNvPr id="72" name="正方形/長方形 71"/>
          <p:cNvSpPr/>
          <p:nvPr/>
        </p:nvSpPr>
        <p:spPr bwMode="auto">
          <a:xfrm>
            <a:off x="4859338" y="5081588"/>
            <a:ext cx="2481262" cy="1416050"/>
          </a:xfrm>
          <a:prstGeom prst="rect">
            <a:avLst/>
          </a:prstGeom>
          <a:noFill/>
          <a:ln w="12700" cap="flat" cmpd="sng" algn="ctr">
            <a:solidFill>
              <a:schemeClr val="accent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ja-JP" altLang="en-US" sz="1400">
              <a:latin typeface="Arial" charset="0"/>
            </a:endParaRPr>
          </a:p>
        </p:txBody>
      </p:sp>
      <p:sp>
        <p:nvSpPr>
          <p:cNvPr id="27661" name="テキスト ボックス 73"/>
          <p:cNvSpPr txBox="1">
            <a:spLocks noChangeArrowheads="1"/>
          </p:cNvSpPr>
          <p:nvPr/>
        </p:nvSpPr>
        <p:spPr bwMode="auto">
          <a:xfrm>
            <a:off x="4905375" y="5627688"/>
            <a:ext cx="23876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900" b="1" dirty="0" smtClean="0">
                <a:latin typeface="HG丸ｺﾞｼｯｸM-PRO" panose="020F0600000000000000" pitchFamily="50" charset="-128"/>
                <a:ea typeface="HG丸ｺﾞｼｯｸM-PRO" panose="020F0600000000000000" pitchFamily="50" charset="-128"/>
              </a:rPr>
              <a:t>アプリ利用料</a:t>
            </a:r>
            <a:r>
              <a:rPr lang="ja-JP" altLang="en-US" sz="900" b="1" dirty="0">
                <a:latin typeface="HG丸ｺﾞｼｯｸM-PRO" panose="020F0600000000000000" pitchFamily="50" charset="-128"/>
                <a:ea typeface="HG丸ｺﾞｼｯｸM-PRO" panose="020F0600000000000000" pitchFamily="50" charset="-128"/>
              </a:rPr>
              <a:t>　月額</a:t>
            </a:r>
            <a:r>
              <a:rPr lang="en-US" altLang="ja-JP" sz="900" b="1" dirty="0">
                <a:latin typeface="HG丸ｺﾞｼｯｸM-PRO" panose="020F0600000000000000" pitchFamily="50" charset="-128"/>
                <a:ea typeface="HG丸ｺﾞｼｯｸM-PRO" panose="020F0600000000000000" pitchFamily="50" charset="-128"/>
              </a:rPr>
              <a:t>980</a:t>
            </a:r>
            <a:r>
              <a:rPr lang="ja-JP" altLang="en-US" sz="900" b="1" dirty="0">
                <a:latin typeface="HG丸ｺﾞｼｯｸM-PRO" panose="020F0600000000000000" pitchFamily="50" charset="-128"/>
                <a:ea typeface="HG丸ｺﾞｼｯｸM-PRO" panose="020F0600000000000000" pitchFamily="50" charset="-128"/>
              </a:rPr>
              <a:t>円</a:t>
            </a:r>
            <a:r>
              <a:rPr lang="en-US" altLang="ja-JP" sz="900" b="1" dirty="0" smtClean="0">
                <a:latin typeface="HG丸ｺﾞｼｯｸM-PRO" panose="020F0600000000000000" pitchFamily="50" charset="-128"/>
                <a:ea typeface="HG丸ｺﾞｼｯｸM-PRO" panose="020F0600000000000000" pitchFamily="50" charset="-128"/>
              </a:rPr>
              <a:t>/</a:t>
            </a:r>
            <a:r>
              <a:rPr lang="ja-JP" altLang="en-US" sz="900" b="1" dirty="0">
                <a:latin typeface="HG丸ｺﾞｼｯｸM-PRO" panose="020F0600000000000000" pitchFamily="50" charset="-128"/>
                <a:ea typeface="HG丸ｺﾞｼｯｸM-PRO" panose="020F0600000000000000" pitchFamily="50" charset="-128"/>
              </a:rPr>
              <a:t>ライセンス</a:t>
            </a:r>
          </a:p>
        </p:txBody>
      </p:sp>
      <p:sp>
        <p:nvSpPr>
          <p:cNvPr id="27662" name="Rectangle 2120"/>
          <p:cNvSpPr>
            <a:spLocks noChangeArrowheads="1"/>
          </p:cNvSpPr>
          <p:nvPr/>
        </p:nvSpPr>
        <p:spPr bwMode="auto">
          <a:xfrm>
            <a:off x="831850" y="3113088"/>
            <a:ext cx="1036638" cy="552450"/>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7667" name="Rectangle 2120"/>
          <p:cNvSpPr>
            <a:spLocks noChangeArrowheads="1"/>
          </p:cNvSpPr>
          <p:nvPr/>
        </p:nvSpPr>
        <p:spPr bwMode="auto">
          <a:xfrm>
            <a:off x="896938" y="2387600"/>
            <a:ext cx="860425" cy="188913"/>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7669" name="Rectangle 2120"/>
          <p:cNvSpPr>
            <a:spLocks noChangeArrowheads="1"/>
          </p:cNvSpPr>
          <p:nvPr/>
        </p:nvSpPr>
        <p:spPr bwMode="auto">
          <a:xfrm>
            <a:off x="1884363" y="2732088"/>
            <a:ext cx="1044575" cy="217487"/>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7672" name="Rectangle 55"/>
          <p:cNvSpPr>
            <a:spLocks noChangeArrowheads="1"/>
          </p:cNvSpPr>
          <p:nvPr/>
        </p:nvSpPr>
        <p:spPr bwMode="auto">
          <a:xfrm>
            <a:off x="661988" y="5932488"/>
            <a:ext cx="1584325" cy="444500"/>
          </a:xfrm>
          <a:prstGeom prst="rect">
            <a:avLst/>
          </a:prstGeom>
          <a:noFill/>
          <a:ln w="31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2000" b="1"/>
          </a:p>
        </p:txBody>
      </p:sp>
      <p:sp>
        <p:nvSpPr>
          <p:cNvPr id="27676" name="Text Box 19"/>
          <p:cNvSpPr txBox="1">
            <a:spLocks noChangeArrowheads="1"/>
          </p:cNvSpPr>
          <p:nvPr/>
        </p:nvSpPr>
        <p:spPr bwMode="auto">
          <a:xfrm>
            <a:off x="2209800" y="5019675"/>
            <a:ext cx="6953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6000" rIns="126000">
            <a:spAutoFit/>
          </a:bodyPr>
          <a:lstStyle>
            <a:lvl1pPr algn="l" defTabSz="960438">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defTabSz="960438">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defTabSz="960438">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800">
                <a:latin typeface="HG丸ｺﾞｼｯｸM-PRO" panose="020F0600000000000000" pitchFamily="50" charset="-128"/>
                <a:ea typeface="HG丸ｺﾞｼｯｸM-PRO" panose="020F0600000000000000" pitchFamily="50" charset="-128"/>
              </a:rPr>
              <a:t>一般品</a:t>
            </a:r>
          </a:p>
        </p:txBody>
      </p:sp>
      <p:sp>
        <p:nvSpPr>
          <p:cNvPr id="27677" name="Text Box 19"/>
          <p:cNvSpPr txBox="1">
            <a:spLocks noChangeArrowheads="1"/>
          </p:cNvSpPr>
          <p:nvPr/>
        </p:nvSpPr>
        <p:spPr bwMode="auto">
          <a:xfrm>
            <a:off x="2211388" y="5246688"/>
            <a:ext cx="77311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6000" rIns="126000">
            <a:spAutoFit/>
          </a:bodyPr>
          <a:lstStyle>
            <a:lvl1pPr algn="l" defTabSz="960438">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defTabSz="960438">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defTabSz="960438">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800">
                <a:latin typeface="HG丸ｺﾞｼｯｸM-PRO" panose="020F0600000000000000" pitchFamily="50" charset="-128"/>
                <a:ea typeface="HG丸ｺﾞｼｯｸM-PRO" panose="020F0600000000000000" pitchFamily="50" charset="-128"/>
              </a:rPr>
              <a:t>消耗品</a:t>
            </a:r>
          </a:p>
        </p:txBody>
      </p:sp>
      <p:sp>
        <p:nvSpPr>
          <p:cNvPr id="27678" name="円/楕円 7"/>
          <p:cNvSpPr>
            <a:spLocks noChangeArrowheads="1"/>
          </p:cNvSpPr>
          <p:nvPr/>
        </p:nvSpPr>
        <p:spPr bwMode="auto">
          <a:xfrm>
            <a:off x="2051050" y="5148263"/>
            <a:ext cx="122238" cy="122237"/>
          </a:xfrm>
          <a:prstGeom prst="ellipse">
            <a:avLst/>
          </a:prstGeom>
          <a:noFill/>
          <a:ln w="6350" algn="ctr">
            <a:solidFill>
              <a:srgbClr val="FF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7679" name="円/楕円 104"/>
          <p:cNvSpPr>
            <a:spLocks noChangeArrowheads="1"/>
          </p:cNvSpPr>
          <p:nvPr/>
        </p:nvSpPr>
        <p:spPr bwMode="auto">
          <a:xfrm>
            <a:off x="2051050" y="5365750"/>
            <a:ext cx="122238" cy="122238"/>
          </a:xfrm>
          <a:prstGeom prst="ellipse">
            <a:avLst/>
          </a:prstGeom>
          <a:noFill/>
          <a:ln w="6350" algn="ctr">
            <a:solidFill>
              <a:srgbClr val="FF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27680" name="テキスト ボックス 9"/>
          <p:cNvSpPr txBox="1">
            <a:spLocks noChangeArrowheads="1"/>
          </p:cNvSpPr>
          <p:nvPr/>
        </p:nvSpPr>
        <p:spPr bwMode="auto">
          <a:xfrm>
            <a:off x="5138738" y="5119688"/>
            <a:ext cx="12001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800">
                <a:latin typeface="HG丸ｺﾞｼｯｸM-PRO" panose="020F0600000000000000" pitchFamily="50" charset="-128"/>
                <a:ea typeface="HG丸ｺﾞｼｯｸM-PRO" panose="020F0600000000000000" pitchFamily="50" charset="-128"/>
              </a:rPr>
              <a:t>免税書類作成システム</a:t>
            </a:r>
            <a:endParaRPr lang="en-US" altLang="ja-JP" sz="800">
              <a:latin typeface="HG丸ｺﾞｼｯｸM-PRO" panose="020F0600000000000000" pitchFamily="50" charset="-128"/>
              <a:ea typeface="HG丸ｺﾞｼｯｸM-PRO" panose="020F0600000000000000" pitchFamily="50" charset="-128"/>
            </a:endParaRPr>
          </a:p>
        </p:txBody>
      </p:sp>
      <p:pic>
        <p:nvPicPr>
          <p:cNvPr id="27682" name="図 1"/>
          <p:cNvPicPr>
            <a:picLocks noChangeAspect="1"/>
          </p:cNvPicPr>
          <p:nvPr/>
        </p:nvPicPr>
        <p:blipFill>
          <a:blip r:embed="rId12">
            <a:extLst>
              <a:ext uri="{28A0092B-C50C-407E-A947-70E740481C1C}">
                <a14:useLocalDpi xmlns:a14="http://schemas.microsoft.com/office/drawing/2010/main" val="0"/>
              </a:ext>
            </a:extLst>
          </a:blip>
          <a:srcRect t="27132" b="10526"/>
          <a:stretch>
            <a:fillRect/>
          </a:stretch>
        </p:blipFill>
        <p:spPr bwMode="auto">
          <a:xfrm>
            <a:off x="3059113" y="4305300"/>
            <a:ext cx="1658937"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83" name="図 54"/>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057525" y="4167188"/>
            <a:ext cx="1619250"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84" name="Text Box 57"/>
          <p:cNvSpPr txBox="1">
            <a:spLocks noChangeArrowheads="1"/>
          </p:cNvSpPr>
          <p:nvPr/>
        </p:nvSpPr>
        <p:spPr bwMode="auto">
          <a:xfrm>
            <a:off x="2895600" y="3908425"/>
            <a:ext cx="1793875"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6000" rIns="126000">
            <a:spAutoFit/>
          </a:bodyPr>
          <a:lstStyle>
            <a:lvl1pPr algn="l" defTabSz="960438">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defTabSz="960438">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defTabSz="960438">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5000"/>
              </a:lnSpc>
              <a:spcBef>
                <a:spcPct val="50000"/>
              </a:spcBef>
              <a:buFontTx/>
              <a:buNone/>
            </a:pPr>
            <a:r>
              <a:rPr lang="ja-JP" altLang="en-US" sz="1000">
                <a:latin typeface="HG丸ｺﾞｼｯｸM-PRO" panose="020F0600000000000000" pitchFamily="50" charset="-128"/>
                <a:ea typeface="HG丸ｺﾞｼｯｸM-PRO" panose="020F0600000000000000" pitchFamily="50" charset="-128"/>
              </a:rPr>
              <a:t> □  電子ジャーナル</a:t>
            </a:r>
          </a:p>
        </p:txBody>
      </p:sp>
      <p:pic>
        <p:nvPicPr>
          <p:cNvPr id="27685" name="図 55"/>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065463" y="5581650"/>
            <a:ext cx="1652587" cy="9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86" name="正方形/長方形 11"/>
          <p:cNvSpPr>
            <a:spLocks noChangeArrowheads="1"/>
          </p:cNvSpPr>
          <p:nvPr/>
        </p:nvSpPr>
        <p:spPr bwMode="auto">
          <a:xfrm>
            <a:off x="3059113" y="5405438"/>
            <a:ext cx="1658937" cy="242887"/>
          </a:xfrm>
          <a:prstGeom prst="rect">
            <a:avLst/>
          </a:prstGeom>
          <a:noFill/>
          <a:ln w="9525" algn="ctr">
            <a:solidFill>
              <a:srgbClr val="FF00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6000" rIns="126000">
            <a:spAutoFit/>
          </a:bodyPr>
          <a:lstStyle>
            <a:lvl1pPr algn="l" defTabSz="960438">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defTabSz="960438">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defTabSz="960438">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5000"/>
              </a:lnSpc>
              <a:spcBef>
                <a:spcPct val="50000"/>
              </a:spcBef>
              <a:buFontTx/>
              <a:buNone/>
            </a:pPr>
            <a:endParaRPr lang="ja-JP" altLang="en-US" sz="800">
              <a:latin typeface="HG丸ｺﾞｼｯｸM-PRO" panose="020F0600000000000000" pitchFamily="50" charset="-128"/>
              <a:ea typeface="HG丸ｺﾞｼｯｸM-PRO" panose="020F0600000000000000" pitchFamily="50" charset="-128"/>
            </a:endParaRPr>
          </a:p>
        </p:txBody>
      </p:sp>
      <p:cxnSp>
        <p:nvCxnSpPr>
          <p:cNvPr id="27687" name="直線コネクタ 17"/>
          <p:cNvCxnSpPr>
            <a:cxnSpLocks noChangeShapeType="1"/>
          </p:cNvCxnSpPr>
          <p:nvPr/>
        </p:nvCxnSpPr>
        <p:spPr bwMode="auto">
          <a:xfrm flipH="1">
            <a:off x="2163763" y="5140325"/>
            <a:ext cx="138112" cy="57150"/>
          </a:xfrm>
          <a:prstGeom prst="line">
            <a:avLst/>
          </a:prstGeom>
          <a:noFill/>
          <a:ln w="635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27695" name="Object 47"/>
          <p:cNvGraphicFramePr>
            <a:graphicFrameLocks noChangeAspect="1"/>
          </p:cNvGraphicFramePr>
          <p:nvPr/>
        </p:nvGraphicFramePr>
        <p:xfrm>
          <a:off x="4792663" y="2192338"/>
          <a:ext cx="1522412" cy="1504950"/>
        </p:xfrm>
        <a:graphic>
          <a:graphicData uri="http://schemas.openxmlformats.org/presentationml/2006/ole">
            <mc:AlternateContent xmlns:mc="http://schemas.openxmlformats.org/markup-compatibility/2006">
              <mc:Choice xmlns:v="urn:schemas-microsoft-com:vml" Requires="v">
                <p:oleObj spid="_x0000_s28021" name="Image" r:id="rId14" imgW="7822222" imgH="7733333" progId="Photoshop.Image.13">
                  <p:embed/>
                </p:oleObj>
              </mc:Choice>
              <mc:Fallback>
                <p:oleObj name="Image" r:id="rId14" imgW="7822222" imgH="7733333" progId="Photoshop.Image.13">
                  <p:embed/>
                  <p:pic>
                    <p:nvPicPr>
                      <p:cNvPr id="0" name="Object 4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792663" y="2192338"/>
                        <a:ext cx="1522412"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696" name="Object 48"/>
          <p:cNvGraphicFramePr>
            <a:graphicFrameLocks noChangeAspect="1"/>
          </p:cNvGraphicFramePr>
          <p:nvPr/>
        </p:nvGraphicFramePr>
        <p:xfrm>
          <a:off x="5849938" y="2417763"/>
          <a:ext cx="1516062" cy="1497012"/>
        </p:xfrm>
        <a:graphic>
          <a:graphicData uri="http://schemas.openxmlformats.org/presentationml/2006/ole">
            <mc:AlternateContent xmlns:mc="http://schemas.openxmlformats.org/markup-compatibility/2006">
              <mc:Choice xmlns:v="urn:schemas-microsoft-com:vml" Requires="v">
                <p:oleObj spid="_x0000_s28022" name="Image" r:id="rId16" imgW="7822222" imgH="7733333" progId="Photoshop.Image.13">
                  <p:embed/>
                </p:oleObj>
              </mc:Choice>
              <mc:Fallback>
                <p:oleObj name="Image" r:id="rId16" imgW="7822222" imgH="7733333" progId="Photoshop.Image.13">
                  <p:embed/>
                  <p:pic>
                    <p:nvPicPr>
                      <p:cNvPr id="0" name="Object 4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849938" y="2417763"/>
                        <a:ext cx="1516062" cy="1497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699" name="Text Box 57"/>
          <p:cNvSpPr txBox="1">
            <a:spLocks noChangeArrowheads="1"/>
          </p:cNvSpPr>
          <p:nvPr/>
        </p:nvSpPr>
        <p:spPr bwMode="auto">
          <a:xfrm>
            <a:off x="509588" y="3908425"/>
            <a:ext cx="1336675"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6000" rIns="126000">
            <a:spAutoFit/>
          </a:bodyPr>
          <a:lstStyle>
            <a:lvl1pPr algn="l" defTabSz="960438">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defTabSz="960438">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defTabSz="960438">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5000"/>
              </a:lnSpc>
              <a:spcBef>
                <a:spcPct val="50000"/>
              </a:spcBef>
              <a:buFontTx/>
              <a:buNone/>
            </a:pPr>
            <a:r>
              <a:rPr lang="ja-JP" altLang="en-US" sz="1000">
                <a:latin typeface="HG丸ｺﾞｼｯｸM-PRO" panose="020F0600000000000000" pitchFamily="50" charset="-128"/>
                <a:ea typeface="HG丸ｺﾞｼｯｸM-PRO" panose="020F0600000000000000" pitchFamily="50" charset="-128"/>
              </a:rPr>
              <a:t> □  レシート</a:t>
            </a:r>
          </a:p>
        </p:txBody>
      </p:sp>
      <p:cxnSp>
        <p:nvCxnSpPr>
          <p:cNvPr id="27700" name="直線コネクタ 17"/>
          <p:cNvCxnSpPr>
            <a:cxnSpLocks noChangeShapeType="1"/>
          </p:cNvCxnSpPr>
          <p:nvPr/>
        </p:nvCxnSpPr>
        <p:spPr bwMode="auto">
          <a:xfrm flipH="1">
            <a:off x="2178050" y="5357813"/>
            <a:ext cx="138113" cy="57150"/>
          </a:xfrm>
          <a:prstGeom prst="line">
            <a:avLst/>
          </a:prstGeom>
          <a:noFill/>
          <a:ln w="635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701" name="Text Box 19"/>
          <p:cNvSpPr txBox="1">
            <a:spLocks noChangeArrowheads="1"/>
          </p:cNvSpPr>
          <p:nvPr/>
        </p:nvSpPr>
        <p:spPr bwMode="auto">
          <a:xfrm>
            <a:off x="2149475" y="5908675"/>
            <a:ext cx="111442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6000" rIns="126000">
            <a:spAutoFit/>
          </a:bodyPr>
          <a:lstStyle>
            <a:lvl1pPr algn="l" defTabSz="960438">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defTabSz="960438">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defTabSz="960438">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800">
                <a:latin typeface="HG丸ｺﾞｼｯｸM-PRO" panose="020F0600000000000000" pitchFamily="50" charset="-128"/>
                <a:ea typeface="HG丸ｺﾞｼｯｸM-PRO" panose="020F0600000000000000" pitchFamily="50" charset="-128"/>
              </a:rPr>
              <a:t>・免税対象額</a:t>
            </a:r>
            <a:br>
              <a:rPr lang="ja-JP" altLang="en-US" sz="800">
                <a:latin typeface="HG丸ｺﾞｼｯｸM-PRO" panose="020F0600000000000000" pitchFamily="50" charset="-128"/>
                <a:ea typeface="HG丸ｺﾞｼｯｸM-PRO" panose="020F0600000000000000" pitchFamily="50" charset="-128"/>
              </a:rPr>
            </a:br>
            <a:r>
              <a:rPr lang="ja-JP" altLang="en-US" sz="800">
                <a:latin typeface="HG丸ｺﾞｼｯｸM-PRO" panose="020F0600000000000000" pitchFamily="50" charset="-128"/>
                <a:ea typeface="HG丸ｺﾞｼｯｸM-PRO" panose="020F0600000000000000" pitchFamily="50" charset="-128"/>
              </a:rPr>
              <a:t/>
            </a:r>
            <a:br>
              <a:rPr lang="ja-JP" altLang="en-US" sz="800">
                <a:latin typeface="HG丸ｺﾞｼｯｸM-PRO" panose="020F0600000000000000" pitchFamily="50" charset="-128"/>
                <a:ea typeface="HG丸ｺﾞｼｯｸM-PRO" panose="020F0600000000000000" pitchFamily="50" charset="-128"/>
              </a:rPr>
            </a:br>
            <a:r>
              <a:rPr lang="ja-JP" altLang="en-US" sz="800">
                <a:latin typeface="HG丸ｺﾞｼｯｸM-PRO" panose="020F0600000000000000" pitchFamily="50" charset="-128"/>
                <a:ea typeface="HG丸ｺﾞｼｯｸM-PRO" panose="020F0600000000000000" pitchFamily="50" charset="-128"/>
              </a:rPr>
              <a:t>・免税額を表示</a:t>
            </a:r>
          </a:p>
        </p:txBody>
      </p:sp>
      <p:sp>
        <p:nvSpPr>
          <p:cNvPr id="27702" name="Text Box 19"/>
          <p:cNvSpPr txBox="1">
            <a:spLocks noChangeArrowheads="1"/>
          </p:cNvSpPr>
          <p:nvPr/>
        </p:nvSpPr>
        <p:spPr bwMode="auto">
          <a:xfrm>
            <a:off x="2527300" y="5145088"/>
            <a:ext cx="773113"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6000" rIns="126000">
            <a:spAutoFit/>
          </a:bodyPr>
          <a:lstStyle>
            <a:lvl1pPr algn="l" defTabSz="960438">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defTabSz="960438">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defTabSz="960438">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800">
                <a:latin typeface="HG丸ｺﾞｼｯｸM-PRO" panose="020F0600000000000000" pitchFamily="50" charset="-128"/>
                <a:ea typeface="HG丸ｺﾞｼｯｸM-PRO" panose="020F0600000000000000" pitchFamily="50" charset="-128"/>
              </a:rPr>
              <a:t>を表示</a:t>
            </a:r>
          </a:p>
        </p:txBody>
      </p:sp>
      <p:sp>
        <p:nvSpPr>
          <p:cNvPr id="27703" name="Text Box 19"/>
          <p:cNvSpPr txBox="1">
            <a:spLocks noChangeArrowheads="1"/>
          </p:cNvSpPr>
          <p:nvPr/>
        </p:nvSpPr>
        <p:spPr bwMode="auto">
          <a:xfrm>
            <a:off x="2957513" y="5718175"/>
            <a:ext cx="17891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6000" rIns="126000">
            <a:spAutoFit/>
          </a:bodyPr>
          <a:lstStyle>
            <a:lvl1pPr algn="l" defTabSz="960438">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defTabSz="960438">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defTabSz="960438">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defTabSz="960438">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defTabSz="960438"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800">
                <a:latin typeface="HG丸ｺﾞｼｯｸM-PRO" panose="020F0600000000000000" pitchFamily="50" charset="-128"/>
                <a:ea typeface="HG丸ｺﾞｼｯｸM-PRO" panose="020F0600000000000000" pitchFamily="50" charset="-128"/>
              </a:rPr>
              <a:t>電子ジャーナルに旅券番号を記録</a:t>
            </a:r>
            <a:br>
              <a:rPr lang="ja-JP" altLang="en-US" sz="800">
                <a:latin typeface="HG丸ｺﾞｼｯｸM-PRO" panose="020F0600000000000000" pitchFamily="50" charset="-128"/>
                <a:ea typeface="HG丸ｺﾞｼｯｸM-PRO" panose="020F0600000000000000" pitchFamily="50" charset="-128"/>
              </a:rPr>
            </a:br>
            <a:r>
              <a:rPr lang="ja-JP" altLang="en-US" sz="800">
                <a:latin typeface="HG丸ｺﾞｼｯｸM-PRO" panose="020F0600000000000000" pitchFamily="50" charset="-128"/>
                <a:ea typeface="HG丸ｺﾞｼｯｸM-PRO" panose="020F0600000000000000" pitchFamily="50" charset="-128"/>
              </a:rPr>
              <a:t>（する・しない 設定）</a:t>
            </a:r>
            <a:endParaRPr lang="en-US" altLang="ja-JP" sz="800">
              <a:latin typeface="HG丸ｺﾞｼｯｸM-PRO" panose="020F0600000000000000" pitchFamily="50" charset="-128"/>
              <a:ea typeface="HG丸ｺﾞｼｯｸM-PRO" panose="020F0600000000000000" pitchFamily="50" charset="-128"/>
            </a:endParaRPr>
          </a:p>
        </p:txBody>
      </p:sp>
      <p:sp>
        <p:nvSpPr>
          <p:cNvPr id="27704" name="Rectangle 2061"/>
          <p:cNvSpPr>
            <a:spLocks noChangeArrowheads="1"/>
          </p:cNvSpPr>
          <p:nvPr/>
        </p:nvSpPr>
        <p:spPr bwMode="auto">
          <a:xfrm>
            <a:off x="4686300" y="1152525"/>
            <a:ext cx="35814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Times New Roman" panose="02020603050405020304" pitchFamily="18" charset="0"/>
                <a:ea typeface="HG丸ｺﾞｼｯｸM-PRO" panose="020F0600000000000000" pitchFamily="50" charset="-128"/>
              </a:rPr>
              <a:t>■ </a:t>
            </a:r>
            <a:r>
              <a:rPr lang="ja-JP" altLang="en-US" sz="1400" b="1">
                <a:latin typeface="Times New Roman" panose="02020603050405020304" pitchFamily="18" charset="0"/>
                <a:ea typeface="HG丸ｺﾞｼｯｸM-PRO" panose="020F0600000000000000" pitchFamily="50" charset="-128"/>
              </a:rPr>
              <a:t>あっと免税連動</a:t>
            </a:r>
          </a:p>
        </p:txBody>
      </p:sp>
      <p:sp>
        <p:nvSpPr>
          <p:cNvPr id="27705" name="Rectangle 2066"/>
          <p:cNvSpPr>
            <a:spLocks noChangeArrowheads="1"/>
          </p:cNvSpPr>
          <p:nvPr/>
        </p:nvSpPr>
        <p:spPr bwMode="auto">
          <a:xfrm>
            <a:off x="4702175" y="1338263"/>
            <a:ext cx="2678113"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ja-JP" altLang="en-US" sz="1200" dirty="0" smtClean="0">
                <a:latin typeface="HG丸ｺﾞｼｯｸM-PRO" panose="020F0600000000000000" pitchFamily="50" charset="-128"/>
                <a:ea typeface="HG丸ｺﾞｼｯｸM-PRO" panose="020F0600000000000000" pitchFamily="50" charset="-128"/>
              </a:rPr>
              <a:t>小計後、</a:t>
            </a:r>
            <a:r>
              <a:rPr lang="ja-JP" altLang="en-US" sz="1200" dirty="0">
                <a:latin typeface="HG丸ｺﾞｼｯｸM-PRO" panose="020F0600000000000000" pitchFamily="50" charset="-128"/>
                <a:ea typeface="HG丸ｺﾞｼｯｸM-PRO" panose="020F0600000000000000" pitchFamily="50" charset="-128"/>
              </a:rPr>
              <a:t>あっと免税が自動</a:t>
            </a:r>
            <a:r>
              <a:rPr lang="ja-JP" altLang="en-US" sz="1200" dirty="0" smtClean="0">
                <a:latin typeface="HG丸ｺﾞｼｯｸM-PRO" panose="020F0600000000000000" pitchFamily="50" charset="-128"/>
                <a:ea typeface="HG丸ｺﾞｼｯｸM-PRO" panose="020F0600000000000000" pitchFamily="50" charset="-128"/>
              </a:rPr>
              <a:t>起動、“爆速モード”ならパスポート</a:t>
            </a:r>
            <a:r>
              <a:rPr lang="ja-JP" altLang="en-US" sz="1200" dirty="0">
                <a:latin typeface="HG丸ｺﾞｼｯｸM-PRO" panose="020F0600000000000000" pitchFamily="50" charset="-128"/>
                <a:ea typeface="HG丸ｺﾞｼｯｸM-PRO" panose="020F0600000000000000" pitchFamily="50" charset="-128"/>
              </a:rPr>
              <a:t>をスキャンするだけで、免税書類の作成</a:t>
            </a:r>
            <a:r>
              <a:rPr lang="ja-JP" altLang="en-US" sz="1200" dirty="0" smtClean="0">
                <a:latin typeface="HG丸ｺﾞｼｯｸM-PRO" panose="020F0600000000000000" pitchFamily="50" charset="-128"/>
                <a:ea typeface="HG丸ｺﾞｼｯｸM-PRO" panose="020F0600000000000000" pitchFamily="50" charset="-128"/>
              </a:rPr>
              <a:t>が完了します。</a:t>
            </a:r>
            <a:endParaRPr lang="ja-JP" altLang="en-US" sz="1200" dirty="0">
              <a:latin typeface="HG丸ｺﾞｼｯｸM-PRO" panose="020F0600000000000000" pitchFamily="50" charset="-128"/>
              <a:ea typeface="HG丸ｺﾞｼｯｸM-PRO" panose="020F0600000000000000" pitchFamily="50" charset="-128"/>
            </a:endParaRPr>
          </a:p>
        </p:txBody>
      </p:sp>
      <p:pic>
        <p:nvPicPr>
          <p:cNvPr id="27707" name="Picture 5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870825" y="1866900"/>
            <a:ext cx="1738313" cy="475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角丸四角形 2"/>
          <p:cNvSpPr/>
          <p:nvPr/>
        </p:nvSpPr>
        <p:spPr bwMode="auto">
          <a:xfrm>
            <a:off x="6419821" y="5412351"/>
            <a:ext cx="739833" cy="174568"/>
          </a:xfrm>
          <a:prstGeom prst="roundRect">
            <a:avLst>
              <a:gd name="adj" fmla="val 50000"/>
            </a:avLst>
          </a:prstGeom>
          <a:solidFill>
            <a:srgbClr val="F68364"/>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800" b="1" i="0" u="none" strike="noStrike" cap="none" normalizeH="0" baseline="0" dirty="0" smtClean="0">
                <a:ln>
                  <a:noFill/>
                </a:ln>
                <a:solidFill>
                  <a:schemeClr val="bg1"/>
                </a:solidFill>
                <a:effectLst/>
                <a:latin typeface="+mn-ea"/>
                <a:ea typeface="+mn-ea"/>
              </a:rPr>
              <a:t>オプション</a:t>
            </a:r>
          </a:p>
        </p:txBody>
      </p:sp>
    </p:spTree>
  </p:cSld>
  <p:clrMapOvr>
    <a:masterClrMapping/>
  </p:clrMapOvr>
  <p:transition advTm="64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スライド番号プレースホルダー 3"/>
          <p:cNvSpPr>
            <a:spLocks noGrp="1"/>
          </p:cNvSpPr>
          <p:nvPr>
            <p:ph type="sldNum" sz="quarter" idx="12"/>
          </p:nvPr>
        </p:nvSpPr>
        <p:spPr/>
        <p:txBody>
          <a:bodyPr/>
          <a:lstStyle/>
          <a:p>
            <a:fld id="{6570D285-EBD6-4D24-ADEB-44273DBEEE37}" type="slidenum">
              <a:rPr lang="en-US" altLang="ja-JP"/>
              <a:pPr/>
              <a:t>21</a:t>
            </a:fld>
            <a:endParaRPr lang="en-US" altLang="ja-JP"/>
          </a:p>
        </p:txBody>
      </p:sp>
      <p:sp>
        <p:nvSpPr>
          <p:cNvPr id="33796" name="Rectangle 3"/>
          <p:cNvSpPr>
            <a:spLocks noChangeArrowheads="1"/>
          </p:cNvSpPr>
          <p:nvPr/>
        </p:nvSpPr>
        <p:spPr bwMode="auto">
          <a:xfrm>
            <a:off x="400050" y="5296484"/>
            <a:ext cx="5180758"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200" b="1" dirty="0">
                <a:solidFill>
                  <a:srgbClr val="0000FF"/>
                </a:solidFill>
                <a:latin typeface="HG丸ｺﾞｼｯｸM-PRO" panose="020F0600000000000000" pitchFamily="50" charset="-128"/>
                <a:ea typeface="HG丸ｺﾞｼｯｸM-PRO" panose="020F0600000000000000" pitchFamily="50" charset="-128"/>
              </a:rPr>
              <a:t>■</a:t>
            </a:r>
            <a:r>
              <a:rPr lang="en-US" altLang="ja-JP" sz="1200" b="1" dirty="0">
                <a:latin typeface="HG丸ｺﾞｼｯｸM-PRO" panose="020F0600000000000000" pitchFamily="50" charset="-128"/>
                <a:ea typeface="HG丸ｺﾞｼｯｸM-PRO" panose="020F0600000000000000" pitchFamily="50" charset="-128"/>
              </a:rPr>
              <a:t> </a:t>
            </a:r>
            <a:r>
              <a:rPr lang="ja-JP" altLang="en-US" sz="1200" b="1" dirty="0">
                <a:latin typeface="HG丸ｺﾞｼｯｸM-PRO" panose="020F0600000000000000" pitchFamily="50" charset="-128"/>
                <a:ea typeface="HG丸ｺﾞｼｯｸM-PRO" panose="020F0600000000000000" pitchFamily="50" charset="-128"/>
              </a:rPr>
              <a:t>対応</a:t>
            </a:r>
            <a:r>
              <a:rPr lang="ja-JP" altLang="en-US" sz="1200" b="1" dirty="0" smtClean="0">
                <a:latin typeface="HG丸ｺﾞｼｯｸM-PRO" panose="020F0600000000000000" pitchFamily="50" charset="-128"/>
                <a:ea typeface="HG丸ｺﾞｼｯｸM-PRO" panose="020F0600000000000000" pitchFamily="50" charset="-128"/>
              </a:rPr>
              <a:t>ショッピングモール、ショッピングカード</a:t>
            </a:r>
            <a:r>
              <a:rPr lang="ja-JP" altLang="en-US" sz="1000" dirty="0" smtClean="0">
                <a:latin typeface="HG丸ｺﾞｼｯｸM-PRO" panose="020F0600000000000000" pitchFamily="50" charset="-128"/>
                <a:ea typeface="HG丸ｺﾞｼｯｸM-PRO" panose="020F0600000000000000" pitchFamily="50" charset="-128"/>
              </a:rPr>
              <a:t>（一部抜粋）</a:t>
            </a:r>
            <a:endParaRPr lang="ja-JP" altLang="en-US" sz="1000" dirty="0">
              <a:latin typeface="HG丸ｺﾞｼｯｸM-PRO" panose="020F0600000000000000" pitchFamily="50" charset="-128"/>
              <a:ea typeface="HG丸ｺﾞｼｯｸM-PRO" panose="020F0600000000000000" pitchFamily="50" charset="-128"/>
            </a:endParaRPr>
          </a:p>
        </p:txBody>
      </p:sp>
      <p:sp>
        <p:nvSpPr>
          <p:cNvPr id="33797" name="Text Box 39"/>
          <p:cNvSpPr txBox="1">
            <a:spLocks noChangeArrowheads="1"/>
          </p:cNvSpPr>
          <p:nvPr/>
        </p:nvSpPr>
        <p:spPr bwMode="auto">
          <a:xfrm>
            <a:off x="6315052" y="1737283"/>
            <a:ext cx="2989262" cy="10156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200" b="1">
                <a:solidFill>
                  <a:srgbClr val="FF0000"/>
                </a:solidFill>
                <a:latin typeface="HG丸ｺﾞｼｯｸM-PRO" panose="020F0600000000000000" pitchFamily="50" charset="-128"/>
                <a:ea typeface="HG丸ｺﾞｼｯｸM-PRO" panose="020F0600000000000000" pitchFamily="50" charset="-128"/>
              </a:rPr>
              <a:t>■</a:t>
            </a:r>
            <a:r>
              <a:rPr lang="en-US" altLang="ja-JP" sz="1200" b="1">
                <a:latin typeface="HG丸ｺﾞｼｯｸM-PRO" panose="020F0600000000000000" pitchFamily="50" charset="-128"/>
                <a:ea typeface="HG丸ｺﾞｼｯｸM-PRO" panose="020F0600000000000000" pitchFamily="50" charset="-128"/>
              </a:rPr>
              <a:t> </a:t>
            </a:r>
            <a:r>
              <a:rPr lang="ja-JP" altLang="en-US" sz="1200" b="1">
                <a:latin typeface="HG丸ｺﾞｼｯｸM-PRO" panose="020F0600000000000000" pitchFamily="50" charset="-128"/>
                <a:ea typeface="HG丸ｺﾞｼｯｸM-PRO" panose="020F0600000000000000" pitchFamily="50" charset="-128"/>
              </a:rPr>
              <a:t>売上</a:t>
            </a:r>
            <a:r>
              <a:rPr lang="en-US" altLang="ja-JP" sz="1200" b="1">
                <a:latin typeface="HG丸ｺﾞｼｯｸM-PRO" panose="020F0600000000000000" pitchFamily="50" charset="-128"/>
                <a:ea typeface="HG丸ｺﾞｼｯｸM-PRO" panose="020F0600000000000000" pitchFamily="50" charset="-128"/>
              </a:rPr>
              <a:t>UP</a:t>
            </a:r>
          </a:p>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在庫数の少ない商品の販売、</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売れ筋商品の把握、適切な発注、在庫の可視化により、ショップの売上が</a:t>
            </a:r>
            <a:r>
              <a:rPr lang="en-US" altLang="ja-JP" sz="1200">
                <a:latin typeface="HG丸ｺﾞｼｯｸM-PRO" panose="020F0600000000000000" pitchFamily="50" charset="-128"/>
                <a:ea typeface="HG丸ｺﾞｼｯｸM-PRO" panose="020F0600000000000000" pitchFamily="50" charset="-128"/>
              </a:rPr>
              <a:t>UP</a:t>
            </a:r>
            <a:r>
              <a:rPr lang="ja-JP" altLang="en-US" sz="1200">
                <a:latin typeface="HG丸ｺﾞｼｯｸM-PRO" panose="020F0600000000000000" pitchFamily="50" charset="-128"/>
                <a:ea typeface="HG丸ｺﾞｼｯｸM-PRO" panose="020F0600000000000000" pitchFamily="50" charset="-128"/>
              </a:rPr>
              <a:t>します。 </a:t>
            </a:r>
          </a:p>
        </p:txBody>
      </p:sp>
      <p:sp>
        <p:nvSpPr>
          <p:cNvPr id="33798" name="Text Box 40"/>
          <p:cNvSpPr txBox="1">
            <a:spLocks noChangeArrowheads="1"/>
          </p:cNvSpPr>
          <p:nvPr/>
        </p:nvSpPr>
        <p:spPr bwMode="auto">
          <a:xfrm>
            <a:off x="400050" y="558800"/>
            <a:ext cx="9239250" cy="581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dirty="0">
                <a:latin typeface="HG丸ｺﾞｼｯｸM-PRO" panose="020F0600000000000000" pitchFamily="50" charset="-128"/>
                <a:ea typeface="HG丸ｺﾞｼｯｸM-PRO" panose="020F0600000000000000" pitchFamily="50" charset="-128"/>
              </a:rPr>
              <a:t>ネットショップ</a:t>
            </a:r>
            <a:r>
              <a:rPr lang="ja-JP" altLang="en-US" sz="1200" b="1" dirty="0">
                <a:latin typeface="HG丸ｺﾞｼｯｸM-PRO" panose="020F0600000000000000" pitchFamily="50" charset="-128"/>
                <a:ea typeface="HG丸ｺﾞｼｯｸM-PRO" panose="020F0600000000000000" pitchFamily="50" charset="-128"/>
              </a:rPr>
              <a:t>＆</a:t>
            </a:r>
            <a:r>
              <a:rPr lang="ja-JP" altLang="en-US" sz="1600" b="1" dirty="0">
                <a:latin typeface="HG丸ｺﾞｼｯｸM-PRO" panose="020F0600000000000000" pitchFamily="50" charset="-128"/>
                <a:ea typeface="HG丸ｺﾞｼｯｸM-PRO" panose="020F0600000000000000" pitchFamily="50" charset="-128"/>
              </a:rPr>
              <a:t>モール</a:t>
            </a:r>
            <a:r>
              <a:rPr lang="ja-JP" altLang="en-US" sz="1200" b="1" dirty="0">
                <a:latin typeface="HG丸ｺﾞｼｯｸM-PRO" panose="020F0600000000000000" pitchFamily="50" charset="-128"/>
                <a:ea typeface="HG丸ｺﾞｼｯｸM-PRO" panose="020F0600000000000000" pitchFamily="50" charset="-128"/>
              </a:rPr>
              <a:t>＆</a:t>
            </a:r>
            <a:r>
              <a:rPr lang="ja-JP" altLang="en-US" sz="1600" b="1" dirty="0">
                <a:latin typeface="HG丸ｺﾞｼｯｸM-PRO" panose="020F0600000000000000" pitchFamily="50" charset="-128"/>
                <a:ea typeface="HG丸ｺﾞｼｯｸM-PRO" panose="020F0600000000000000" pitchFamily="50" charset="-128"/>
              </a:rPr>
              <a:t>実店舗の在庫を連動し、在庫数に変動があると全てのサイト</a:t>
            </a:r>
            <a:r>
              <a:rPr lang="ja-JP" altLang="en-US" sz="1600" b="1" dirty="0" smtClean="0">
                <a:latin typeface="HG丸ｺﾞｼｯｸM-PRO" panose="020F0600000000000000" pitchFamily="50" charset="-128"/>
                <a:ea typeface="HG丸ｺﾞｼｯｸM-PRO" panose="020F0600000000000000" pitchFamily="50" charset="-128"/>
              </a:rPr>
              <a:t>と</a:t>
            </a:r>
            <a:r>
              <a:rPr lang="en-US" altLang="ja-JP" sz="1600" b="1" dirty="0" smtClean="0">
                <a:latin typeface="HG丸ｺﾞｼｯｸM-PRO" panose="020F0600000000000000" pitchFamily="50" charset="-128"/>
                <a:ea typeface="HG丸ｺﾞｼｯｸM-PRO" panose="020F0600000000000000" pitchFamily="50" charset="-128"/>
              </a:rPr>
              <a:t>POS</a:t>
            </a:r>
            <a:r>
              <a:rPr lang="ja-JP" altLang="en-US" sz="1600" b="1" dirty="0" smtClean="0">
                <a:latin typeface="HG丸ｺﾞｼｯｸM-PRO" panose="020F0600000000000000" pitchFamily="50" charset="-128"/>
                <a:ea typeface="HG丸ｺﾞｼｯｸM-PRO" panose="020F0600000000000000" pitchFamily="50" charset="-128"/>
              </a:rPr>
              <a:t>の</a:t>
            </a:r>
            <a:endParaRPr lang="en-US" altLang="ja-JP" sz="1600" b="1" dirty="0" smtClean="0">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600" b="1" dirty="0" smtClean="0">
                <a:latin typeface="HG丸ｺﾞｼｯｸM-PRO" panose="020F0600000000000000" pitchFamily="50" charset="-128"/>
                <a:ea typeface="HG丸ｺﾞｼｯｸM-PRO" panose="020F0600000000000000" pitchFamily="50" charset="-128"/>
              </a:rPr>
              <a:t>在庫数</a:t>
            </a:r>
            <a:r>
              <a:rPr lang="ja-JP" altLang="en-US" sz="1600" b="1" dirty="0">
                <a:latin typeface="HG丸ｺﾞｼｯｸM-PRO" panose="020F0600000000000000" pitchFamily="50" charset="-128"/>
                <a:ea typeface="HG丸ｺﾞｼｯｸM-PRO" panose="020F0600000000000000" pitchFamily="50" charset="-128"/>
              </a:rPr>
              <a:t>を自動調整します。</a:t>
            </a:r>
          </a:p>
        </p:txBody>
      </p:sp>
      <p:sp>
        <p:nvSpPr>
          <p:cNvPr id="33799" name="Text Box 42"/>
          <p:cNvSpPr txBox="1">
            <a:spLocks noChangeArrowheads="1"/>
          </p:cNvSpPr>
          <p:nvPr/>
        </p:nvSpPr>
        <p:spPr bwMode="auto">
          <a:xfrm>
            <a:off x="1455738" y="14288"/>
            <a:ext cx="7615237"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a:solidFill>
                  <a:srgbClr val="008000"/>
                </a:solidFill>
                <a:latin typeface="HG丸ｺﾞｼｯｸM-PRO" panose="020F0600000000000000" pitchFamily="50" charset="-128"/>
                <a:ea typeface="HG丸ｺﾞｼｯｸM-PRO" panose="020F0600000000000000" pitchFamily="50" charset="-128"/>
              </a:rPr>
              <a:t>ネットショップの在庫を自動調整</a:t>
            </a:r>
          </a:p>
        </p:txBody>
      </p:sp>
      <p:sp>
        <p:nvSpPr>
          <p:cNvPr id="33801" name="Text Box 59"/>
          <p:cNvSpPr txBox="1">
            <a:spLocks noChangeArrowheads="1"/>
          </p:cNvSpPr>
          <p:nvPr/>
        </p:nvSpPr>
        <p:spPr bwMode="auto">
          <a:xfrm>
            <a:off x="6315052" y="2880283"/>
            <a:ext cx="2968625" cy="83099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200" b="1" dirty="0">
                <a:solidFill>
                  <a:srgbClr val="FF0000"/>
                </a:solidFill>
                <a:latin typeface="HG丸ｺﾞｼｯｸM-PRO" panose="020F0600000000000000" pitchFamily="50" charset="-128"/>
                <a:ea typeface="HG丸ｺﾞｼｯｸM-PRO" panose="020F0600000000000000" pitchFamily="50" charset="-128"/>
              </a:rPr>
              <a:t>■</a:t>
            </a:r>
            <a:r>
              <a:rPr lang="en-US" altLang="ja-JP" sz="1200" b="1" dirty="0">
                <a:latin typeface="HG丸ｺﾞｼｯｸM-PRO" panose="020F0600000000000000" pitchFamily="50" charset="-128"/>
                <a:ea typeface="HG丸ｺﾞｼｯｸM-PRO" panose="020F0600000000000000" pitchFamily="50" charset="-128"/>
              </a:rPr>
              <a:t> </a:t>
            </a:r>
            <a:r>
              <a:rPr lang="ja-JP" altLang="en-US" sz="1200" b="1" dirty="0">
                <a:latin typeface="HG丸ｺﾞｼｯｸM-PRO" panose="020F0600000000000000" pitchFamily="50" charset="-128"/>
                <a:ea typeface="HG丸ｺﾞｼｯｸM-PRO" panose="020F0600000000000000" pitchFamily="50" charset="-128"/>
              </a:rPr>
              <a:t>経費削減</a:t>
            </a:r>
          </a:p>
          <a:p>
            <a:pPr eaLnBrk="1" hangingPunct="1">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在庫調整を行うための人員や、</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残業を減らせるので、多大な経費削減を実現できます。 </a:t>
            </a:r>
          </a:p>
        </p:txBody>
      </p:sp>
      <p:sp>
        <p:nvSpPr>
          <p:cNvPr id="33802" name="Text Box 60"/>
          <p:cNvSpPr txBox="1">
            <a:spLocks noChangeArrowheads="1"/>
          </p:cNvSpPr>
          <p:nvPr/>
        </p:nvSpPr>
        <p:spPr bwMode="auto">
          <a:xfrm>
            <a:off x="6315052" y="3858183"/>
            <a:ext cx="2938462" cy="83099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200" b="1">
                <a:solidFill>
                  <a:srgbClr val="FF0000"/>
                </a:solidFill>
                <a:latin typeface="HG丸ｺﾞｼｯｸM-PRO" panose="020F0600000000000000" pitchFamily="50" charset="-128"/>
                <a:ea typeface="HG丸ｺﾞｼｯｸM-PRO" panose="020F0600000000000000" pitchFamily="50" charset="-128"/>
              </a:rPr>
              <a:t>■</a:t>
            </a:r>
            <a:r>
              <a:rPr lang="en-US" altLang="ja-JP" sz="1200" b="1">
                <a:latin typeface="HG丸ｺﾞｼｯｸM-PRO" panose="020F0600000000000000" pitchFamily="50" charset="-128"/>
                <a:ea typeface="HG丸ｺﾞｼｯｸM-PRO" panose="020F0600000000000000" pitchFamily="50" charset="-128"/>
              </a:rPr>
              <a:t> </a:t>
            </a:r>
            <a:r>
              <a:rPr lang="ja-JP" altLang="en-US" sz="1200" b="1">
                <a:latin typeface="HG丸ｺﾞｼｯｸM-PRO" panose="020F0600000000000000" pitchFamily="50" charset="-128"/>
                <a:ea typeface="HG丸ｺﾞｼｯｸM-PRO" panose="020F0600000000000000" pitchFamily="50" charset="-128"/>
              </a:rPr>
              <a:t>事業拡大</a:t>
            </a:r>
          </a:p>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在庫調整で取られていた時間を、新たなネットショップの開業に</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使う事で事業の拡大が可能です。  </a:t>
            </a:r>
          </a:p>
        </p:txBody>
      </p:sp>
      <p:pic>
        <p:nvPicPr>
          <p:cNvPr id="33805" name="Picture 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3788" y="68263"/>
            <a:ext cx="1785937" cy="3143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827" name="Picture 35" descr="リアルタイム 多店舗在庫管理 zaiko Rob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0557" y="1258119"/>
            <a:ext cx="1037267" cy="273292"/>
          </a:xfrm>
          <a:prstGeom prst="rect">
            <a:avLst/>
          </a:prstGeom>
          <a:noFill/>
          <a:extLst>
            <a:ext uri="{909E8E84-426E-40DD-AFC4-6F175D3DCCD1}">
              <a14:hiddenFill xmlns:a14="http://schemas.microsoft.com/office/drawing/2010/main">
                <a:solidFill>
                  <a:srgbClr val="FFFFFF"/>
                </a:solidFill>
              </a14:hiddenFill>
            </a:ext>
          </a:extLst>
        </p:spPr>
      </p:pic>
      <p:pic>
        <p:nvPicPr>
          <p:cNvPr id="33829" name="Picture 37" descr="ネクストエンジン"/>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8908" y="1306747"/>
            <a:ext cx="1194618" cy="174948"/>
          </a:xfrm>
          <a:prstGeom prst="rect">
            <a:avLst/>
          </a:prstGeom>
          <a:noFill/>
          <a:extLst>
            <a:ext uri="{909E8E84-426E-40DD-AFC4-6F175D3DCCD1}">
              <a14:hiddenFill xmlns:a14="http://schemas.microsoft.com/office/drawing/2010/main">
                <a:solidFill>
                  <a:srgbClr val="FFFFFF"/>
                </a:solidFill>
              </a14:hiddenFill>
            </a:ext>
          </a:extLst>
        </p:spPr>
      </p:pic>
      <p:sp>
        <p:nvSpPr>
          <p:cNvPr id="33830" name="Rectangle 38"/>
          <p:cNvSpPr>
            <a:spLocks noChangeArrowheads="1"/>
          </p:cNvSpPr>
          <p:nvPr/>
        </p:nvSpPr>
        <p:spPr bwMode="auto">
          <a:xfrm>
            <a:off x="509587" y="1153320"/>
            <a:ext cx="7866063" cy="462756"/>
          </a:xfrm>
          <a:prstGeom prst="rect">
            <a:avLst/>
          </a:prstGeom>
          <a:noFill/>
          <a:ln w="19050">
            <a:solidFill>
              <a:srgbClr val="33CCCC"/>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33831" name="Text Box 39"/>
          <p:cNvSpPr txBox="1">
            <a:spLocks noChangeArrowheads="1"/>
          </p:cNvSpPr>
          <p:nvPr/>
        </p:nvSpPr>
        <p:spPr bwMode="auto">
          <a:xfrm>
            <a:off x="455965" y="1254125"/>
            <a:ext cx="5096268"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ja-JP" altLang="en-US" sz="1200" b="1" dirty="0">
                <a:latin typeface="HG丸ｺﾞｼｯｸM-PRO" panose="020F0600000000000000" pitchFamily="50" charset="-128"/>
                <a:ea typeface="HG丸ｺﾞｼｯｸM-PRO" panose="020F0600000000000000" pitchFamily="50" charset="-128"/>
              </a:rPr>
              <a:t>「</a:t>
            </a:r>
            <a:r>
              <a:rPr lang="en-US" altLang="ja-JP" sz="1200" b="1" dirty="0">
                <a:latin typeface="HG丸ｺﾞｼｯｸM-PRO" panose="020F0600000000000000" pitchFamily="50" charset="-128"/>
                <a:ea typeface="HG丸ｺﾞｼｯｸM-PRO" panose="020F0600000000000000" pitchFamily="50" charset="-128"/>
              </a:rPr>
              <a:t>EC POS LINK</a:t>
            </a:r>
            <a:r>
              <a:rPr lang="ja-JP" altLang="en-US" sz="1200" b="1" dirty="0">
                <a:latin typeface="HG丸ｺﾞｼｯｸM-PRO" panose="020F0600000000000000" pitchFamily="50" charset="-128"/>
                <a:ea typeface="HG丸ｺﾞｼｯｸM-PRO" panose="020F0600000000000000" pitchFamily="50" charset="-128"/>
              </a:rPr>
              <a:t>」は</a:t>
            </a:r>
            <a:r>
              <a:rPr lang="ja-JP" altLang="en-US" sz="1200" b="1" dirty="0" smtClean="0">
                <a:latin typeface="HG丸ｺﾞｼｯｸM-PRO" panose="020F0600000000000000" pitchFamily="50" charset="-128"/>
                <a:ea typeface="HG丸ｺﾞｼｯｸM-PRO" panose="020F0600000000000000" pitchFamily="50" charset="-128"/>
              </a:rPr>
              <a:t>、右記</a:t>
            </a:r>
            <a:r>
              <a:rPr lang="ja-JP" altLang="en-US" sz="1200" b="1" dirty="0">
                <a:latin typeface="HG丸ｺﾞｼｯｸM-PRO" panose="020F0600000000000000" pitchFamily="50" charset="-128"/>
                <a:ea typeface="HG丸ｺﾞｼｯｸM-PRO" panose="020F0600000000000000" pitchFamily="50" charset="-128"/>
              </a:rPr>
              <a:t>システムとの連動ソリューションです。</a:t>
            </a:r>
          </a:p>
        </p:txBody>
      </p:sp>
      <p:sp>
        <p:nvSpPr>
          <p:cNvPr id="34" name="角丸四角形 33"/>
          <p:cNvSpPr/>
          <p:nvPr/>
        </p:nvSpPr>
        <p:spPr bwMode="auto">
          <a:xfrm>
            <a:off x="260090" y="197701"/>
            <a:ext cx="739833" cy="174568"/>
          </a:xfrm>
          <a:prstGeom prst="roundRect">
            <a:avLst>
              <a:gd name="adj" fmla="val 50000"/>
            </a:avLst>
          </a:prstGeom>
          <a:solidFill>
            <a:srgbClr val="F68364"/>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800" b="1" i="0" u="none" strike="noStrike" cap="none" normalizeH="0" baseline="0" dirty="0" smtClean="0">
                <a:ln>
                  <a:noFill/>
                </a:ln>
                <a:solidFill>
                  <a:schemeClr val="bg1"/>
                </a:solidFill>
                <a:effectLst/>
                <a:latin typeface="+mn-ea"/>
                <a:ea typeface="+mn-ea"/>
              </a:rPr>
              <a:t>オプション</a:t>
            </a:r>
          </a:p>
        </p:txBody>
      </p:sp>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587" y="1775618"/>
            <a:ext cx="5660833" cy="3351213"/>
          </a:xfrm>
          <a:prstGeom prst="rect">
            <a:avLst/>
          </a:prstGeom>
        </p:spPr>
      </p:pic>
      <p:sp>
        <p:nvSpPr>
          <p:cNvPr id="4" name="テキスト ボックス 3"/>
          <p:cNvSpPr txBox="1"/>
          <p:nvPr/>
        </p:nvSpPr>
        <p:spPr>
          <a:xfrm>
            <a:off x="3548191" y="3103403"/>
            <a:ext cx="1595309" cy="246221"/>
          </a:xfrm>
          <a:prstGeom prst="rect">
            <a:avLst/>
          </a:prstGeom>
          <a:noFill/>
        </p:spPr>
        <p:txBody>
          <a:bodyPr wrap="square" rtlCol="0">
            <a:spAutoFit/>
          </a:bodyPr>
          <a:lstStyle/>
          <a:p>
            <a:r>
              <a:rPr kumimoji="1" lang="ja-JP" altLang="en-US" dirty="0" smtClean="0">
                <a:latin typeface="+mj-ea"/>
                <a:ea typeface="+mj-ea"/>
              </a:rPr>
              <a:t>在庫データ・販売データ</a:t>
            </a:r>
          </a:p>
        </p:txBody>
      </p:sp>
      <p:sp>
        <p:nvSpPr>
          <p:cNvPr id="5" name="テキスト ボックス 4"/>
          <p:cNvSpPr txBox="1"/>
          <p:nvPr/>
        </p:nvSpPr>
        <p:spPr>
          <a:xfrm>
            <a:off x="6315052" y="4772888"/>
            <a:ext cx="3400448" cy="707886"/>
          </a:xfrm>
          <a:prstGeom prst="rect">
            <a:avLst/>
          </a:prstGeom>
          <a:noFill/>
        </p:spPr>
        <p:txBody>
          <a:bodyPr wrap="square" rtlCol="0">
            <a:spAutoFit/>
          </a:bodyPr>
          <a:lstStyle/>
          <a:p>
            <a:pPr algn="l"/>
            <a:r>
              <a:rPr lang="ja-JP" altLang="en-US" dirty="0">
                <a:latin typeface="+mj-ea"/>
                <a:ea typeface="+mj-ea"/>
              </a:rPr>
              <a:t>■ </a:t>
            </a:r>
            <a:r>
              <a:rPr lang="en-US" altLang="ja-JP" dirty="0">
                <a:latin typeface="+mj-ea"/>
                <a:ea typeface="+mj-ea"/>
              </a:rPr>
              <a:t>POS</a:t>
            </a:r>
            <a:r>
              <a:rPr lang="ja-JP" altLang="en-US" dirty="0">
                <a:latin typeface="+mj-ea"/>
                <a:ea typeface="+mj-ea"/>
              </a:rPr>
              <a:t>で販売・入荷した情報が自動的に</a:t>
            </a:r>
            <a:r>
              <a:rPr lang="en-US" altLang="ja-JP" dirty="0">
                <a:latin typeface="+mj-ea"/>
                <a:ea typeface="+mj-ea"/>
              </a:rPr>
              <a:t>EC</a:t>
            </a:r>
            <a:r>
              <a:rPr lang="ja-JP" altLang="en-US" dirty="0">
                <a:latin typeface="+mj-ea"/>
                <a:ea typeface="+mj-ea"/>
              </a:rPr>
              <a:t>サイトの</a:t>
            </a:r>
          </a:p>
          <a:p>
            <a:pPr algn="l"/>
            <a:r>
              <a:rPr lang="ja-JP" altLang="en-US" dirty="0">
                <a:latin typeface="+mj-ea"/>
                <a:ea typeface="+mj-ea"/>
              </a:rPr>
              <a:t>　在庫として</a:t>
            </a:r>
            <a:r>
              <a:rPr lang="ja-JP" altLang="en-US" dirty="0" smtClean="0">
                <a:latin typeface="+mj-ea"/>
                <a:ea typeface="+mj-ea"/>
              </a:rPr>
              <a:t>反映</a:t>
            </a:r>
            <a:endParaRPr lang="en-US" altLang="ja-JP" dirty="0" smtClean="0">
              <a:latin typeface="+mj-ea"/>
              <a:ea typeface="+mj-ea"/>
            </a:endParaRPr>
          </a:p>
          <a:p>
            <a:pPr algn="l"/>
            <a:r>
              <a:rPr lang="ja-JP" altLang="en-US" dirty="0" smtClean="0">
                <a:latin typeface="+mj-ea"/>
                <a:ea typeface="+mj-ea"/>
              </a:rPr>
              <a:t>■ </a:t>
            </a:r>
            <a:r>
              <a:rPr lang="ja-JP" altLang="en-US" dirty="0">
                <a:latin typeface="+mj-ea"/>
                <a:ea typeface="+mj-ea"/>
              </a:rPr>
              <a:t>ジャーナル点検機能を使い商品のピッキングが</a:t>
            </a:r>
            <a:r>
              <a:rPr lang="ja-JP" altLang="en-US" dirty="0" smtClean="0">
                <a:latin typeface="+mj-ea"/>
                <a:ea typeface="+mj-ea"/>
              </a:rPr>
              <a:t>簡単</a:t>
            </a:r>
            <a:endParaRPr lang="en-US" altLang="ja-JP" dirty="0" smtClean="0">
              <a:latin typeface="+mj-ea"/>
              <a:ea typeface="+mj-ea"/>
            </a:endParaRPr>
          </a:p>
          <a:p>
            <a:pPr algn="l"/>
            <a:r>
              <a:rPr lang="ja-JP" altLang="en-US" dirty="0" smtClean="0">
                <a:latin typeface="+mj-ea"/>
                <a:ea typeface="+mj-ea"/>
              </a:rPr>
              <a:t>■ </a:t>
            </a:r>
            <a:r>
              <a:rPr lang="en-US" altLang="ja-JP" dirty="0">
                <a:latin typeface="+mj-ea"/>
                <a:ea typeface="+mj-ea"/>
              </a:rPr>
              <a:t>EC</a:t>
            </a:r>
            <a:r>
              <a:rPr lang="ja-JP" altLang="en-US" dirty="0">
                <a:latin typeface="+mj-ea"/>
                <a:ea typeface="+mj-ea"/>
              </a:rPr>
              <a:t>サイトの受注情報をワンタッチで</a:t>
            </a:r>
            <a:r>
              <a:rPr lang="en-US" altLang="ja-JP" dirty="0">
                <a:latin typeface="+mj-ea"/>
                <a:ea typeface="+mj-ea"/>
              </a:rPr>
              <a:t>POS</a:t>
            </a:r>
            <a:r>
              <a:rPr lang="ja-JP" altLang="en-US" dirty="0">
                <a:latin typeface="+mj-ea"/>
                <a:ea typeface="+mj-ea"/>
              </a:rPr>
              <a:t>に自動</a:t>
            </a:r>
            <a:r>
              <a:rPr lang="ja-JP" altLang="en-US" dirty="0" smtClean="0">
                <a:latin typeface="+mj-ea"/>
                <a:ea typeface="+mj-ea"/>
              </a:rPr>
              <a:t>取込</a:t>
            </a:r>
            <a:endParaRPr lang="en-US" altLang="ja-JP" dirty="0" smtClean="0">
              <a:latin typeface="+mj-ea"/>
              <a:ea typeface="+mj-ea"/>
            </a:endParaRPr>
          </a:p>
        </p:txBody>
      </p:sp>
      <p:pic>
        <p:nvPicPr>
          <p:cNvPr id="6" name="図 5"/>
          <p:cNvPicPr>
            <a:picLocks noChangeAspect="1"/>
          </p:cNvPicPr>
          <p:nvPr/>
        </p:nvPicPr>
        <p:blipFill>
          <a:blip r:embed="rId6"/>
          <a:stretch>
            <a:fillRect/>
          </a:stretch>
        </p:blipFill>
        <p:spPr>
          <a:xfrm>
            <a:off x="455965" y="5666193"/>
            <a:ext cx="6047019" cy="917350"/>
          </a:xfrm>
          <a:prstGeom prst="rect">
            <a:avLst/>
          </a:prstGeom>
        </p:spPr>
      </p:pic>
      <p:sp>
        <p:nvSpPr>
          <p:cNvPr id="7" name="テキスト ボックス 6"/>
          <p:cNvSpPr txBox="1"/>
          <p:nvPr/>
        </p:nvSpPr>
        <p:spPr>
          <a:xfrm>
            <a:off x="6672370" y="6124868"/>
            <a:ext cx="2966930" cy="461665"/>
          </a:xfrm>
          <a:prstGeom prst="rect">
            <a:avLst/>
          </a:prstGeom>
          <a:noFill/>
        </p:spPr>
        <p:txBody>
          <a:bodyPr wrap="square" rtlCol="0">
            <a:spAutoFit/>
          </a:bodyPr>
          <a:lstStyle/>
          <a:p>
            <a:pPr algn="l"/>
            <a:r>
              <a:rPr lang="en-US" altLang="ja-JP" sz="800" dirty="0">
                <a:latin typeface="+mj-ea"/>
                <a:ea typeface="+mj-ea"/>
              </a:rPr>
              <a:t>※ </a:t>
            </a:r>
            <a:r>
              <a:rPr lang="ja-JP" altLang="en-US" sz="800" dirty="0">
                <a:latin typeface="+mj-ea"/>
                <a:ea typeface="+mj-ea"/>
              </a:rPr>
              <a:t>ネクストエンジンと</a:t>
            </a:r>
            <a:r>
              <a:rPr lang="en-US" altLang="ja-JP" sz="800" dirty="0" err="1">
                <a:latin typeface="+mj-ea"/>
                <a:ea typeface="+mj-ea"/>
              </a:rPr>
              <a:t>zaiko</a:t>
            </a:r>
            <a:r>
              <a:rPr lang="en-US" altLang="ja-JP" sz="800" dirty="0">
                <a:latin typeface="+mj-ea"/>
                <a:ea typeface="+mj-ea"/>
              </a:rPr>
              <a:t> Robot</a:t>
            </a:r>
            <a:r>
              <a:rPr lang="ja-JP" altLang="en-US" sz="800" dirty="0">
                <a:latin typeface="+mj-ea"/>
                <a:ea typeface="+mj-ea"/>
              </a:rPr>
              <a:t>の対応モール・カートは一部異なりますので、詳しくはそれぞれの各社のサイトをご参照ください。</a:t>
            </a:r>
            <a:endParaRPr kumimoji="1" lang="ja-JP" altLang="en-US" sz="800" dirty="0" smtClean="0">
              <a:latin typeface="+mj-ea"/>
              <a:ea typeface="+mj-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p:cNvGraphicFramePr>
            <a:graphicFrameLocks noGrp="1"/>
          </p:cNvGraphicFramePr>
          <p:nvPr>
            <p:extLst>
              <p:ext uri="{D42A27DB-BD31-4B8C-83A1-F6EECF244321}">
                <p14:modId xmlns:p14="http://schemas.microsoft.com/office/powerpoint/2010/main" val="3698565439"/>
              </p:ext>
            </p:extLst>
          </p:nvPr>
        </p:nvGraphicFramePr>
        <p:xfrm>
          <a:off x="574675" y="1407192"/>
          <a:ext cx="8988424" cy="4325418"/>
        </p:xfrm>
        <a:graphic>
          <a:graphicData uri="http://schemas.openxmlformats.org/drawingml/2006/table">
            <a:tbl>
              <a:tblPr firstRow="1" bandRow="1">
                <a:tableStyleId>{0505E3EF-67EA-436B-97B2-0124C06EBD24}</a:tableStyleId>
              </a:tblPr>
              <a:tblGrid>
                <a:gridCol w="930275"/>
                <a:gridCol w="2914650"/>
                <a:gridCol w="2676525"/>
                <a:gridCol w="2466974"/>
              </a:tblGrid>
              <a:tr h="593058">
                <a:tc>
                  <a:txBody>
                    <a:bodyPr/>
                    <a:lstStyle/>
                    <a:p>
                      <a:r>
                        <a:rPr kumimoji="1" lang="ja-JP" altLang="en-US" sz="1200" b="1" dirty="0" smtClean="0"/>
                        <a:t>製品名</a:t>
                      </a:r>
                      <a:endParaRPr kumimoji="1" lang="ja-JP" altLang="en-US" sz="1200" b="1"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endParaRPr kumimoji="1" lang="ja-JP" altLang="en-US" sz="1200" b="1"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kumimoji="1" lang="ja-JP" altLang="en-US" sz="1200" b="1"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kumimoji="1" lang="ja-JP" altLang="en-US" sz="1200" b="1"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r h="666999">
                <a:tc>
                  <a:txBody>
                    <a:bodyPr/>
                    <a:lstStyle/>
                    <a:p>
                      <a:r>
                        <a:rPr kumimoji="1" lang="ja-JP" altLang="en-US" sz="1200" b="1" dirty="0" smtClean="0"/>
                        <a:t>対象決済</a:t>
                      </a:r>
                      <a:endParaRPr kumimoji="1" lang="ja-JP" altLang="en-US" sz="1200" b="1"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latin typeface="HG丸ｺﾞｼｯｸM-PRO" panose="020F0600000000000000" pitchFamily="50" charset="-128"/>
                          <a:ea typeface="HG丸ｺﾞｼｯｸM-PRO" panose="020F0600000000000000" pitchFamily="50" charset="-128"/>
                        </a:rPr>
                        <a:t>IC</a:t>
                      </a:r>
                      <a:r>
                        <a:rPr lang="ja-JP" altLang="en-US" sz="1200" dirty="0" smtClean="0">
                          <a:latin typeface="HG丸ｺﾞｼｯｸM-PRO" panose="020F0600000000000000" pitchFamily="50" charset="-128"/>
                          <a:ea typeface="HG丸ｺﾞｼｯｸM-PRO" panose="020F0600000000000000" pitchFamily="50" charset="-128"/>
                        </a:rPr>
                        <a:t>クレジットカード、電子マネー、デビットカード、銀聯カード</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mn-ea"/>
                          <a:ea typeface="+mn-ea"/>
                        </a:rPr>
                        <a:t>IC</a:t>
                      </a:r>
                      <a:r>
                        <a:rPr kumimoji="1" lang="ja-JP" altLang="en-US" sz="1200" dirty="0" smtClean="0">
                          <a:latin typeface="+mn-ea"/>
                          <a:ea typeface="+mn-ea"/>
                        </a:rPr>
                        <a:t>クレジットカード</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r>
                        <a:rPr kumimoji="1" lang="ja-JP" altLang="en-US" sz="1200" dirty="0" smtClean="0">
                          <a:latin typeface="+mn-ea"/>
                          <a:ea typeface="+mn-ea"/>
                        </a:rPr>
                        <a:t>スマホ決済</a:t>
                      </a:r>
                      <a:endParaRPr kumimoji="1" lang="en-US" altLang="ja-JP" sz="1200" dirty="0" smtClean="0">
                        <a:latin typeface="+mn-ea"/>
                        <a:ea typeface="+mn-ea"/>
                      </a:endParaRPr>
                    </a:p>
                    <a:p>
                      <a:pPr algn="ctr"/>
                      <a:r>
                        <a:rPr kumimoji="1" lang="ja-JP" altLang="en-US" sz="1200" dirty="0" smtClean="0">
                          <a:latin typeface="+mn-ea"/>
                          <a:ea typeface="+mn-ea"/>
                        </a:rPr>
                        <a:t>（</a:t>
                      </a:r>
                      <a:r>
                        <a:rPr kumimoji="1" lang="en-US" altLang="ja-JP" sz="1200" dirty="0" smtClean="0">
                          <a:latin typeface="+mn-ea"/>
                          <a:ea typeface="+mn-ea"/>
                        </a:rPr>
                        <a:t>QR</a:t>
                      </a:r>
                      <a:r>
                        <a:rPr kumimoji="1" lang="ja-JP" altLang="en-US" sz="1200" dirty="0" smtClean="0">
                          <a:latin typeface="+mn-ea"/>
                          <a:ea typeface="+mn-ea"/>
                        </a:rPr>
                        <a:t>コードモバイル決済）</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r h="1694324">
                <a:tc>
                  <a:txBody>
                    <a:bodyPr/>
                    <a:lstStyle/>
                    <a:p>
                      <a:r>
                        <a:rPr kumimoji="1" lang="ja-JP" altLang="en-US" sz="1200" b="1" dirty="0" smtClean="0"/>
                        <a:t>ハードウェア</a:t>
                      </a:r>
                      <a:endParaRPr kumimoji="1" lang="ja-JP" altLang="en-US" sz="1200" b="1"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endParaRPr kumimoji="1" lang="ja-JP" altLang="en-US" sz="1200" b="1"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kumimoji="1" lang="ja-JP" altLang="en-US" sz="1200" b="1"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kumimoji="1" lang="ja-JP" altLang="en-US" sz="1200" b="1"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r h="1371037">
                <a:tc>
                  <a:txBody>
                    <a:bodyPr/>
                    <a:lstStyle/>
                    <a:p>
                      <a:r>
                        <a:rPr kumimoji="1" lang="ja-JP" altLang="en-US" sz="1200" b="1" dirty="0" smtClean="0"/>
                        <a:t>その他</a:t>
                      </a:r>
                      <a:endParaRPr kumimoji="1" lang="ja-JP" altLang="en-US" sz="1200" b="1"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r>
                        <a:rPr kumimoji="1" lang="ja-JP" altLang="en-US" sz="1200" b="0" dirty="0" smtClean="0"/>
                        <a:t>・ハードウェアの購入が必要</a:t>
                      </a:r>
                      <a:endParaRPr kumimoji="1" lang="en-US" altLang="ja-JP" sz="1200" b="0" dirty="0" smtClean="0"/>
                    </a:p>
                    <a:p>
                      <a:r>
                        <a:rPr kumimoji="1" lang="ja-JP" altLang="en-US" sz="1200" b="0" dirty="0" smtClean="0"/>
                        <a:t>・使いたい決済手段のみを選んで導入可能</a:t>
                      </a:r>
                      <a:endParaRPr kumimoji="1" lang="en-US" altLang="ja-JP" sz="1200" b="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dirty="0" smtClean="0"/>
                        <a:t>・三菱</a:t>
                      </a:r>
                      <a:r>
                        <a:rPr kumimoji="1" lang="en-US" altLang="ja-JP" sz="1200" b="0" dirty="0" smtClean="0"/>
                        <a:t>UFJ</a:t>
                      </a:r>
                      <a:r>
                        <a:rPr kumimoji="1" lang="ja-JP" altLang="en-US" sz="1200" b="0" dirty="0" smtClean="0"/>
                        <a:t>ニコスと</a:t>
                      </a:r>
                      <a:r>
                        <a:rPr kumimoji="1" lang="en-US" altLang="ja-JP" sz="1200" b="0" dirty="0" smtClean="0"/>
                        <a:t>JR</a:t>
                      </a:r>
                      <a:r>
                        <a:rPr kumimoji="1" lang="ja-JP" altLang="en-US" sz="1200" b="0" dirty="0" smtClean="0"/>
                        <a:t>東日本メカトロニクスが決済センターを運営</a:t>
                      </a:r>
                      <a:endParaRPr kumimoji="1" lang="en-US" altLang="ja-JP" sz="1200" b="0" dirty="0" smtClean="0"/>
                    </a:p>
                    <a:p>
                      <a:r>
                        <a:rPr lang="ja-JP" altLang="en-US" sz="1200" dirty="0" smtClean="0"/>
                        <a:t>・</a:t>
                      </a:r>
                      <a:r>
                        <a:rPr lang="en-US" altLang="ja-JP" sz="1200" dirty="0" smtClean="0"/>
                        <a:t>PCI DSS</a:t>
                      </a:r>
                      <a:r>
                        <a:rPr lang="ja-JP" altLang="en-US" sz="1200" dirty="0" smtClean="0"/>
                        <a:t>準拠、高度なセキュリティ</a:t>
                      </a:r>
                      <a:endParaRPr kumimoji="1" lang="ja-JP" altLang="en-US" sz="1200" b="0" dirty="0"/>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r>
                        <a:rPr kumimoji="1" lang="ja-JP" altLang="en-US" sz="1200" b="0" dirty="0" smtClean="0"/>
                        <a:t>・ハードウェアの購入が必要</a:t>
                      </a:r>
                      <a:endParaRPr kumimoji="1" lang="en-US" altLang="ja-JP" sz="1200" b="0" dirty="0" smtClean="0"/>
                    </a:p>
                    <a:p>
                      <a:r>
                        <a:rPr kumimoji="1" lang="ja-JP" altLang="en-US" sz="1200" b="0" dirty="0" smtClean="0"/>
                        <a:t>・設置場所をとらず、コンパクト</a:t>
                      </a:r>
                      <a:endParaRPr kumimoji="1" lang="en-US" altLang="ja-JP" sz="1200" b="0" dirty="0" smtClean="0"/>
                    </a:p>
                    <a:p>
                      <a:r>
                        <a:rPr kumimoji="1" lang="ja-JP" altLang="en-US" sz="1200" b="0" dirty="0" smtClean="0"/>
                        <a:t>・</a:t>
                      </a:r>
                      <a:r>
                        <a:rPr lang="ja-JP" altLang="en-US" sz="1200" dirty="0" smtClean="0"/>
                        <a:t>世界</a:t>
                      </a:r>
                      <a:r>
                        <a:rPr lang="en-US" altLang="ja-JP" sz="1200" dirty="0" smtClean="0"/>
                        <a:t>150</a:t>
                      </a:r>
                      <a:r>
                        <a:rPr lang="ja-JP" altLang="en-US" sz="1200" dirty="0" smtClean="0"/>
                        <a:t>カ国以上での導入実績</a:t>
                      </a:r>
                      <a:endParaRPr lang="en-US" altLang="ja-JP" sz="1200" dirty="0" smtClean="0"/>
                    </a:p>
                    <a:p>
                      <a:r>
                        <a:rPr kumimoji="1" lang="ja-JP" altLang="en-US" sz="1200" b="0" dirty="0" smtClean="0"/>
                        <a:t>・</a:t>
                      </a:r>
                      <a:r>
                        <a:rPr lang="en-US" altLang="ja-JP" sz="1200" dirty="0" smtClean="0"/>
                        <a:t>PCI PTS/EMV</a:t>
                      </a:r>
                      <a:r>
                        <a:rPr lang="ja-JP" altLang="en-US" sz="1200" dirty="0" smtClean="0"/>
                        <a:t>準拠、高度なセキュリティ</a:t>
                      </a:r>
                      <a:endParaRPr kumimoji="1" lang="ja-JP" altLang="en-US" sz="1200" b="0" dirty="0"/>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kumimoji="1" lang="en-US" altLang="ja-JP" sz="1200" b="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dirty="0" smtClean="0"/>
                        <a:t>・ハードウェアの準備不要</a:t>
                      </a:r>
                      <a:endParaRPr kumimoji="1" lang="en-US" altLang="ja-JP" sz="1200" b="0" dirty="0" smtClean="0"/>
                    </a:p>
                    <a:p>
                      <a:r>
                        <a:rPr kumimoji="1" lang="ja-JP" altLang="en-US" sz="1200" b="0" dirty="0" smtClean="0"/>
                        <a:t>・中国人観光客の来店が多いお店にオススメ</a:t>
                      </a:r>
                      <a:endParaRPr kumimoji="1" lang="en-US" altLang="ja-JP" sz="1200" b="0" dirty="0" smtClean="0"/>
                    </a:p>
                    <a:p>
                      <a:r>
                        <a:rPr kumimoji="1" lang="ja-JP" altLang="en-US" sz="1200" b="0" dirty="0" smtClean="0"/>
                        <a:t>・クレジット系に比べ料率が安い</a:t>
                      </a:r>
                      <a:endParaRPr kumimoji="1" lang="en-US" altLang="ja-JP" sz="1200" b="0" dirty="0" smtClean="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r>
            </a:tbl>
          </a:graphicData>
        </a:graphic>
      </p:graphicFrame>
      <p:sp>
        <p:nvSpPr>
          <p:cNvPr id="20" name="Rectangle 7"/>
          <p:cNvSpPr>
            <a:spLocks noGrp="1" noChangeArrowheads="1"/>
          </p:cNvSpPr>
          <p:nvPr>
            <p:ph type="sldNum" sz="quarter" idx="12"/>
          </p:nvPr>
        </p:nvSpPr>
        <p:spPr>
          <a:ln/>
        </p:spPr>
        <p:txBody>
          <a:bodyPr/>
          <a:lstStyle/>
          <a:p>
            <a:fld id="{6F3AAE13-0857-418A-9E34-E2DF110C68F8}" type="slidenum">
              <a:rPr lang="en-US" altLang="ja-JP"/>
              <a:pPr/>
              <a:t>22</a:t>
            </a:fld>
            <a:endParaRPr lang="en-US" altLang="ja-JP"/>
          </a:p>
        </p:txBody>
      </p:sp>
      <p:sp>
        <p:nvSpPr>
          <p:cNvPr id="29699" name="Text Box 17"/>
          <p:cNvSpPr txBox="1">
            <a:spLocks noChangeArrowheads="1"/>
          </p:cNvSpPr>
          <p:nvPr/>
        </p:nvSpPr>
        <p:spPr bwMode="auto">
          <a:xfrm>
            <a:off x="498475" y="541338"/>
            <a:ext cx="9064625" cy="63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nSpc>
                <a:spcPct val="110000"/>
              </a:lnSpc>
              <a:spcBef>
                <a:spcPct val="0"/>
              </a:spcBef>
              <a:buFontTx/>
              <a:buNone/>
            </a:pPr>
            <a:r>
              <a:rPr lang="en-US" altLang="ja-JP" sz="1600" b="1" dirty="0" smtClean="0">
                <a:latin typeface="HG丸ｺﾞｼｯｸM-PRO" panose="020F0600000000000000" pitchFamily="50" charset="-128"/>
                <a:ea typeface="HG丸ｺﾞｼｯｸM-PRO" panose="020F0600000000000000" pitchFamily="50" charset="-128"/>
              </a:rPr>
              <a:t>BCPOS</a:t>
            </a:r>
            <a:r>
              <a:rPr lang="ja-JP" altLang="en-US" sz="1600" b="1" dirty="0" smtClean="0">
                <a:latin typeface="HG丸ｺﾞｼｯｸM-PRO" panose="020F0600000000000000" pitchFamily="50" charset="-128"/>
                <a:ea typeface="HG丸ｺﾞｼｯｸM-PRO" panose="020F0600000000000000" pitchFamily="50" charset="-128"/>
              </a:rPr>
              <a:t>と連動で、金額の二度</a:t>
            </a:r>
            <a:r>
              <a:rPr lang="ja-JP" altLang="en-US" sz="1600" b="1" dirty="0">
                <a:latin typeface="HG丸ｺﾞｼｯｸM-PRO" panose="020F0600000000000000" pitchFamily="50" charset="-128"/>
                <a:ea typeface="HG丸ｺﾞｼｯｸM-PRO" panose="020F0600000000000000" pitchFamily="50" charset="-128"/>
              </a:rPr>
              <a:t>打ちが不要です。電子マネーも対応も可能。</a:t>
            </a:r>
            <a:br>
              <a:rPr lang="ja-JP" altLang="en-US" sz="1600" b="1" dirty="0">
                <a:latin typeface="HG丸ｺﾞｼｯｸM-PRO" panose="020F0600000000000000" pitchFamily="50" charset="-128"/>
                <a:ea typeface="HG丸ｺﾞｼｯｸM-PRO" panose="020F0600000000000000" pitchFamily="50" charset="-128"/>
              </a:rPr>
            </a:br>
            <a:r>
              <a:rPr lang="ja-JP" altLang="en-US" sz="1600" b="1" dirty="0">
                <a:latin typeface="HG丸ｺﾞｼｯｸM-PRO" panose="020F0600000000000000" pitchFamily="50" charset="-128"/>
                <a:ea typeface="HG丸ｺﾞｼｯｸM-PRO" panose="020F0600000000000000" pitchFamily="50" charset="-128"/>
              </a:rPr>
              <a:t>決済端末が</a:t>
            </a:r>
            <a:r>
              <a:rPr lang="en-US" altLang="ja-JP" sz="1600" b="1" dirty="0" smtClean="0">
                <a:latin typeface="HG丸ｺﾞｼｯｸM-PRO" panose="020F0600000000000000" pitchFamily="50" charset="-128"/>
                <a:ea typeface="HG丸ｺﾞｼｯｸM-PRO" panose="020F0600000000000000" pitchFamily="50" charset="-128"/>
              </a:rPr>
              <a:t>POS</a:t>
            </a:r>
            <a:r>
              <a:rPr lang="ja-JP" altLang="en-US" sz="1600" b="1" dirty="0" smtClean="0">
                <a:latin typeface="HG丸ｺﾞｼｯｸM-PRO" panose="020F0600000000000000" pitchFamily="50" charset="-128"/>
                <a:ea typeface="HG丸ｺﾞｼｯｸM-PRO" panose="020F0600000000000000" pitchFamily="50" charset="-128"/>
              </a:rPr>
              <a:t>本体とは別なので、用途に合わせた決済システムをお選びいただけます。</a:t>
            </a:r>
            <a:endParaRPr lang="en-US" altLang="ja-JP" sz="1000" dirty="0">
              <a:latin typeface="HG丸ｺﾞｼｯｸM-PRO" panose="020F0600000000000000" pitchFamily="50" charset="-128"/>
              <a:ea typeface="HG丸ｺﾞｼｯｸM-PRO" panose="020F0600000000000000" pitchFamily="50" charset="-128"/>
            </a:endParaRPr>
          </a:p>
        </p:txBody>
      </p:sp>
      <p:sp>
        <p:nvSpPr>
          <p:cNvPr id="29700" name="Text Box 83"/>
          <p:cNvSpPr txBox="1">
            <a:spLocks noChangeArrowheads="1"/>
          </p:cNvSpPr>
          <p:nvPr/>
        </p:nvSpPr>
        <p:spPr bwMode="auto">
          <a:xfrm>
            <a:off x="3222625" y="36513"/>
            <a:ext cx="5311775"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kumimoji="0" lang="ja-JP" altLang="en-US" sz="2200" b="1" dirty="0" smtClean="0">
                <a:solidFill>
                  <a:srgbClr val="008000"/>
                </a:solidFill>
                <a:latin typeface="HG丸ｺﾞｼｯｸM-PRO" panose="020F0600000000000000" pitchFamily="50" charset="-128"/>
                <a:ea typeface="HG丸ｺﾞｼｯｸM-PRO" panose="020F0600000000000000" pitchFamily="50" charset="-128"/>
              </a:rPr>
              <a:t>さまざまな決済システムに対応</a:t>
            </a:r>
            <a:endParaRPr kumimoji="0" lang="ja-JP" altLang="en-US" sz="2200" b="1" dirty="0">
              <a:solidFill>
                <a:srgbClr val="008000"/>
              </a:solidFill>
              <a:latin typeface="HG丸ｺﾞｼｯｸM-PRO" panose="020F0600000000000000" pitchFamily="50" charset="-128"/>
              <a:ea typeface="HG丸ｺﾞｼｯｸM-PRO" panose="020F0600000000000000" pitchFamily="50" charset="-128"/>
            </a:endParaRPr>
          </a:p>
        </p:txBody>
      </p:sp>
      <p:sp>
        <p:nvSpPr>
          <p:cNvPr id="29708" name="Text Box 152"/>
          <p:cNvSpPr txBox="1">
            <a:spLocks noChangeArrowheads="1"/>
          </p:cNvSpPr>
          <p:nvPr/>
        </p:nvSpPr>
        <p:spPr bwMode="auto">
          <a:xfrm>
            <a:off x="536575" y="5915025"/>
            <a:ext cx="7942263" cy="60016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100" dirty="0">
                <a:latin typeface="HG丸ｺﾞｼｯｸM-PRO" panose="020F0600000000000000" pitchFamily="50" charset="-128"/>
                <a:ea typeface="HG丸ｺﾞｼｯｸM-PRO" panose="020F0600000000000000" pitchFamily="50" charset="-128"/>
              </a:rPr>
              <a:t>※</a:t>
            </a:r>
            <a:r>
              <a:rPr lang="ja-JP" altLang="en-US" sz="1100" dirty="0">
                <a:latin typeface="HG丸ｺﾞｼｯｸM-PRO" panose="020F0600000000000000" pitchFamily="50" charset="-128"/>
                <a:ea typeface="HG丸ｺﾞｼｯｸM-PRO" panose="020F0600000000000000" pitchFamily="50" charset="-128"/>
              </a:rPr>
              <a:t>株式会社ビジコムがご提供するサービスの範囲は</a:t>
            </a:r>
            <a:r>
              <a:rPr lang="ja-JP" altLang="en-US" sz="1100" dirty="0" smtClean="0">
                <a:latin typeface="HG丸ｺﾞｼｯｸM-PRO" panose="020F0600000000000000" pitchFamily="50" charset="-128"/>
                <a:ea typeface="HG丸ｺﾞｼｯｸM-PRO" panose="020F0600000000000000" pitchFamily="50" charset="-128"/>
              </a:rPr>
              <a:t>、各決済システムと</a:t>
            </a:r>
            <a:r>
              <a:rPr lang="ja-JP" altLang="en-US" sz="1100" dirty="0">
                <a:latin typeface="HG丸ｺﾞｼｯｸM-PRO" panose="020F0600000000000000" pitchFamily="50" charset="-128"/>
                <a:ea typeface="HG丸ｺﾞｼｯｸM-PRO" panose="020F0600000000000000" pitchFamily="50" charset="-128"/>
              </a:rPr>
              <a:t>の通信接続までとなります。</a:t>
            </a:r>
          </a:p>
          <a:p>
            <a:pPr>
              <a:spcBef>
                <a:spcPct val="0"/>
              </a:spcBef>
              <a:buFontTx/>
              <a:buNone/>
            </a:pPr>
            <a:r>
              <a:rPr lang="en-US" altLang="ja-JP" sz="1100" dirty="0" smtClean="0">
                <a:latin typeface="HG丸ｺﾞｼｯｸM-PRO" panose="020F0600000000000000" pitchFamily="50" charset="-128"/>
                <a:ea typeface="HG丸ｺﾞｼｯｸM-PRO" panose="020F0600000000000000" pitchFamily="50" charset="-128"/>
              </a:rPr>
              <a:t>※</a:t>
            </a:r>
            <a:r>
              <a:rPr lang="ja-JP" altLang="en-US" sz="1100" dirty="0" smtClean="0">
                <a:latin typeface="HG丸ｺﾞｼｯｸM-PRO" panose="020F0600000000000000" pitchFamily="50" charset="-128"/>
                <a:ea typeface="HG丸ｺﾞｼｯｸM-PRO" panose="020F0600000000000000" pitchFamily="50" charset="-128"/>
              </a:rPr>
              <a:t>各決済システムのご利用には、お申し込みが必要です。</a:t>
            </a:r>
            <a:endParaRPr lang="ja-JP" altLang="en-US" sz="1100" dirty="0">
              <a:latin typeface="HG丸ｺﾞｼｯｸM-PRO" panose="020F0600000000000000" pitchFamily="50" charset="-128"/>
              <a:ea typeface="HG丸ｺﾞｼｯｸM-PRO" panose="020F0600000000000000" pitchFamily="50" charset="-128"/>
            </a:endParaRPr>
          </a:p>
          <a:p>
            <a:pPr>
              <a:spcBef>
                <a:spcPct val="0"/>
              </a:spcBef>
              <a:buFontTx/>
              <a:buNone/>
            </a:pPr>
            <a:r>
              <a:rPr lang="en-US" altLang="ja-JP" sz="1100" dirty="0" smtClean="0">
                <a:latin typeface="HG丸ｺﾞｼｯｸM-PRO" panose="020F0600000000000000" pitchFamily="50" charset="-128"/>
                <a:ea typeface="HG丸ｺﾞｼｯｸM-PRO" panose="020F0600000000000000" pitchFamily="50" charset="-128"/>
              </a:rPr>
              <a:t>※</a:t>
            </a:r>
            <a:r>
              <a:rPr lang="ja-JP" altLang="en-US" sz="1100" dirty="0" smtClean="0">
                <a:latin typeface="HG丸ｺﾞｼｯｸM-PRO" panose="020F0600000000000000" pitchFamily="50" charset="-128"/>
                <a:ea typeface="HG丸ｺﾞｼｯｸM-PRO" panose="020F0600000000000000" pitchFamily="50" charset="-128"/>
              </a:rPr>
              <a:t>販売金額にかかる料率は、各決済システムにより異なります。</a:t>
            </a:r>
            <a:endParaRPr lang="ja-JP" altLang="en-US" sz="1100" dirty="0">
              <a:latin typeface="HG丸ｺﾞｼｯｸM-PRO" panose="020F0600000000000000" pitchFamily="50" charset="-128"/>
              <a:ea typeface="HG丸ｺﾞｼｯｸM-PRO" panose="020F0600000000000000" pitchFamily="50" charset="-128"/>
            </a:endParaRPr>
          </a:p>
        </p:txBody>
      </p:sp>
      <p:pic>
        <p:nvPicPr>
          <p:cNvPr id="29730" name="Picture 81" descr="C:\Users\ebihara\Desktop\クレジット\img\j-mup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4103" y="1563942"/>
            <a:ext cx="968375"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角丸四角形 20"/>
          <p:cNvSpPr/>
          <p:nvPr/>
        </p:nvSpPr>
        <p:spPr bwMode="auto">
          <a:xfrm>
            <a:off x="574675" y="213605"/>
            <a:ext cx="739833" cy="174568"/>
          </a:xfrm>
          <a:prstGeom prst="roundRect">
            <a:avLst>
              <a:gd name="adj" fmla="val 50000"/>
            </a:avLst>
          </a:prstGeom>
          <a:solidFill>
            <a:srgbClr val="F68364"/>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800" b="1" i="0" u="none" strike="noStrike" cap="none" normalizeH="0" baseline="0" dirty="0" smtClean="0">
                <a:ln>
                  <a:noFill/>
                </a:ln>
                <a:solidFill>
                  <a:schemeClr val="bg1"/>
                </a:solidFill>
                <a:effectLst/>
                <a:latin typeface="+mn-ea"/>
                <a:ea typeface="+mn-ea"/>
              </a:rPr>
              <a:t>オプション</a:t>
            </a:r>
          </a:p>
        </p:txBody>
      </p:sp>
      <p:pic>
        <p:nvPicPr>
          <p:cNvPr id="2" name="図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9886" y="2799591"/>
            <a:ext cx="1237083" cy="1456665"/>
          </a:xfrm>
          <a:prstGeom prst="rect">
            <a:avLst/>
          </a:prstGeom>
        </p:spPr>
      </p:pic>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1373" y="2739156"/>
            <a:ext cx="1237083" cy="1577534"/>
          </a:xfrm>
          <a:prstGeom prst="rect">
            <a:avLst/>
          </a:prstGeom>
        </p:spPr>
      </p:pic>
      <p:pic>
        <p:nvPicPr>
          <p:cNvPr id="4" name="図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99506" y="2921810"/>
            <a:ext cx="652527" cy="1246762"/>
          </a:xfrm>
          <a:prstGeom prst="rect">
            <a:avLst/>
          </a:prstGeom>
        </p:spPr>
      </p:pic>
      <p:pic>
        <p:nvPicPr>
          <p:cNvPr id="7" name="図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03808" y="1437855"/>
            <a:ext cx="1296451" cy="343072"/>
          </a:xfrm>
          <a:prstGeom prst="rect">
            <a:avLst/>
          </a:prstGeom>
        </p:spPr>
      </p:pic>
      <p:sp>
        <p:nvSpPr>
          <p:cNvPr id="8" name="テキスト ボックス 7"/>
          <p:cNvSpPr txBox="1"/>
          <p:nvPr/>
        </p:nvSpPr>
        <p:spPr>
          <a:xfrm>
            <a:off x="7988960" y="1699673"/>
            <a:ext cx="979755" cy="246221"/>
          </a:xfrm>
          <a:prstGeom prst="rect">
            <a:avLst/>
          </a:prstGeom>
          <a:noFill/>
        </p:spPr>
        <p:txBody>
          <a:bodyPr wrap="none" rtlCol="0">
            <a:spAutoFit/>
          </a:bodyPr>
          <a:lstStyle/>
          <a:p>
            <a:r>
              <a:rPr kumimoji="1" lang="en-US" altLang="ja-JP" dirty="0" smtClean="0">
                <a:solidFill>
                  <a:srgbClr val="008A3E"/>
                </a:solidFill>
                <a:latin typeface="+mn-ea"/>
                <a:ea typeface="+mn-ea"/>
              </a:rPr>
              <a:t>WeChat</a:t>
            </a:r>
            <a:r>
              <a:rPr kumimoji="1" lang="ja-JP" altLang="en-US" dirty="0" smtClean="0">
                <a:solidFill>
                  <a:srgbClr val="008A3E"/>
                </a:solidFill>
                <a:latin typeface="+mn-ea"/>
                <a:ea typeface="+mn-ea"/>
              </a:rPr>
              <a:t> </a:t>
            </a:r>
            <a:r>
              <a:rPr kumimoji="1" lang="en-US" altLang="ja-JP" dirty="0" smtClean="0">
                <a:solidFill>
                  <a:srgbClr val="008A3E"/>
                </a:solidFill>
                <a:latin typeface="+mn-ea"/>
                <a:ea typeface="+mn-ea"/>
              </a:rPr>
              <a:t>Pay</a:t>
            </a:r>
            <a:endParaRPr kumimoji="1" lang="ja-JP" altLang="en-US" dirty="0">
              <a:solidFill>
                <a:srgbClr val="008A3E"/>
              </a:solidFill>
              <a:latin typeface="+mn-ea"/>
              <a:ea typeface="+mn-ea"/>
            </a:endParaRPr>
          </a:p>
        </p:txBody>
      </p:sp>
      <p:sp>
        <p:nvSpPr>
          <p:cNvPr id="10" name="テキスト ボックス 9"/>
          <p:cNvSpPr txBox="1"/>
          <p:nvPr/>
        </p:nvSpPr>
        <p:spPr>
          <a:xfrm>
            <a:off x="5225785" y="1515169"/>
            <a:ext cx="966932" cy="307777"/>
          </a:xfrm>
          <a:prstGeom prst="rect">
            <a:avLst/>
          </a:prstGeom>
          <a:noFill/>
        </p:spPr>
        <p:txBody>
          <a:bodyPr wrap="none" rtlCol="0">
            <a:spAutoFit/>
          </a:bodyPr>
          <a:lstStyle/>
          <a:p>
            <a:r>
              <a:rPr kumimoji="1" lang="en-US" altLang="ja-JP" sz="1400" b="1" dirty="0" err="1" smtClean="0">
                <a:latin typeface="+mn-ea"/>
                <a:ea typeface="+mn-ea"/>
              </a:rPr>
              <a:t>Verifone</a:t>
            </a:r>
            <a:endParaRPr kumimoji="1" lang="ja-JP" altLang="en-US" sz="1400" b="1" dirty="0">
              <a:latin typeface="+mn-ea"/>
              <a:ea typeface="+mn-ea"/>
            </a:endParaRPr>
          </a:p>
        </p:txBody>
      </p:sp>
      <p:sp>
        <p:nvSpPr>
          <p:cNvPr id="13" name="テキスト ボックス 12"/>
          <p:cNvSpPr txBox="1"/>
          <p:nvPr/>
        </p:nvSpPr>
        <p:spPr>
          <a:xfrm>
            <a:off x="8260802" y="3237390"/>
            <a:ext cx="1245249" cy="861774"/>
          </a:xfrm>
          <a:prstGeom prst="rect">
            <a:avLst/>
          </a:prstGeom>
          <a:noFill/>
        </p:spPr>
        <p:txBody>
          <a:bodyPr wrap="square" rtlCol="0">
            <a:spAutoFit/>
          </a:bodyPr>
          <a:lstStyle/>
          <a:p>
            <a:pPr algn="l"/>
            <a:r>
              <a:rPr kumimoji="1" lang="en-US" altLang="ja-JP" dirty="0" smtClean="0">
                <a:latin typeface="+mn-ea"/>
                <a:ea typeface="+mn-ea"/>
              </a:rPr>
              <a:t>※</a:t>
            </a:r>
            <a:r>
              <a:rPr kumimoji="1" lang="ja-JP" altLang="en-US" dirty="0" smtClean="0">
                <a:latin typeface="+mn-ea"/>
                <a:ea typeface="+mn-ea"/>
              </a:rPr>
              <a:t>お客様のスマホに表示されたバーコードを</a:t>
            </a:r>
            <a:r>
              <a:rPr lang="en-US" altLang="ja-JP" dirty="0" smtClean="0">
                <a:latin typeface="+mn-ea"/>
                <a:ea typeface="+mn-ea"/>
              </a:rPr>
              <a:t>BCPOS</a:t>
            </a:r>
            <a:r>
              <a:rPr lang="ja-JP" altLang="en-US" dirty="0" smtClean="0">
                <a:latin typeface="+mn-ea"/>
                <a:ea typeface="+mn-ea"/>
              </a:rPr>
              <a:t>のスキャナで読み取ります。</a:t>
            </a:r>
            <a:endParaRPr kumimoji="1" lang="ja-JP" altLang="en-US" dirty="0">
              <a:latin typeface="+mn-ea"/>
              <a:ea typeface="+mn-ea"/>
            </a:endParaRPr>
          </a:p>
        </p:txBody>
      </p:sp>
      <p:pic>
        <p:nvPicPr>
          <p:cNvPr id="14" name="図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769846">
            <a:off x="7069113" y="3267911"/>
            <a:ext cx="812926" cy="758172"/>
          </a:xfrm>
          <a:prstGeom prst="rect">
            <a:avLst/>
          </a:prstGeom>
        </p:spPr>
      </p:pic>
      <p:pic>
        <p:nvPicPr>
          <p:cNvPr id="15" name="図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50256" y="3732308"/>
            <a:ext cx="1196975" cy="463729"/>
          </a:xfrm>
          <a:prstGeom prst="rect">
            <a:avLst/>
          </a:prstGeom>
        </p:spPr>
      </p:pic>
      <p:pic>
        <p:nvPicPr>
          <p:cNvPr id="16" name="図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41487" y="3215654"/>
            <a:ext cx="715862" cy="517011"/>
          </a:xfrm>
          <a:prstGeom prst="rect">
            <a:avLst/>
          </a:prstGeom>
        </p:spPr>
      </p:pic>
    </p:spTree>
  </p:cSld>
  <p:clrMapOvr>
    <a:masterClrMapping/>
  </p:clrMapOvr>
  <p:transition advTm="64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スライド番号プレースホルダー 3"/>
          <p:cNvSpPr>
            <a:spLocks noGrp="1"/>
          </p:cNvSpPr>
          <p:nvPr>
            <p:ph type="sldNum" sz="quarter" idx="12"/>
          </p:nvPr>
        </p:nvSpPr>
        <p:spPr/>
        <p:txBody>
          <a:bodyPr/>
          <a:lstStyle/>
          <a:p>
            <a:fld id="{24F82034-052D-4223-8C45-CF8ADD913DF7}" type="slidenum">
              <a:rPr lang="en-US" altLang="ja-JP"/>
              <a:pPr/>
              <a:t>23</a:t>
            </a:fld>
            <a:endParaRPr lang="en-US" altLang="ja-JP"/>
          </a:p>
        </p:txBody>
      </p:sp>
      <p:pic>
        <p:nvPicPr>
          <p:cNvPr id="32770" name="図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726363" y="936625"/>
            <a:ext cx="1474787" cy="344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93" descr="p14-3"/>
          <p:cNvPicPr>
            <a:picLocks noChangeAspect="1" noChangeArrowheads="1"/>
          </p:cNvPicPr>
          <p:nvPr/>
        </p:nvPicPr>
        <p:blipFill>
          <a:blip r:embed="rId3">
            <a:extLst>
              <a:ext uri="{28A0092B-C50C-407E-A947-70E740481C1C}">
                <a14:useLocalDpi xmlns:a14="http://schemas.microsoft.com/office/drawing/2010/main" val="0"/>
              </a:ext>
            </a:extLst>
          </a:blip>
          <a:srcRect r="54318"/>
          <a:stretch>
            <a:fillRect/>
          </a:stretch>
        </p:blipFill>
        <p:spPr bwMode="auto">
          <a:xfrm>
            <a:off x="5470525" y="3064768"/>
            <a:ext cx="1016000"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Text Box 5"/>
          <p:cNvSpPr txBox="1">
            <a:spLocks noChangeArrowheads="1"/>
          </p:cNvSpPr>
          <p:nvPr/>
        </p:nvSpPr>
        <p:spPr bwMode="auto">
          <a:xfrm>
            <a:off x="2686844" y="23813"/>
            <a:ext cx="5646737" cy="43088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kumimoji="0" lang="ja-JP" altLang="en-US" sz="2200" b="1" dirty="0" smtClean="0">
                <a:solidFill>
                  <a:srgbClr val="008000"/>
                </a:solidFill>
                <a:latin typeface="HG丸ｺﾞｼｯｸM-PRO" panose="020F0600000000000000" pitchFamily="50" charset="-128"/>
                <a:ea typeface="HG丸ｺﾞｼｯｸM-PRO" panose="020F0600000000000000" pitchFamily="50" charset="-128"/>
              </a:rPr>
              <a:t>マルチ対応なハンディターミナル</a:t>
            </a:r>
            <a:endParaRPr kumimoji="0" lang="ja-JP" altLang="en-US" sz="2200" b="1" dirty="0">
              <a:solidFill>
                <a:srgbClr val="008000"/>
              </a:solidFill>
              <a:latin typeface="HG丸ｺﾞｼｯｸM-PRO" panose="020F0600000000000000" pitchFamily="50" charset="-128"/>
              <a:ea typeface="HG丸ｺﾞｼｯｸM-PRO" panose="020F0600000000000000" pitchFamily="50" charset="-128"/>
            </a:endParaRPr>
          </a:p>
        </p:txBody>
      </p:sp>
      <p:sp>
        <p:nvSpPr>
          <p:cNvPr id="32774" name="Text Box 6"/>
          <p:cNvSpPr txBox="1">
            <a:spLocks noChangeArrowheads="1"/>
          </p:cNvSpPr>
          <p:nvPr/>
        </p:nvSpPr>
        <p:spPr bwMode="auto">
          <a:xfrm>
            <a:off x="285750" y="528638"/>
            <a:ext cx="9391650" cy="5847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dirty="0">
                <a:latin typeface="HG丸ｺﾞｼｯｸM-PRO" panose="020F0600000000000000" pitchFamily="50" charset="-128"/>
                <a:ea typeface="HG丸ｺﾞｼｯｸM-PRO" panose="020F0600000000000000" pitchFamily="50" charset="-128"/>
              </a:rPr>
              <a:t>屋外イベント・催事等の簡易販売用のレジとして、売上・棚卸・仕入・入出庫業務</a:t>
            </a:r>
            <a:r>
              <a:rPr lang="en-US" altLang="ja-JP" sz="1600" b="1" dirty="0">
                <a:latin typeface="HG丸ｺﾞｼｯｸM-PRO" panose="020F0600000000000000" pitchFamily="50" charset="-128"/>
                <a:ea typeface="HG丸ｺﾞｼｯｸM-PRO" panose="020F0600000000000000" pitchFamily="50" charset="-128"/>
              </a:rPr>
              <a:t>…</a:t>
            </a:r>
            <a:r>
              <a:rPr lang="ja-JP" altLang="en-US" sz="1600" b="1" dirty="0">
                <a:latin typeface="HG丸ｺﾞｼｯｸM-PRO" panose="020F0600000000000000" pitchFamily="50" charset="-128"/>
                <a:ea typeface="HG丸ｺﾞｼｯｸM-PRO" panose="020F0600000000000000" pitchFamily="50" charset="-128"/>
              </a:rPr>
              <a:t>等</a:t>
            </a:r>
            <a:r>
              <a:rPr lang="ja-JP" altLang="en-US" sz="1600" b="1" dirty="0" smtClean="0">
                <a:latin typeface="HG丸ｺﾞｼｯｸM-PRO" panose="020F0600000000000000" pitchFamily="50" charset="-128"/>
                <a:ea typeface="HG丸ｺﾞｼｯｸM-PRO" panose="020F0600000000000000" pitchFamily="50" charset="-128"/>
              </a:rPr>
              <a:t>、</a:t>
            </a:r>
            <a:r>
              <a:rPr lang="en-US" altLang="ja-JP" sz="1600" b="1" dirty="0" smtClean="0">
                <a:latin typeface="HG丸ｺﾞｼｯｸM-PRO" panose="020F0600000000000000" pitchFamily="50" charset="-128"/>
                <a:ea typeface="HG丸ｺﾞｼｯｸM-PRO" panose="020F0600000000000000" pitchFamily="50" charset="-128"/>
              </a:rPr>
              <a:t>1</a:t>
            </a:r>
            <a:r>
              <a:rPr lang="ja-JP" altLang="en-US" sz="1600" b="1" dirty="0" smtClean="0">
                <a:latin typeface="HG丸ｺﾞｼｯｸM-PRO" panose="020F0600000000000000" pitchFamily="50" charset="-128"/>
                <a:ea typeface="HG丸ｺﾞｼｯｸM-PRO" panose="020F0600000000000000" pitchFamily="50" charset="-128"/>
              </a:rPr>
              <a:t>台</a:t>
            </a:r>
            <a:r>
              <a:rPr lang="en-US" altLang="ja-JP" sz="1600" b="1" dirty="0" smtClean="0">
                <a:latin typeface="HG丸ｺﾞｼｯｸM-PRO" panose="020F0600000000000000" pitchFamily="50" charset="-128"/>
                <a:ea typeface="HG丸ｺﾞｼｯｸM-PRO" panose="020F0600000000000000" pitchFamily="50" charset="-128"/>
              </a:rPr>
              <a:t>2</a:t>
            </a:r>
            <a:r>
              <a:rPr lang="ja-JP" altLang="en-US" sz="1600" b="1" dirty="0" smtClean="0">
                <a:latin typeface="HG丸ｺﾞｼｯｸM-PRO" panose="020F0600000000000000" pitchFamily="50" charset="-128"/>
                <a:ea typeface="HG丸ｺﾞｼｯｸM-PRO" panose="020F0600000000000000" pitchFamily="50" charset="-128"/>
              </a:rPr>
              <a:t>役！</a:t>
            </a:r>
            <a:endParaRPr lang="ja-JP" altLang="en-US" sz="1600" b="1" dirty="0">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600" b="1" dirty="0">
                <a:latin typeface="HG丸ｺﾞｼｯｸM-PRO" panose="020F0600000000000000" pitchFamily="50" charset="-128"/>
                <a:ea typeface="HG丸ｺﾞｼｯｸM-PRO" panose="020F0600000000000000" pitchFamily="50" charset="-128"/>
              </a:rPr>
              <a:t>ハンディターミナルで収集したデータ</a:t>
            </a:r>
            <a:r>
              <a:rPr lang="ja-JP" altLang="en-US" sz="1600" b="1" dirty="0" smtClean="0">
                <a:latin typeface="HG丸ｺﾞｼｯｸM-PRO" panose="020F0600000000000000" pitchFamily="50" charset="-128"/>
                <a:ea typeface="HG丸ｺﾞｼｯｸM-PRO" panose="020F0600000000000000" pitchFamily="50" charset="-128"/>
              </a:rPr>
              <a:t>は、</a:t>
            </a:r>
            <a:r>
              <a:rPr lang="en-US" altLang="ja-JP" sz="1600" b="1" dirty="0" smtClean="0">
                <a:latin typeface="HG丸ｺﾞｼｯｸM-PRO" panose="020F0600000000000000" pitchFamily="50" charset="-128"/>
                <a:ea typeface="HG丸ｺﾞｼｯｸM-PRO" panose="020F0600000000000000" pitchFamily="50" charset="-128"/>
              </a:rPr>
              <a:t>BCPOS</a:t>
            </a:r>
            <a:r>
              <a:rPr lang="ja-JP" altLang="en-US" sz="1600" b="1" dirty="0" smtClean="0">
                <a:latin typeface="HG丸ｺﾞｼｯｸM-PRO" panose="020F0600000000000000" pitchFamily="50" charset="-128"/>
                <a:ea typeface="HG丸ｺﾞｼｯｸM-PRO" panose="020F0600000000000000" pitchFamily="50" charset="-128"/>
              </a:rPr>
              <a:t>にインポート</a:t>
            </a:r>
            <a:r>
              <a:rPr lang="ja-JP" altLang="en-US" sz="1600" b="1" dirty="0">
                <a:latin typeface="HG丸ｺﾞｼｯｸM-PRO" panose="020F0600000000000000" pitchFamily="50" charset="-128"/>
                <a:ea typeface="HG丸ｺﾞｼｯｸM-PRO" panose="020F0600000000000000" pitchFamily="50" charset="-128"/>
              </a:rPr>
              <a:t>が可能です。</a:t>
            </a:r>
          </a:p>
        </p:txBody>
      </p:sp>
      <p:pic>
        <p:nvPicPr>
          <p:cNvPr id="32775" name="Picture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525" y="1195388"/>
            <a:ext cx="1185863" cy="295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6" name="Picture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6438" y="1195388"/>
            <a:ext cx="1185862" cy="295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7" name="Picture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2113" y="1195388"/>
            <a:ext cx="1493837" cy="295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8" name="Picture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525" y="1554163"/>
            <a:ext cx="1185863" cy="295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9"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6438" y="1554163"/>
            <a:ext cx="1185862" cy="295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80" name="Picture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2113" y="1554163"/>
            <a:ext cx="1493837" cy="295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81" name="Text Box 37"/>
          <p:cNvSpPr txBox="1">
            <a:spLocks noChangeArrowheads="1"/>
          </p:cNvSpPr>
          <p:nvPr/>
        </p:nvSpPr>
        <p:spPr bwMode="auto">
          <a:xfrm>
            <a:off x="587375" y="1563688"/>
            <a:ext cx="793750" cy="2746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a:ea typeface="HG丸ｺﾞｼｯｸM-PRO" panose="020F0600000000000000" pitchFamily="50" charset="-128"/>
              </a:rPr>
              <a:t>電源不要</a:t>
            </a:r>
          </a:p>
        </p:txBody>
      </p:sp>
      <p:sp>
        <p:nvSpPr>
          <p:cNvPr id="32782" name="Text Box 38"/>
          <p:cNvSpPr txBox="1">
            <a:spLocks noChangeArrowheads="1"/>
          </p:cNvSpPr>
          <p:nvPr/>
        </p:nvSpPr>
        <p:spPr bwMode="auto">
          <a:xfrm>
            <a:off x="3290888" y="1563688"/>
            <a:ext cx="1098550" cy="2746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a:ea typeface="HG丸ｺﾞｼｯｸM-PRO" panose="020F0600000000000000" pitchFamily="50" charset="-128"/>
              </a:rPr>
              <a:t>設置場所不要</a:t>
            </a:r>
          </a:p>
        </p:txBody>
      </p:sp>
      <p:sp>
        <p:nvSpPr>
          <p:cNvPr id="32783" name="Text Box 39"/>
          <p:cNvSpPr txBox="1">
            <a:spLocks noChangeArrowheads="1"/>
          </p:cNvSpPr>
          <p:nvPr/>
        </p:nvSpPr>
        <p:spPr bwMode="auto">
          <a:xfrm>
            <a:off x="3367088" y="1204913"/>
            <a:ext cx="946150" cy="2746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a:ea typeface="HG丸ｺﾞｼｯｸM-PRO" panose="020F0600000000000000" pitchFamily="50" charset="-128"/>
              </a:rPr>
              <a:t>データ連動</a:t>
            </a:r>
          </a:p>
        </p:txBody>
      </p:sp>
      <p:sp>
        <p:nvSpPr>
          <p:cNvPr id="32784" name="Text Box 40"/>
          <p:cNvSpPr txBox="1">
            <a:spLocks noChangeArrowheads="1"/>
          </p:cNvSpPr>
          <p:nvPr/>
        </p:nvSpPr>
        <p:spPr bwMode="auto">
          <a:xfrm>
            <a:off x="511175" y="1206500"/>
            <a:ext cx="94615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a:ea typeface="HG丸ｺﾞｼｯｸM-PRO" panose="020F0600000000000000" pitchFamily="50" charset="-128"/>
              </a:rPr>
              <a:t>アプリ無料</a:t>
            </a:r>
          </a:p>
        </p:txBody>
      </p:sp>
      <p:sp>
        <p:nvSpPr>
          <p:cNvPr id="32785" name="Text Box 45"/>
          <p:cNvSpPr txBox="1">
            <a:spLocks noChangeArrowheads="1"/>
          </p:cNvSpPr>
          <p:nvPr/>
        </p:nvSpPr>
        <p:spPr bwMode="auto">
          <a:xfrm>
            <a:off x="285750" y="4860924"/>
            <a:ext cx="5940425" cy="6953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spcBef>
                <a:spcPct val="0"/>
              </a:spcBef>
              <a:buFontTx/>
              <a:buNone/>
            </a:pPr>
            <a:r>
              <a:rPr lang="en-US" altLang="ja-JP" sz="900" dirty="0">
                <a:latin typeface="HG丸ｺﾞｼｯｸM-PRO" panose="020F0600000000000000" pitchFamily="50" charset="-128"/>
                <a:ea typeface="HG丸ｺﾞｼｯｸM-PRO" panose="020F0600000000000000" pitchFamily="50" charset="-128"/>
              </a:rPr>
              <a:t>■</a:t>
            </a:r>
            <a:r>
              <a:rPr lang="ja-JP" altLang="en-US" sz="900" dirty="0">
                <a:latin typeface="HG丸ｺﾞｼｯｸM-PRO" panose="020F0600000000000000" pitchFamily="50" charset="-128"/>
                <a:ea typeface="HG丸ｺﾞｼｯｸM-PRO" panose="020F0600000000000000" pitchFamily="50" charset="-128"/>
              </a:rPr>
              <a:t>販売業務</a:t>
            </a:r>
          </a:p>
          <a:p>
            <a:pPr eaLnBrk="1" hangingPunct="1">
              <a:lnSpc>
                <a:spcPct val="110000"/>
              </a:lnSpc>
              <a:spcBef>
                <a:spcPct val="0"/>
              </a:spcBef>
              <a:buFontTx/>
              <a:buNone/>
            </a:pPr>
            <a:r>
              <a:rPr lang="ja-JP" altLang="en-US" sz="900" dirty="0">
                <a:latin typeface="HG丸ｺﾞｼｯｸM-PRO" panose="020F0600000000000000" pitchFamily="50" charset="-128"/>
                <a:ea typeface="HG丸ｺﾞｼｯｸM-PRO" panose="020F0600000000000000" pitchFamily="50" charset="-128"/>
              </a:rPr>
              <a:t>顧客・レジ担当者・会社・店舗コード、日時記録、販売</a:t>
            </a:r>
            <a:r>
              <a:rPr lang="en-US" altLang="ja-JP" sz="900" dirty="0">
                <a:latin typeface="HG丸ｺﾞｼｯｸM-PRO" panose="020F0600000000000000" pitchFamily="50" charset="-128"/>
                <a:ea typeface="HG丸ｺﾞｼｯｸM-PRO" panose="020F0600000000000000" pitchFamily="50" charset="-128"/>
              </a:rPr>
              <a:t>(</a:t>
            </a:r>
            <a:r>
              <a:rPr lang="ja-JP" altLang="en-US" sz="900" dirty="0">
                <a:latin typeface="HG丸ｺﾞｼｯｸM-PRO" panose="020F0600000000000000" pitchFamily="50" charset="-128"/>
                <a:ea typeface="HG丸ｺﾞｼｯｸM-PRO" panose="020F0600000000000000" pitchFamily="50" charset="-128"/>
              </a:rPr>
              <a:t>現金・売掛・クレジット</a:t>
            </a:r>
            <a:r>
              <a:rPr lang="en-US" altLang="ja-JP" sz="900" dirty="0">
                <a:latin typeface="HG丸ｺﾞｼｯｸM-PRO" panose="020F0600000000000000" pitchFamily="50" charset="-128"/>
                <a:ea typeface="HG丸ｺﾞｼｯｸM-PRO" panose="020F0600000000000000" pitchFamily="50" charset="-128"/>
              </a:rPr>
              <a:t>)</a:t>
            </a:r>
            <a:r>
              <a:rPr lang="ja-JP" altLang="en-US" sz="900" dirty="0" err="1">
                <a:latin typeface="HG丸ｺﾞｼｯｸM-PRO" panose="020F0600000000000000" pitchFamily="50" charset="-128"/>
                <a:ea typeface="HG丸ｺﾞｼｯｸM-PRO" panose="020F0600000000000000" pitchFamily="50" charset="-128"/>
              </a:rPr>
              <a:t>、</a:t>
            </a:r>
            <a:r>
              <a:rPr lang="ja-JP" altLang="en-US" sz="900" dirty="0">
                <a:latin typeface="HG丸ｺﾞｼｯｸM-PRO" panose="020F0600000000000000" pitchFamily="50" charset="-128"/>
                <a:ea typeface="HG丸ｺﾞｼｯｸM-PRO" panose="020F0600000000000000" pitchFamily="50" charset="-128"/>
              </a:rPr>
              <a:t>マスタ無し販売</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コード</a:t>
            </a:r>
            <a:r>
              <a:rPr lang="en-US" altLang="ja-JP" sz="900" dirty="0">
                <a:latin typeface="HG丸ｺﾞｼｯｸM-PRO" panose="020F0600000000000000" pitchFamily="50" charset="-128"/>
                <a:ea typeface="HG丸ｺﾞｼｯｸM-PRO" panose="020F0600000000000000" pitchFamily="50" charset="-128"/>
              </a:rPr>
              <a:t>(</a:t>
            </a:r>
            <a:r>
              <a:rPr lang="ja-JP" altLang="en-US" sz="900" dirty="0">
                <a:latin typeface="HG丸ｺﾞｼｯｸM-PRO" panose="020F0600000000000000" pitchFamily="50" charset="-128"/>
                <a:ea typeface="HG丸ｺﾞｼｯｸM-PRO" panose="020F0600000000000000" pitchFamily="50" charset="-128"/>
              </a:rPr>
              <a:t>商品コード</a:t>
            </a:r>
            <a:r>
              <a:rPr lang="en-US" altLang="ja-JP" sz="900" dirty="0">
                <a:latin typeface="HG丸ｺﾞｼｯｸM-PRO" panose="020F0600000000000000" pitchFamily="50" charset="-128"/>
                <a:ea typeface="HG丸ｺﾞｼｯｸM-PRO" panose="020F0600000000000000" pitchFamily="50" charset="-128"/>
              </a:rPr>
              <a:t>+&lt;JAN</a:t>
            </a:r>
            <a:r>
              <a:rPr lang="ja-JP" altLang="en-US" sz="900" dirty="0">
                <a:latin typeface="HG丸ｺﾞｼｯｸM-PRO" panose="020F0600000000000000" pitchFamily="50" charset="-128"/>
                <a:ea typeface="HG丸ｺﾞｼｯｸM-PRO" panose="020F0600000000000000" pitchFamily="50" charset="-128"/>
              </a:rPr>
              <a:t>コード</a:t>
            </a:r>
            <a:r>
              <a:rPr lang="en-US" altLang="ja-JP" sz="900" dirty="0">
                <a:latin typeface="HG丸ｺﾞｼｯｸM-PRO" panose="020F0600000000000000" pitchFamily="50" charset="-128"/>
                <a:ea typeface="HG丸ｺﾞｼｯｸM-PRO" panose="020F0600000000000000" pitchFamily="50" charset="-128"/>
              </a:rPr>
              <a:t>or</a:t>
            </a:r>
            <a:r>
              <a:rPr lang="ja-JP" altLang="en-US" sz="900" dirty="0">
                <a:latin typeface="HG丸ｺﾞｼｯｸM-PRO" panose="020F0600000000000000" pitchFamily="50" charset="-128"/>
                <a:ea typeface="HG丸ｺﾞｼｯｸM-PRO" panose="020F0600000000000000" pitchFamily="50" charset="-128"/>
              </a:rPr>
              <a:t>インストアコード</a:t>
            </a:r>
            <a:r>
              <a:rPr lang="en-US" altLang="ja-JP" sz="900" dirty="0">
                <a:latin typeface="HG丸ｺﾞｼｯｸM-PRO" panose="020F0600000000000000" pitchFamily="50" charset="-128"/>
                <a:ea typeface="HG丸ｺﾞｼｯｸM-PRO" panose="020F0600000000000000" pitchFamily="50" charset="-128"/>
              </a:rPr>
              <a:t>&gt;)</a:t>
            </a:r>
            <a:r>
              <a:rPr lang="ja-JP" altLang="en-US" sz="900" dirty="0" err="1">
                <a:latin typeface="HG丸ｺﾞｼｯｸM-PRO" panose="020F0600000000000000" pitchFamily="50" charset="-128"/>
                <a:ea typeface="HG丸ｺﾞｼｯｸM-PRO" panose="020F0600000000000000" pitchFamily="50" charset="-128"/>
              </a:rPr>
              <a:t>、</a:t>
            </a:r>
            <a:r>
              <a:rPr lang="en-US" altLang="ja-JP" sz="900" dirty="0">
                <a:latin typeface="HG丸ｺﾞｼｯｸM-PRO" panose="020F0600000000000000" pitchFamily="50" charset="-128"/>
                <a:ea typeface="HG丸ｺﾞｼｯｸM-PRO" panose="020F0600000000000000" pitchFamily="50" charset="-128"/>
              </a:rPr>
              <a:t>NONPLU</a:t>
            </a:r>
            <a:r>
              <a:rPr lang="ja-JP" altLang="en-US" sz="900" dirty="0">
                <a:latin typeface="HG丸ｺﾞｼｯｸM-PRO" panose="020F0600000000000000" pitchFamily="50" charset="-128"/>
                <a:ea typeface="HG丸ｺﾞｼｯｸM-PRO" panose="020F0600000000000000" pitchFamily="50" charset="-128"/>
              </a:rPr>
              <a:t>販売、数量入力、金額変更、</a:t>
            </a:r>
            <a:br>
              <a:rPr lang="ja-JP" altLang="en-US" sz="900" dirty="0">
                <a:latin typeface="HG丸ｺﾞｼｯｸM-PRO" panose="020F0600000000000000" pitchFamily="50" charset="-128"/>
                <a:ea typeface="HG丸ｺﾞｼｯｸM-PRO" panose="020F0600000000000000" pitchFamily="50" charset="-128"/>
              </a:rPr>
            </a:br>
            <a:r>
              <a:rPr lang="ja-JP" altLang="en-US" sz="900" dirty="0">
                <a:latin typeface="HG丸ｺﾞｼｯｸM-PRO" panose="020F0600000000000000" pitchFamily="50" charset="-128"/>
                <a:ea typeface="HG丸ｺﾞｼｯｸM-PRO" panose="020F0600000000000000" pitchFamily="50" charset="-128"/>
              </a:rPr>
              <a:t>精算機能</a:t>
            </a:r>
            <a:r>
              <a:rPr lang="en-US" altLang="ja-JP" sz="900" dirty="0">
                <a:latin typeface="HG丸ｺﾞｼｯｸM-PRO" panose="020F0600000000000000" pitchFamily="50" charset="-128"/>
                <a:ea typeface="HG丸ｺﾞｼｯｸM-PRO" panose="020F0600000000000000" pitchFamily="50" charset="-128"/>
              </a:rPr>
              <a:t>(</a:t>
            </a:r>
            <a:r>
              <a:rPr lang="ja-JP" altLang="en-US" sz="900" dirty="0">
                <a:latin typeface="HG丸ｺﾞｼｯｸM-PRO" panose="020F0600000000000000" pitchFamily="50" charset="-128"/>
                <a:ea typeface="HG丸ｺﾞｼｯｸM-PRO" panose="020F0600000000000000" pitchFamily="50" charset="-128"/>
              </a:rPr>
              <a:t>小計値引、小計割引、預り金入力、お釣り表示、処理種別選択</a:t>
            </a:r>
            <a:r>
              <a:rPr lang="en-US" altLang="ja-JP" sz="900" dirty="0">
                <a:latin typeface="HG丸ｺﾞｼｯｸM-PRO" panose="020F0600000000000000" pitchFamily="50" charset="-128"/>
                <a:ea typeface="HG丸ｺﾞｼｯｸM-PRO" panose="020F0600000000000000" pitchFamily="50" charset="-128"/>
              </a:rPr>
              <a:t>&lt;</a:t>
            </a:r>
            <a:r>
              <a:rPr lang="ja-JP" altLang="en-US" sz="900" dirty="0">
                <a:latin typeface="HG丸ｺﾞｼｯｸM-PRO" panose="020F0600000000000000" pitchFamily="50" charset="-128"/>
                <a:ea typeface="HG丸ｺﾞｼｯｸM-PRO" panose="020F0600000000000000" pitchFamily="50" charset="-128"/>
              </a:rPr>
              <a:t>現金・売掛・クレジット</a:t>
            </a:r>
            <a:r>
              <a:rPr lang="en-US" altLang="ja-JP" sz="900" dirty="0">
                <a:latin typeface="HG丸ｺﾞｼｯｸM-PRO" panose="020F0600000000000000" pitchFamily="50" charset="-128"/>
                <a:ea typeface="HG丸ｺﾞｼｯｸM-PRO" panose="020F0600000000000000" pitchFamily="50" charset="-128"/>
              </a:rPr>
              <a:t>&gt;)</a:t>
            </a:r>
            <a:r>
              <a:rPr lang="ja-JP" altLang="en-US" sz="900" dirty="0" err="1">
                <a:latin typeface="HG丸ｺﾞｼｯｸM-PRO" panose="020F0600000000000000" pitchFamily="50" charset="-128"/>
                <a:ea typeface="HG丸ｺﾞｼｯｸM-PRO" panose="020F0600000000000000" pitchFamily="50" charset="-128"/>
              </a:rPr>
              <a:t>、</a:t>
            </a:r>
            <a:r>
              <a:rPr lang="ja-JP" altLang="en-US" sz="900" dirty="0">
                <a:latin typeface="HG丸ｺﾞｼｯｸM-PRO" panose="020F0600000000000000" pitchFamily="50" charset="-128"/>
                <a:ea typeface="HG丸ｺﾞｼｯｸM-PRO" panose="020F0600000000000000" pitchFamily="50" charset="-128"/>
              </a:rPr>
              <a:t>返品処理</a:t>
            </a:r>
          </a:p>
        </p:txBody>
      </p:sp>
      <p:sp>
        <p:nvSpPr>
          <p:cNvPr id="32786" name="Text Box 46"/>
          <p:cNvSpPr txBox="1">
            <a:spLocks noChangeArrowheads="1"/>
          </p:cNvSpPr>
          <p:nvPr/>
        </p:nvSpPr>
        <p:spPr bwMode="auto">
          <a:xfrm>
            <a:off x="3937000" y="5638800"/>
            <a:ext cx="2689225" cy="8461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spcBef>
                <a:spcPct val="0"/>
              </a:spcBef>
              <a:buFontTx/>
              <a:buNone/>
            </a:pPr>
            <a:r>
              <a:rPr lang="en-US" altLang="ja-JP" sz="900">
                <a:latin typeface="HG丸ｺﾞｼｯｸM-PRO" panose="020F0600000000000000" pitchFamily="50" charset="-128"/>
                <a:ea typeface="HG丸ｺﾞｼｯｸM-PRO" panose="020F0600000000000000" pitchFamily="50" charset="-128"/>
              </a:rPr>
              <a:t>■</a:t>
            </a:r>
            <a:r>
              <a:rPr lang="ja-JP" altLang="en-US" sz="900">
                <a:latin typeface="HG丸ｺﾞｼｯｸM-PRO" panose="020F0600000000000000" pitchFamily="50" charset="-128"/>
                <a:ea typeface="HG丸ｺﾞｼｯｸM-PRO" panose="020F0600000000000000" pitchFamily="50" charset="-128"/>
              </a:rPr>
              <a:t>プリント機能</a:t>
            </a:r>
          </a:p>
          <a:p>
            <a:pPr eaLnBrk="1" hangingPunct="1">
              <a:lnSpc>
                <a:spcPct val="110000"/>
              </a:lnSpc>
              <a:spcBef>
                <a:spcPct val="0"/>
              </a:spcBef>
              <a:buFontTx/>
              <a:buNone/>
            </a:pPr>
            <a:r>
              <a:rPr lang="ja-JP" altLang="en-US" sz="900">
                <a:latin typeface="HG丸ｺﾞｼｯｸM-PRO" panose="020F0600000000000000" pitchFamily="50" charset="-128"/>
                <a:ea typeface="HG丸ｺﾞｼｯｸM-PRO" panose="020F0600000000000000" pitchFamily="50" charset="-128"/>
              </a:rPr>
              <a:t>モバイルプリンタ接続、レシート</a:t>
            </a:r>
            <a:r>
              <a:rPr lang="en-US" altLang="ja-JP" sz="900">
                <a:latin typeface="HG丸ｺﾞｼｯｸM-PRO" panose="020F0600000000000000" pitchFamily="50" charset="-128"/>
                <a:ea typeface="HG丸ｺﾞｼｯｸM-PRO" panose="020F0600000000000000" pitchFamily="50" charset="-128"/>
              </a:rPr>
              <a:t>(58mm)</a:t>
            </a:r>
            <a:r>
              <a:rPr lang="ja-JP" altLang="en-US" sz="900">
                <a:latin typeface="HG丸ｺﾞｼｯｸM-PRO" panose="020F0600000000000000" pitchFamily="50" charset="-128"/>
                <a:ea typeface="HG丸ｺﾞｼｯｸM-PRO" panose="020F0600000000000000" pitchFamily="50" charset="-128"/>
              </a:rPr>
              <a:t>出力、レシートヘッダ登録、店舗名･住所･</a:t>
            </a:r>
            <a:r>
              <a:rPr lang="en-US" altLang="ja-JP" sz="900">
                <a:latin typeface="HG丸ｺﾞｼｯｸM-PRO" panose="020F0600000000000000" pitchFamily="50" charset="-128"/>
                <a:ea typeface="HG丸ｺﾞｼｯｸM-PRO" panose="020F0600000000000000" pitchFamily="50" charset="-128"/>
              </a:rPr>
              <a:t>TEL</a:t>
            </a:r>
            <a:r>
              <a:rPr lang="ja-JP" altLang="en-US" sz="900">
                <a:latin typeface="HG丸ｺﾞｼｯｸM-PRO" panose="020F0600000000000000" pitchFamily="50" charset="-128"/>
                <a:ea typeface="HG丸ｺﾞｼｯｸM-PRO" panose="020F0600000000000000" pitchFamily="50" charset="-128"/>
              </a:rPr>
              <a:t>･</a:t>
            </a:r>
            <a:r>
              <a:rPr lang="en-US" altLang="ja-JP" sz="900">
                <a:latin typeface="HG丸ｺﾞｼｯｸM-PRO" panose="020F0600000000000000" pitchFamily="50" charset="-128"/>
                <a:ea typeface="HG丸ｺﾞｼｯｸM-PRO" panose="020F0600000000000000" pitchFamily="50" charset="-128"/>
              </a:rPr>
              <a:t>FAX</a:t>
            </a:r>
          </a:p>
          <a:p>
            <a:pPr eaLnBrk="1" hangingPunct="1">
              <a:lnSpc>
                <a:spcPct val="110000"/>
              </a:lnSpc>
              <a:spcBef>
                <a:spcPct val="0"/>
              </a:spcBef>
              <a:buFontTx/>
              <a:buNone/>
            </a:pPr>
            <a:r>
              <a:rPr lang="ja-JP" altLang="en-US" sz="900">
                <a:latin typeface="HG丸ｺﾞｼｯｸM-PRO" panose="020F0600000000000000" pitchFamily="50" charset="-128"/>
                <a:ea typeface="HG丸ｺﾞｼｯｸM-PRO" panose="020F0600000000000000" pitchFamily="50" charset="-128"/>
              </a:rPr>
              <a:t>登録、</a:t>
            </a:r>
            <a:r>
              <a:rPr lang="en-US" altLang="ja-JP" sz="900">
                <a:latin typeface="HG丸ｺﾞｼｯｸM-PRO" panose="020F0600000000000000" pitchFamily="50" charset="-128"/>
                <a:ea typeface="HG丸ｺﾞｼｯｸM-PRO" panose="020F0600000000000000" pitchFamily="50" charset="-128"/>
              </a:rPr>
              <a:t>1</a:t>
            </a:r>
            <a:r>
              <a:rPr lang="ja-JP" altLang="en-US" sz="900">
                <a:latin typeface="HG丸ｺﾞｼｯｸM-PRO" panose="020F0600000000000000" pitchFamily="50" charset="-128"/>
                <a:ea typeface="HG丸ｺﾞｼｯｸM-PRO" panose="020F0600000000000000" pitchFamily="50" charset="-128"/>
              </a:rPr>
              <a:t>台のモバイルプリンターに</a:t>
            </a:r>
            <a:r>
              <a:rPr lang="en-US" altLang="ja-JP" sz="900">
                <a:latin typeface="HG丸ｺﾞｼｯｸM-PRO" panose="020F0600000000000000" pitchFamily="50" charset="-128"/>
                <a:ea typeface="HG丸ｺﾞｼｯｸM-PRO" panose="020F0600000000000000" pitchFamily="50" charset="-128"/>
              </a:rPr>
              <a:t>3</a:t>
            </a:r>
            <a:r>
              <a:rPr lang="ja-JP" altLang="en-US" sz="900">
                <a:latin typeface="HG丸ｺﾞｼｯｸM-PRO" panose="020F0600000000000000" pitchFamily="50" charset="-128"/>
                <a:ea typeface="HG丸ｺﾞｼｯｸM-PRO" panose="020F0600000000000000" pitchFamily="50" charset="-128"/>
              </a:rPr>
              <a:t>台までの</a:t>
            </a:r>
          </a:p>
          <a:p>
            <a:pPr eaLnBrk="1" hangingPunct="1">
              <a:lnSpc>
                <a:spcPct val="110000"/>
              </a:lnSpc>
              <a:spcBef>
                <a:spcPct val="0"/>
              </a:spcBef>
              <a:buFontTx/>
              <a:buNone/>
            </a:pPr>
            <a:r>
              <a:rPr lang="ja-JP" altLang="en-US" sz="900">
                <a:latin typeface="HG丸ｺﾞｼｯｸM-PRO" panose="020F0600000000000000" pitchFamily="50" charset="-128"/>
                <a:ea typeface="HG丸ｺﾞｼｯｸM-PRO" panose="020F0600000000000000" pitchFamily="50" charset="-128"/>
              </a:rPr>
              <a:t>ハンディターミナル接続</a:t>
            </a:r>
            <a:r>
              <a:rPr lang="en-US" altLang="ja-JP" sz="900">
                <a:latin typeface="HG丸ｺﾞｼｯｸM-PRO" panose="020F0600000000000000" pitchFamily="50" charset="-128"/>
                <a:ea typeface="HG丸ｺﾞｼｯｸM-PRO" panose="020F0600000000000000" pitchFamily="50" charset="-128"/>
              </a:rPr>
              <a:t>(</a:t>
            </a:r>
            <a:r>
              <a:rPr lang="ja-JP" altLang="en-US" sz="900">
                <a:latin typeface="HG丸ｺﾞｼｯｸM-PRO" panose="020F0600000000000000" pitchFamily="50" charset="-128"/>
                <a:ea typeface="HG丸ｺﾞｼｯｸM-PRO" panose="020F0600000000000000" pitchFamily="50" charset="-128"/>
              </a:rPr>
              <a:t>推奨台数</a:t>
            </a:r>
            <a:r>
              <a:rPr lang="en-US" altLang="ja-JP" sz="900">
                <a:latin typeface="HG丸ｺﾞｼｯｸM-PRO" panose="020F0600000000000000" pitchFamily="50" charset="-128"/>
                <a:ea typeface="HG丸ｺﾞｼｯｸM-PRO" panose="020F0600000000000000" pitchFamily="50" charset="-128"/>
              </a:rPr>
              <a:t>)</a:t>
            </a:r>
          </a:p>
        </p:txBody>
      </p:sp>
      <p:sp>
        <p:nvSpPr>
          <p:cNvPr id="32787" name="Text Box 47"/>
          <p:cNvSpPr txBox="1">
            <a:spLocks noChangeArrowheads="1"/>
          </p:cNvSpPr>
          <p:nvPr/>
        </p:nvSpPr>
        <p:spPr bwMode="auto">
          <a:xfrm>
            <a:off x="6699250" y="5629275"/>
            <a:ext cx="2543175" cy="996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spcBef>
                <a:spcPct val="0"/>
              </a:spcBef>
              <a:buFontTx/>
              <a:buNone/>
            </a:pPr>
            <a:r>
              <a:rPr lang="en-US" altLang="ja-JP" sz="900">
                <a:latin typeface="HG丸ｺﾞｼｯｸM-PRO" panose="020F0600000000000000" pitchFamily="50" charset="-128"/>
                <a:ea typeface="HG丸ｺﾞｼｯｸM-PRO" panose="020F0600000000000000" pitchFamily="50" charset="-128"/>
              </a:rPr>
              <a:t>■</a:t>
            </a:r>
            <a:r>
              <a:rPr lang="ja-JP" altLang="en-US" sz="900">
                <a:latin typeface="HG丸ｺﾞｼｯｸM-PRO" panose="020F0600000000000000" pitchFamily="50" charset="-128"/>
                <a:ea typeface="HG丸ｺﾞｼｯｸM-PRO" panose="020F0600000000000000" pitchFamily="50" charset="-128"/>
              </a:rPr>
              <a:t>データ処理</a:t>
            </a:r>
          </a:p>
          <a:p>
            <a:pPr eaLnBrk="1" hangingPunct="1">
              <a:lnSpc>
                <a:spcPct val="110000"/>
              </a:lnSpc>
              <a:spcBef>
                <a:spcPct val="0"/>
              </a:spcBef>
              <a:buFontTx/>
              <a:buNone/>
            </a:pPr>
            <a:r>
              <a:rPr lang="ja-JP" altLang="en-US" sz="900">
                <a:latin typeface="HG丸ｺﾞｼｯｸM-PRO" panose="020F0600000000000000" pitchFamily="50" charset="-128"/>
                <a:ea typeface="HG丸ｺﾞｼｯｸM-PRO" panose="020F0600000000000000" pitchFamily="50" charset="-128"/>
              </a:rPr>
              <a:t>簡易日報、読取データエクスポート</a:t>
            </a:r>
          </a:p>
          <a:p>
            <a:pPr eaLnBrk="1" hangingPunct="1">
              <a:lnSpc>
                <a:spcPct val="110000"/>
              </a:lnSpc>
              <a:spcBef>
                <a:spcPct val="0"/>
              </a:spcBef>
              <a:buFontTx/>
              <a:buNone/>
            </a:pPr>
            <a:r>
              <a:rPr lang="ja-JP" altLang="en-US" sz="900">
                <a:latin typeface="HG丸ｺﾞｼｯｸM-PRO" panose="020F0600000000000000" pitchFamily="50" charset="-128"/>
                <a:ea typeface="HG丸ｺﾞｼｯｸM-PRO" panose="020F0600000000000000" pitchFamily="50" charset="-128"/>
              </a:rPr>
              <a:t>商品マスタ</a:t>
            </a:r>
            <a:r>
              <a:rPr lang="en-US" altLang="ja-JP" sz="900">
                <a:latin typeface="HG丸ｺﾞｼｯｸM-PRO" panose="020F0600000000000000" pitchFamily="50" charset="-128"/>
                <a:ea typeface="HG丸ｺﾞｼｯｸM-PRO" panose="020F0600000000000000" pitchFamily="50" charset="-128"/>
              </a:rPr>
              <a:t>(</a:t>
            </a:r>
            <a:r>
              <a:rPr lang="ja-JP" altLang="en-US" sz="900">
                <a:latin typeface="HG丸ｺﾞｼｯｸM-PRO" panose="020F0600000000000000" pitchFamily="50" charset="-128"/>
                <a:ea typeface="HG丸ｺﾞｼｯｸM-PRO" panose="020F0600000000000000" pitchFamily="50" charset="-128"/>
              </a:rPr>
              <a:t>インポート</a:t>
            </a:r>
            <a:r>
              <a:rPr lang="en-US" altLang="ja-JP" sz="900">
                <a:latin typeface="HG丸ｺﾞｼｯｸM-PRO" panose="020F0600000000000000" pitchFamily="50" charset="-128"/>
                <a:ea typeface="HG丸ｺﾞｼｯｸM-PRO" panose="020F0600000000000000" pitchFamily="50" charset="-128"/>
              </a:rPr>
              <a:t>5</a:t>
            </a:r>
            <a:r>
              <a:rPr lang="ja-JP" altLang="en-US" sz="900">
                <a:latin typeface="HG丸ｺﾞｼｯｸM-PRO" panose="020F0600000000000000" pitchFamily="50" charset="-128"/>
                <a:ea typeface="HG丸ｺﾞｼｯｸM-PRO" panose="020F0600000000000000" pitchFamily="50" charset="-128"/>
              </a:rPr>
              <a:t>万件･エクスポート</a:t>
            </a:r>
            <a:r>
              <a:rPr lang="en-US" altLang="ja-JP" sz="900">
                <a:latin typeface="HG丸ｺﾞｼｯｸM-PRO" panose="020F0600000000000000" pitchFamily="50" charset="-128"/>
                <a:ea typeface="HG丸ｺﾞｼｯｸM-PRO" panose="020F0600000000000000" pitchFamily="50" charset="-128"/>
              </a:rPr>
              <a:t>)</a:t>
            </a:r>
          </a:p>
          <a:p>
            <a:pPr eaLnBrk="1" hangingPunct="1">
              <a:lnSpc>
                <a:spcPct val="110000"/>
              </a:lnSpc>
              <a:spcBef>
                <a:spcPct val="0"/>
              </a:spcBef>
              <a:buFontTx/>
              <a:buNone/>
            </a:pPr>
            <a:r>
              <a:rPr lang="ja-JP" altLang="en-US" sz="900">
                <a:latin typeface="HG丸ｺﾞｼｯｸM-PRO" panose="020F0600000000000000" pitchFamily="50" charset="-128"/>
                <a:ea typeface="HG丸ｺﾞｼｯｸM-PRO" panose="020F0600000000000000" pitchFamily="50" charset="-128"/>
              </a:rPr>
              <a:t>売上伝票</a:t>
            </a:r>
            <a:r>
              <a:rPr lang="en-US" altLang="ja-JP" sz="900">
                <a:latin typeface="HG丸ｺﾞｼｯｸM-PRO" panose="020F0600000000000000" pitchFamily="50" charset="-128"/>
                <a:ea typeface="HG丸ｺﾞｼｯｸM-PRO" panose="020F0600000000000000" pitchFamily="50" charset="-128"/>
              </a:rPr>
              <a:t>5</a:t>
            </a:r>
            <a:r>
              <a:rPr lang="ja-JP" altLang="en-US" sz="900">
                <a:latin typeface="HG丸ｺﾞｼｯｸM-PRO" panose="020F0600000000000000" pitchFamily="50" charset="-128"/>
                <a:ea typeface="HG丸ｺﾞｼｯｸM-PRO" panose="020F0600000000000000" pitchFamily="50" charset="-128"/>
              </a:rPr>
              <a:t>千件（</a:t>
            </a:r>
            <a:r>
              <a:rPr lang="en-US" altLang="ja-JP" sz="900">
                <a:latin typeface="HG丸ｺﾞｼｯｸM-PRO" panose="020F0600000000000000" pitchFamily="50" charset="-128"/>
                <a:ea typeface="HG丸ｺﾞｼｯｸM-PRO" panose="020F0600000000000000" pitchFamily="50" charset="-128"/>
              </a:rPr>
              <a:t>9999</a:t>
            </a:r>
            <a:r>
              <a:rPr lang="ja-JP" altLang="en-US" sz="900">
                <a:latin typeface="HG丸ｺﾞｼｯｸM-PRO" panose="020F0600000000000000" pitchFamily="50" charset="-128"/>
                <a:ea typeface="HG丸ｺﾞｼｯｸM-PRO" panose="020F0600000000000000" pitchFamily="50" charset="-128"/>
              </a:rPr>
              <a:t>レコード）</a:t>
            </a:r>
            <a:br>
              <a:rPr lang="ja-JP" altLang="en-US" sz="900">
                <a:latin typeface="HG丸ｺﾞｼｯｸM-PRO" panose="020F0600000000000000" pitchFamily="50" charset="-128"/>
                <a:ea typeface="HG丸ｺﾞｼｯｸM-PRO" panose="020F0600000000000000" pitchFamily="50" charset="-128"/>
              </a:rPr>
            </a:br>
            <a:r>
              <a:rPr lang="ja-JP" altLang="en-US" sz="900">
                <a:latin typeface="HG丸ｺﾞｼｯｸM-PRO" panose="020F0600000000000000" pitchFamily="50" charset="-128"/>
                <a:ea typeface="HG丸ｺﾞｼｯｸM-PRO" panose="020F0600000000000000" pitchFamily="50" charset="-128"/>
              </a:rPr>
              <a:t>在庫読取り</a:t>
            </a:r>
            <a:r>
              <a:rPr lang="en-US" altLang="ja-JP" sz="900">
                <a:latin typeface="HG丸ｺﾞｼｯｸM-PRO" panose="020F0600000000000000" pitchFamily="50" charset="-128"/>
                <a:ea typeface="HG丸ｺﾞｼｯｸM-PRO" panose="020F0600000000000000" pitchFamily="50" charset="-128"/>
              </a:rPr>
              <a:t>9999</a:t>
            </a:r>
            <a:r>
              <a:rPr lang="ja-JP" altLang="en-US" sz="900">
                <a:latin typeface="HG丸ｺﾞｼｯｸM-PRO" panose="020F0600000000000000" pitchFamily="50" charset="-128"/>
                <a:ea typeface="HG丸ｺﾞｼｯｸM-PRO" panose="020F0600000000000000" pitchFamily="50" charset="-128"/>
              </a:rPr>
              <a:t>レコード</a:t>
            </a:r>
            <a:br>
              <a:rPr lang="ja-JP" altLang="en-US" sz="900">
                <a:latin typeface="HG丸ｺﾞｼｯｸM-PRO" panose="020F0600000000000000" pitchFamily="50" charset="-128"/>
                <a:ea typeface="HG丸ｺﾞｼｯｸM-PRO" panose="020F0600000000000000" pitchFamily="50" charset="-128"/>
              </a:rPr>
            </a:br>
            <a:r>
              <a:rPr lang="en-US" altLang="ja-JP" sz="900">
                <a:latin typeface="HG丸ｺﾞｼｯｸM-PRO" panose="020F0600000000000000" pitchFamily="50" charset="-128"/>
                <a:ea typeface="HG丸ｺﾞｼｯｸM-PRO" panose="020F0600000000000000" pitchFamily="50" charset="-128"/>
              </a:rPr>
              <a:t>1</a:t>
            </a:r>
            <a:r>
              <a:rPr lang="ja-JP" altLang="en-US" sz="900">
                <a:latin typeface="HG丸ｺﾞｼｯｸM-PRO" panose="020F0600000000000000" pitchFamily="50" charset="-128"/>
                <a:ea typeface="HG丸ｺﾞｼｯｸM-PRO" panose="020F0600000000000000" pitchFamily="50" charset="-128"/>
              </a:rPr>
              <a:t>伝票の明細数</a:t>
            </a:r>
            <a:r>
              <a:rPr lang="en-US" altLang="ja-JP" sz="900">
                <a:latin typeface="HG丸ｺﾞｼｯｸM-PRO" panose="020F0600000000000000" pitchFamily="50" charset="-128"/>
                <a:ea typeface="HG丸ｺﾞｼｯｸM-PRO" panose="020F0600000000000000" pitchFamily="50" charset="-128"/>
              </a:rPr>
              <a:t>99</a:t>
            </a:r>
            <a:r>
              <a:rPr lang="ja-JP" altLang="en-US" sz="900">
                <a:latin typeface="HG丸ｺﾞｼｯｸM-PRO" panose="020F0600000000000000" pitchFamily="50" charset="-128"/>
                <a:ea typeface="HG丸ｺﾞｼｯｸM-PRO" panose="020F0600000000000000" pitchFamily="50" charset="-128"/>
              </a:rPr>
              <a:t>明細</a:t>
            </a:r>
          </a:p>
        </p:txBody>
      </p:sp>
      <p:sp>
        <p:nvSpPr>
          <p:cNvPr id="32788" name="Text Box 48"/>
          <p:cNvSpPr txBox="1">
            <a:spLocks noChangeArrowheads="1"/>
          </p:cNvSpPr>
          <p:nvPr/>
        </p:nvSpPr>
        <p:spPr bwMode="auto">
          <a:xfrm>
            <a:off x="284163" y="5638800"/>
            <a:ext cx="3768725" cy="996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spcBef>
                <a:spcPct val="0"/>
              </a:spcBef>
              <a:buFontTx/>
              <a:buNone/>
            </a:pPr>
            <a:r>
              <a:rPr lang="en-US" altLang="ja-JP" sz="900">
                <a:latin typeface="HG丸ｺﾞｼｯｸM-PRO" panose="020F0600000000000000" pitchFamily="50" charset="-128"/>
                <a:ea typeface="HG丸ｺﾞｼｯｸM-PRO" panose="020F0600000000000000" pitchFamily="50" charset="-128"/>
              </a:rPr>
              <a:t>■</a:t>
            </a:r>
            <a:r>
              <a:rPr lang="ja-JP" altLang="en-US" sz="900">
                <a:latin typeface="HG丸ｺﾞｼｯｸM-PRO" panose="020F0600000000000000" pitchFamily="50" charset="-128"/>
                <a:ea typeface="HG丸ｺﾞｼｯｸM-PRO" panose="020F0600000000000000" pitchFamily="50" charset="-128"/>
              </a:rPr>
              <a:t>在庫業務</a:t>
            </a:r>
          </a:p>
          <a:p>
            <a:pPr eaLnBrk="1" hangingPunct="1">
              <a:lnSpc>
                <a:spcPct val="110000"/>
              </a:lnSpc>
              <a:spcBef>
                <a:spcPct val="0"/>
              </a:spcBef>
              <a:buFontTx/>
              <a:buNone/>
            </a:pPr>
            <a:r>
              <a:rPr lang="ja-JP" altLang="en-US" sz="900">
                <a:latin typeface="HG丸ｺﾞｼｯｸM-PRO" panose="020F0600000000000000" pitchFamily="50" charset="-128"/>
                <a:ea typeface="HG丸ｺﾞｼｯｸM-PRO" panose="020F0600000000000000" pitchFamily="50" charset="-128"/>
              </a:rPr>
              <a:t>共通項目＝数量入力</a:t>
            </a:r>
            <a:r>
              <a:rPr lang="en-US" altLang="ja-JP" sz="900">
                <a:latin typeface="HG丸ｺﾞｼｯｸM-PRO" panose="020F0600000000000000" pitchFamily="50" charset="-128"/>
                <a:ea typeface="HG丸ｺﾞｼｯｸM-PRO" panose="020F0600000000000000" pitchFamily="50" charset="-128"/>
              </a:rPr>
              <a:t>(+ -)</a:t>
            </a:r>
            <a:r>
              <a:rPr lang="ja-JP" altLang="en-US" sz="900">
                <a:latin typeface="HG丸ｺﾞｼｯｸM-PRO" panose="020F0600000000000000" pitchFamily="50" charset="-128"/>
                <a:ea typeface="HG丸ｺﾞｼｯｸM-PRO" panose="020F0600000000000000" pitchFamily="50" charset="-128"/>
              </a:rPr>
              <a:t>、未登録商品の数量･コード登録、日時記録</a:t>
            </a:r>
          </a:p>
          <a:p>
            <a:pPr eaLnBrk="1" hangingPunct="1">
              <a:lnSpc>
                <a:spcPct val="110000"/>
              </a:lnSpc>
              <a:spcBef>
                <a:spcPct val="0"/>
              </a:spcBef>
              <a:buFontTx/>
              <a:buNone/>
            </a:pPr>
            <a:r>
              <a:rPr lang="ja-JP" altLang="en-US" sz="900">
                <a:latin typeface="HG丸ｺﾞｼｯｸM-PRO" panose="020F0600000000000000" pitchFamily="50" charset="-128"/>
                <a:ea typeface="HG丸ｺﾞｼｯｸM-PRO" panose="020F0600000000000000" pitchFamily="50" charset="-128"/>
              </a:rPr>
              <a:t>棚卸業務　：棚番、商品コード、在庫数量</a:t>
            </a:r>
          </a:p>
          <a:p>
            <a:pPr eaLnBrk="1" hangingPunct="1">
              <a:lnSpc>
                <a:spcPct val="110000"/>
              </a:lnSpc>
              <a:spcBef>
                <a:spcPct val="0"/>
              </a:spcBef>
              <a:buFontTx/>
              <a:buNone/>
            </a:pPr>
            <a:r>
              <a:rPr lang="ja-JP" altLang="en-US" sz="900">
                <a:latin typeface="HG丸ｺﾞｼｯｸM-PRO" panose="020F0600000000000000" pitchFamily="50" charset="-128"/>
                <a:ea typeface="HG丸ｺﾞｼｯｸM-PRO" panose="020F0600000000000000" pitchFamily="50" charset="-128"/>
              </a:rPr>
              <a:t>発注　　　：店舗コード、商品コード、発注数量</a:t>
            </a:r>
          </a:p>
          <a:p>
            <a:pPr eaLnBrk="1" hangingPunct="1">
              <a:lnSpc>
                <a:spcPct val="110000"/>
              </a:lnSpc>
              <a:spcBef>
                <a:spcPct val="0"/>
              </a:spcBef>
              <a:buFontTx/>
              <a:buNone/>
            </a:pPr>
            <a:r>
              <a:rPr lang="ja-JP" altLang="en-US" sz="900">
                <a:latin typeface="HG丸ｺﾞｼｯｸM-PRO" panose="020F0600000000000000" pitchFamily="50" charset="-128"/>
                <a:ea typeface="HG丸ｺﾞｼｯｸM-PRO" panose="020F0600000000000000" pitchFamily="50" charset="-128"/>
              </a:rPr>
              <a:t>仕入業務　：仕入先コード、商品コード、仕入価格、仕入数量</a:t>
            </a:r>
          </a:p>
          <a:p>
            <a:pPr eaLnBrk="1" hangingPunct="1">
              <a:lnSpc>
                <a:spcPct val="110000"/>
              </a:lnSpc>
              <a:spcBef>
                <a:spcPct val="0"/>
              </a:spcBef>
              <a:buFontTx/>
              <a:buNone/>
            </a:pPr>
            <a:r>
              <a:rPr lang="ja-JP" altLang="en-US" sz="900">
                <a:latin typeface="HG丸ｺﾞｼｯｸM-PRO" panose="020F0600000000000000" pitchFamily="50" charset="-128"/>
                <a:ea typeface="HG丸ｺﾞｼｯｸM-PRO" panose="020F0600000000000000" pitchFamily="50" charset="-128"/>
              </a:rPr>
              <a:t>入出庫業務：店舗コード、商品コード、入庫数量</a:t>
            </a:r>
          </a:p>
        </p:txBody>
      </p:sp>
      <p:sp>
        <p:nvSpPr>
          <p:cNvPr id="32789" name="Text Box 49"/>
          <p:cNvSpPr txBox="1">
            <a:spLocks noChangeArrowheads="1"/>
          </p:cNvSpPr>
          <p:nvPr/>
        </p:nvSpPr>
        <p:spPr bwMode="auto">
          <a:xfrm>
            <a:off x="1673225" y="1206500"/>
            <a:ext cx="14732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a:ea typeface="HG丸ｺﾞｼｯｸM-PRO" panose="020F0600000000000000" pitchFamily="50" charset="-128"/>
              </a:rPr>
              <a:t>商品マスタ</a:t>
            </a:r>
            <a:r>
              <a:rPr lang="en-US" altLang="ja-JP" sz="1200" b="1">
                <a:ea typeface="HG丸ｺﾞｼｯｸM-PRO" panose="020F0600000000000000" pitchFamily="50" charset="-128"/>
              </a:rPr>
              <a:t>Built-in</a:t>
            </a:r>
          </a:p>
        </p:txBody>
      </p:sp>
      <p:sp>
        <p:nvSpPr>
          <p:cNvPr id="32790" name="Text Box 50"/>
          <p:cNvSpPr txBox="1">
            <a:spLocks noChangeArrowheads="1"/>
          </p:cNvSpPr>
          <p:nvPr/>
        </p:nvSpPr>
        <p:spPr bwMode="auto">
          <a:xfrm>
            <a:off x="1706563" y="1565275"/>
            <a:ext cx="140335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a:ea typeface="HG丸ｺﾞｼｯｸM-PRO" panose="020F0600000000000000" pitchFamily="50" charset="-128"/>
              </a:rPr>
              <a:t>売上レシート発行</a:t>
            </a:r>
          </a:p>
        </p:txBody>
      </p:sp>
      <p:sp>
        <p:nvSpPr>
          <p:cNvPr id="32791" name="Text Box 51"/>
          <p:cNvSpPr txBox="1">
            <a:spLocks noChangeArrowheads="1"/>
          </p:cNvSpPr>
          <p:nvPr/>
        </p:nvSpPr>
        <p:spPr bwMode="auto">
          <a:xfrm>
            <a:off x="4525963" y="3113981"/>
            <a:ext cx="1460500" cy="579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000" dirty="0">
                <a:latin typeface="HG丸ｺﾞｼｯｸM-PRO" panose="020F0600000000000000" pitchFamily="50" charset="-128"/>
                <a:ea typeface="HG丸ｺﾞｼｯｸM-PRO" panose="020F0600000000000000" pitchFamily="50" charset="-128"/>
              </a:rPr>
              <a:t>(</a:t>
            </a:r>
            <a:r>
              <a:rPr lang="ja-JP" altLang="en-US" sz="1000" dirty="0">
                <a:latin typeface="HG丸ｺﾞｼｯｸM-PRO" panose="020F0600000000000000" pitchFamily="50" charset="-128"/>
                <a:ea typeface="HG丸ｺﾞｼｯｸM-PRO" panose="020F0600000000000000" pitchFamily="50" charset="-128"/>
              </a:rPr>
              <a:t>充電池タイプ</a:t>
            </a:r>
            <a:r>
              <a:rPr lang="en-US" altLang="ja-JP" sz="1000" dirty="0">
                <a:latin typeface="HG丸ｺﾞｼｯｸM-PRO" panose="020F0600000000000000" pitchFamily="50" charset="-128"/>
                <a:ea typeface="HG丸ｺﾞｼｯｸM-PRO" panose="020F0600000000000000" pitchFamily="50" charset="-128"/>
              </a:rPr>
              <a:t>)</a:t>
            </a:r>
          </a:p>
          <a:p>
            <a:pPr eaLnBrk="1" hangingPunct="1">
              <a:spcBef>
                <a:spcPct val="0"/>
              </a:spcBef>
              <a:buFontTx/>
              <a:buNone/>
            </a:pPr>
            <a:r>
              <a:rPr lang="en-US" altLang="ja-JP" sz="1000" dirty="0">
                <a:latin typeface="HG丸ｺﾞｼｯｸM-PRO" panose="020F0600000000000000" pitchFamily="50" charset="-128"/>
                <a:ea typeface="HG丸ｺﾞｼｯｸM-PRO" panose="020F0600000000000000" pitchFamily="50" charset="-128"/>
              </a:rPr>
              <a:t>BHT-805BB</a:t>
            </a:r>
            <a:endParaRPr lang="en-US" altLang="ja-JP" sz="1200" dirty="0">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en-US" altLang="ja-JP" sz="1200" b="1" dirty="0">
                <a:solidFill>
                  <a:srgbClr val="FF0000"/>
                </a:solidFill>
                <a:latin typeface="HG丸ｺﾞｼｯｸM-PRO" panose="020F0600000000000000" pitchFamily="50" charset="-128"/>
                <a:ea typeface="HG丸ｺﾞｼｯｸM-PRO" panose="020F0600000000000000" pitchFamily="50" charset="-128"/>
              </a:rPr>
              <a:t>148,000</a:t>
            </a:r>
            <a:r>
              <a:rPr lang="ja-JP" altLang="en-US" sz="1200" b="1" dirty="0">
                <a:solidFill>
                  <a:srgbClr val="FF0000"/>
                </a:solidFill>
                <a:latin typeface="HG丸ｺﾞｼｯｸM-PRO" panose="020F0600000000000000" pitchFamily="50" charset="-128"/>
                <a:ea typeface="HG丸ｺﾞｼｯｸM-PRO" panose="020F0600000000000000" pitchFamily="50" charset="-128"/>
              </a:rPr>
              <a:t>円</a:t>
            </a:r>
            <a:r>
              <a:rPr lang="ja-JP" altLang="en-US" sz="800" b="1" dirty="0">
                <a:latin typeface="HG丸ｺﾞｼｯｸM-PRO" panose="020F0600000000000000" pitchFamily="50" charset="-128"/>
                <a:ea typeface="HG丸ｺﾞｼｯｸM-PRO" panose="020F0600000000000000" pitchFamily="50" charset="-128"/>
              </a:rPr>
              <a:t>（税別）</a:t>
            </a:r>
          </a:p>
        </p:txBody>
      </p:sp>
      <p:sp>
        <p:nvSpPr>
          <p:cNvPr id="32792" name="Text Box 52"/>
          <p:cNvSpPr txBox="1">
            <a:spLocks noChangeArrowheads="1"/>
          </p:cNvSpPr>
          <p:nvPr/>
        </p:nvSpPr>
        <p:spPr bwMode="auto">
          <a:xfrm>
            <a:off x="7056437" y="5022056"/>
            <a:ext cx="2289175" cy="427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a:latin typeface="HG丸ｺﾞｼｯｸM-PRO" panose="020F0600000000000000" pitchFamily="50" charset="-128"/>
                <a:ea typeface="HG丸ｺﾞｼｯｸM-PRO" panose="020F0600000000000000" pitchFamily="50" charset="-128"/>
              </a:rPr>
              <a:t>モバイルプリンタ </a:t>
            </a:r>
          </a:p>
          <a:p>
            <a:pPr eaLnBrk="1" hangingPunct="1">
              <a:spcBef>
                <a:spcPct val="0"/>
              </a:spcBef>
              <a:buFontTx/>
              <a:buNone/>
            </a:pPr>
            <a:r>
              <a:rPr lang="en-US" altLang="ja-JP" sz="1000">
                <a:latin typeface="HG丸ｺﾞｼｯｸM-PRO" panose="020F0600000000000000" pitchFamily="50" charset="-128"/>
                <a:ea typeface="HG丸ｺﾞｼｯｸM-PRO" panose="020F0600000000000000" pitchFamily="50" charset="-128"/>
              </a:rPr>
              <a:t>CMP-20BT-J</a:t>
            </a:r>
            <a:r>
              <a:rPr lang="en-US" altLang="ja-JP" sz="1200">
                <a:latin typeface="HG丸ｺﾞｼｯｸM-PRO" panose="020F0600000000000000" pitchFamily="50" charset="-128"/>
                <a:ea typeface="HG丸ｺﾞｼｯｸM-PRO" panose="020F0600000000000000" pitchFamily="50" charset="-128"/>
              </a:rPr>
              <a:t> </a:t>
            </a:r>
            <a:r>
              <a:rPr lang="en-US" altLang="ja-JP" sz="1200" b="1">
                <a:solidFill>
                  <a:srgbClr val="FF0000"/>
                </a:solidFill>
                <a:latin typeface="HG丸ｺﾞｼｯｸM-PRO" panose="020F0600000000000000" pitchFamily="50" charset="-128"/>
                <a:ea typeface="HG丸ｺﾞｼｯｸM-PRO" panose="020F0600000000000000" pitchFamily="50" charset="-128"/>
              </a:rPr>
              <a:t>68,000</a:t>
            </a:r>
            <a:r>
              <a:rPr lang="ja-JP" altLang="en-US" sz="1200" b="1">
                <a:solidFill>
                  <a:srgbClr val="FF0000"/>
                </a:solidFill>
                <a:latin typeface="HG丸ｺﾞｼｯｸM-PRO" panose="020F0600000000000000" pitchFamily="50" charset="-128"/>
                <a:ea typeface="HG丸ｺﾞｼｯｸM-PRO" panose="020F0600000000000000" pitchFamily="50" charset="-128"/>
              </a:rPr>
              <a:t>円</a:t>
            </a:r>
            <a:r>
              <a:rPr lang="ja-JP" altLang="en-US" sz="800" b="1">
                <a:latin typeface="HG丸ｺﾞｼｯｸM-PRO" panose="020F0600000000000000" pitchFamily="50" charset="-128"/>
                <a:ea typeface="HG丸ｺﾞｼｯｸM-PRO" panose="020F0600000000000000" pitchFamily="50" charset="-128"/>
              </a:rPr>
              <a:t>（税別）</a:t>
            </a:r>
            <a:endParaRPr lang="ja-JP" altLang="en-US" sz="1200" b="1">
              <a:latin typeface="HG丸ｺﾞｼｯｸM-PRO" panose="020F0600000000000000" pitchFamily="50" charset="-128"/>
              <a:ea typeface="HG丸ｺﾞｼｯｸM-PRO" panose="020F0600000000000000" pitchFamily="50" charset="-128"/>
            </a:endParaRPr>
          </a:p>
        </p:txBody>
      </p:sp>
      <p:sp>
        <p:nvSpPr>
          <p:cNvPr id="32793" name="Text Box 53"/>
          <p:cNvSpPr txBox="1">
            <a:spLocks noChangeArrowheads="1"/>
          </p:cNvSpPr>
          <p:nvPr/>
        </p:nvSpPr>
        <p:spPr bwMode="auto">
          <a:xfrm>
            <a:off x="4525963" y="1352550"/>
            <a:ext cx="1968500" cy="9144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アルカリ乾電池 </a:t>
            </a:r>
            <a:r>
              <a:rPr lang="en-US" altLang="ja-JP" sz="1000">
                <a:latin typeface="HG丸ｺﾞｼｯｸM-PRO" panose="020F0600000000000000" pitchFamily="50" charset="-128"/>
                <a:ea typeface="HG丸ｺﾞｼｯｸM-PRO" panose="020F0600000000000000" pitchFamily="50" charset="-128"/>
              </a:rPr>
              <a:t>or eneloop</a:t>
            </a:r>
            <a:r>
              <a:rPr lang="en-US" altLang="ja-JP" sz="800">
                <a:ea typeface="HG丸ｺﾞｼｯｸM-PRO" panose="020F0600000000000000" pitchFamily="50" charset="-128"/>
              </a:rPr>
              <a:t>®</a:t>
            </a:r>
            <a:r>
              <a:rPr lang="en-US" altLang="ja-JP" sz="1000">
                <a:latin typeface="HG丸ｺﾞｼｯｸM-PRO" panose="020F0600000000000000" pitchFamily="50" charset="-128"/>
                <a:ea typeface="HG丸ｺﾞｼｯｸM-PRO" panose="020F0600000000000000" pitchFamily="50" charset="-128"/>
              </a:rPr>
              <a:t>)</a:t>
            </a:r>
          </a:p>
          <a:p>
            <a:pPr eaLnBrk="1" hangingPunct="1">
              <a:spcBef>
                <a:spcPct val="0"/>
              </a:spcBef>
              <a:buFontTx/>
              <a:buNone/>
            </a:pPr>
            <a:r>
              <a:rPr lang="en-US" altLang="ja-JP" sz="1000">
                <a:latin typeface="HG丸ｺﾞｼｯｸM-PRO" panose="020F0600000000000000" pitchFamily="50" charset="-128"/>
                <a:ea typeface="HG丸ｺﾞｼｯｸM-PRO" panose="020F0600000000000000" pitchFamily="50" charset="-128"/>
              </a:rPr>
              <a:t>BHT-904BB</a:t>
            </a:r>
            <a:r>
              <a:rPr lang="en-US" altLang="ja-JP" sz="1200">
                <a:latin typeface="HG丸ｺﾞｼｯｸM-PRO" panose="020F0600000000000000" pitchFamily="50" charset="-128"/>
                <a:ea typeface="HG丸ｺﾞｼｯｸM-PRO" panose="020F0600000000000000" pitchFamily="50" charset="-128"/>
              </a:rPr>
              <a:t> </a:t>
            </a:r>
          </a:p>
          <a:p>
            <a:pPr eaLnBrk="1" hangingPunct="1">
              <a:spcBef>
                <a:spcPct val="0"/>
              </a:spcBef>
              <a:buFontTx/>
              <a:buNone/>
            </a:pPr>
            <a:r>
              <a:rPr lang="en-US" altLang="ja-JP" sz="1200" b="1">
                <a:solidFill>
                  <a:srgbClr val="FF0000"/>
                </a:solidFill>
                <a:latin typeface="HG丸ｺﾞｼｯｸM-PRO" panose="020F0600000000000000" pitchFamily="50" charset="-128"/>
                <a:ea typeface="HG丸ｺﾞｼｯｸM-PRO" panose="020F0600000000000000" pitchFamily="50" charset="-128"/>
              </a:rPr>
              <a:t>99,800</a:t>
            </a:r>
            <a:r>
              <a:rPr lang="ja-JP" altLang="en-US" sz="1200" b="1">
                <a:solidFill>
                  <a:srgbClr val="FF0000"/>
                </a:solidFill>
                <a:latin typeface="HG丸ｺﾞｼｯｸM-PRO" panose="020F0600000000000000" pitchFamily="50" charset="-128"/>
                <a:ea typeface="HG丸ｺﾞｼｯｸM-PRO" panose="020F0600000000000000" pitchFamily="50" charset="-128"/>
              </a:rPr>
              <a:t>円</a:t>
            </a:r>
            <a:r>
              <a:rPr lang="ja-JP" altLang="en-US" sz="800" b="1">
                <a:latin typeface="HG丸ｺﾞｼｯｸM-PRO" panose="020F0600000000000000" pitchFamily="50" charset="-128"/>
                <a:ea typeface="HG丸ｺﾞｼｯｸM-PRO" panose="020F0600000000000000" pitchFamily="50" charset="-128"/>
              </a:rPr>
              <a:t>（税別）</a:t>
            </a:r>
          </a:p>
          <a:p>
            <a:pPr eaLnBrk="1" hangingPunct="1">
              <a:spcBef>
                <a:spcPct val="0"/>
              </a:spcBef>
              <a:buFontTx/>
              <a:buNone/>
            </a:pPr>
            <a:r>
              <a:rPr lang="ja-JP" altLang="en-US" sz="1000">
                <a:latin typeface="HG丸ｺﾞｼｯｸM-PRO" panose="020F0600000000000000" pitchFamily="50" charset="-128"/>
                <a:ea typeface="HG丸ｺﾞｼｯｸM-PRO" panose="020F0600000000000000" pitchFamily="50" charset="-128"/>
              </a:rPr>
              <a:t>充電・通信ﾕﾆｯﾄ不要</a:t>
            </a:r>
          </a:p>
          <a:p>
            <a:pPr eaLnBrk="1" hangingPunct="1">
              <a:spcBef>
                <a:spcPct val="0"/>
              </a:spcBef>
              <a:buFontTx/>
              <a:buNone/>
            </a:pPr>
            <a:r>
              <a:rPr lang="en-US" altLang="ja-JP" sz="1000">
                <a:latin typeface="HG丸ｺﾞｼｯｸM-PRO" panose="020F0600000000000000" pitchFamily="50" charset="-128"/>
                <a:ea typeface="HG丸ｺﾞｼｯｸM-PRO" panose="020F0600000000000000" pitchFamily="50" charset="-128"/>
              </a:rPr>
              <a:t>eneloop</a:t>
            </a:r>
            <a:r>
              <a:rPr lang="en-US" altLang="ja-JP" sz="1000">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充電機能付</a:t>
            </a:r>
          </a:p>
        </p:txBody>
      </p:sp>
      <p:grpSp>
        <p:nvGrpSpPr>
          <p:cNvPr id="32794" name="Group 54"/>
          <p:cNvGrpSpPr>
            <a:grpSpLocks/>
          </p:cNvGrpSpPr>
          <p:nvPr/>
        </p:nvGrpSpPr>
        <p:grpSpPr bwMode="auto">
          <a:xfrm>
            <a:off x="7116763" y="2589121"/>
            <a:ext cx="315912" cy="319087"/>
            <a:chOff x="2739" y="2658"/>
            <a:chExt cx="282" cy="285"/>
          </a:xfrm>
        </p:grpSpPr>
        <p:pic>
          <p:nvPicPr>
            <p:cNvPr id="32817" name="Picture 55" descr="bluetoot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9" y="2658"/>
              <a:ext cx="28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18" name="Picture 56" descr="bluetoot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2739" y="2659"/>
              <a:ext cx="28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795" name="Text Box 77"/>
          <p:cNvSpPr txBox="1">
            <a:spLocks noChangeArrowheads="1"/>
          </p:cNvSpPr>
          <p:nvPr/>
        </p:nvSpPr>
        <p:spPr bwMode="auto">
          <a:xfrm>
            <a:off x="279400" y="1878013"/>
            <a:ext cx="137795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100" b="1">
                <a:solidFill>
                  <a:srgbClr val="FF0000"/>
                </a:solidFill>
                <a:latin typeface="HG丸ｺﾞｼｯｸM-PRO" panose="020F0600000000000000" pitchFamily="50" charset="-128"/>
                <a:ea typeface="HG丸ｺﾞｼｯｸM-PRO" panose="020F0600000000000000" pitchFamily="50" charset="-128"/>
              </a:rPr>
              <a:t>■ </a:t>
            </a:r>
            <a:r>
              <a:rPr lang="ja-JP" altLang="en-US" sz="1100" b="1">
                <a:latin typeface="HG丸ｺﾞｼｯｸM-PRO" panose="020F0600000000000000" pitchFamily="50" charset="-128"/>
                <a:ea typeface="HG丸ｺﾞｼｯｸM-PRO" panose="020F0600000000000000" pitchFamily="50" charset="-128"/>
              </a:rPr>
              <a:t>マルチ業務</a:t>
            </a:r>
            <a:endParaRPr lang="ja-JP" altLang="en-US" sz="1100">
              <a:latin typeface="HG丸ｺﾞｼｯｸM-PRO" panose="020F0600000000000000" pitchFamily="50" charset="-128"/>
              <a:ea typeface="HG丸ｺﾞｼｯｸM-PRO" panose="020F0600000000000000" pitchFamily="50" charset="-128"/>
            </a:endParaRPr>
          </a:p>
        </p:txBody>
      </p:sp>
      <p:sp>
        <p:nvSpPr>
          <p:cNvPr id="32796" name="Text Box 78"/>
          <p:cNvSpPr txBox="1">
            <a:spLocks noChangeArrowheads="1"/>
          </p:cNvSpPr>
          <p:nvPr/>
        </p:nvSpPr>
        <p:spPr bwMode="auto">
          <a:xfrm>
            <a:off x="1670050" y="1878013"/>
            <a:ext cx="137795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100" b="1">
                <a:solidFill>
                  <a:srgbClr val="FF0000"/>
                </a:solidFill>
                <a:latin typeface="HG丸ｺﾞｼｯｸM-PRO" panose="020F0600000000000000" pitchFamily="50" charset="-128"/>
                <a:ea typeface="HG丸ｺﾞｼｯｸM-PRO" panose="020F0600000000000000" pitchFamily="50" charset="-128"/>
              </a:rPr>
              <a:t>■ </a:t>
            </a:r>
            <a:r>
              <a:rPr lang="en-US" altLang="ja-JP" sz="1100" b="1">
                <a:latin typeface="HG丸ｺﾞｼｯｸM-PRO" panose="020F0600000000000000" pitchFamily="50" charset="-128"/>
                <a:ea typeface="HG丸ｺﾞｼｯｸM-PRO" panose="020F0600000000000000" pitchFamily="50" charset="-128"/>
              </a:rPr>
              <a:t>DB</a:t>
            </a:r>
            <a:r>
              <a:rPr lang="ja-JP" altLang="en-US" sz="1100" b="1">
                <a:latin typeface="HG丸ｺﾞｼｯｸM-PRO" panose="020F0600000000000000" pitchFamily="50" charset="-128"/>
                <a:ea typeface="HG丸ｺﾞｼｯｸM-PRO" panose="020F0600000000000000" pitchFamily="50" charset="-128"/>
              </a:rPr>
              <a:t>内蔵</a:t>
            </a:r>
            <a:endParaRPr lang="ja-JP" altLang="en-US" sz="1100">
              <a:latin typeface="HG丸ｺﾞｼｯｸM-PRO" panose="020F0600000000000000" pitchFamily="50" charset="-128"/>
              <a:ea typeface="HG丸ｺﾞｼｯｸM-PRO" panose="020F0600000000000000" pitchFamily="50" charset="-128"/>
            </a:endParaRPr>
          </a:p>
        </p:txBody>
      </p:sp>
      <p:sp>
        <p:nvSpPr>
          <p:cNvPr id="32797" name="Text Box 79"/>
          <p:cNvSpPr txBox="1">
            <a:spLocks noChangeArrowheads="1"/>
          </p:cNvSpPr>
          <p:nvPr/>
        </p:nvSpPr>
        <p:spPr bwMode="auto">
          <a:xfrm>
            <a:off x="3062288" y="1878013"/>
            <a:ext cx="137795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100" b="1">
                <a:solidFill>
                  <a:srgbClr val="FF0000"/>
                </a:solidFill>
                <a:latin typeface="HG丸ｺﾞｼｯｸM-PRO" panose="020F0600000000000000" pitchFamily="50" charset="-128"/>
                <a:ea typeface="HG丸ｺﾞｼｯｸM-PRO" panose="020F0600000000000000" pitchFamily="50" charset="-128"/>
              </a:rPr>
              <a:t>■ </a:t>
            </a:r>
            <a:r>
              <a:rPr lang="ja-JP" altLang="en-US" sz="1100" b="1">
                <a:latin typeface="HG丸ｺﾞｼｯｸM-PRO" panose="020F0600000000000000" pitchFamily="50" charset="-128"/>
                <a:ea typeface="HG丸ｺﾞｼｯｸM-PRO" panose="020F0600000000000000" pitchFamily="50" charset="-128"/>
              </a:rPr>
              <a:t>会計機能</a:t>
            </a:r>
            <a:endParaRPr lang="ja-JP" altLang="en-US" sz="1100">
              <a:latin typeface="HG丸ｺﾞｼｯｸM-PRO" panose="020F0600000000000000" pitchFamily="50" charset="-128"/>
              <a:ea typeface="HG丸ｺﾞｼｯｸM-PRO" panose="020F0600000000000000" pitchFamily="50" charset="-128"/>
            </a:endParaRPr>
          </a:p>
        </p:txBody>
      </p:sp>
      <p:sp>
        <p:nvSpPr>
          <p:cNvPr id="32798" name="Text Box 80"/>
          <p:cNvSpPr txBox="1">
            <a:spLocks noChangeArrowheads="1"/>
          </p:cNvSpPr>
          <p:nvPr/>
        </p:nvSpPr>
        <p:spPr bwMode="auto">
          <a:xfrm>
            <a:off x="320675" y="3038475"/>
            <a:ext cx="13843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000">
                <a:latin typeface="HG丸ｺﾞｼｯｸM-PRO" panose="020F0600000000000000" pitchFamily="50" charset="-128"/>
                <a:ea typeface="HG丸ｺﾞｼｯｸM-PRO" panose="020F0600000000000000" pitchFamily="50" charset="-128"/>
              </a:rPr>
              <a:t>1</a:t>
            </a:r>
            <a:r>
              <a:rPr lang="ja-JP" altLang="en-US" sz="1000">
                <a:latin typeface="HG丸ｺﾞｼｯｸM-PRO" panose="020F0600000000000000" pitchFamily="50" charset="-128"/>
                <a:ea typeface="HG丸ｺﾞｼｯｸM-PRO" panose="020F0600000000000000" pitchFamily="50" charset="-128"/>
              </a:rPr>
              <a:t>台で販売から在庫まで、様々な業務をこなします。</a:t>
            </a:r>
          </a:p>
        </p:txBody>
      </p:sp>
      <p:sp>
        <p:nvSpPr>
          <p:cNvPr id="32799" name="Text Box 81"/>
          <p:cNvSpPr txBox="1">
            <a:spLocks noChangeArrowheads="1"/>
          </p:cNvSpPr>
          <p:nvPr/>
        </p:nvSpPr>
        <p:spPr bwMode="auto">
          <a:xfrm>
            <a:off x="1685925" y="3038475"/>
            <a:ext cx="136207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a:latin typeface="HG丸ｺﾞｼｯｸM-PRO" panose="020F0600000000000000" pitchFamily="50" charset="-128"/>
                <a:ea typeface="HG丸ｺﾞｼｯｸM-PRO" panose="020F0600000000000000" pitchFamily="50" charset="-128"/>
              </a:rPr>
              <a:t>商品名が表示されるので、読取り商品を間違えません。</a:t>
            </a:r>
          </a:p>
        </p:txBody>
      </p:sp>
      <p:sp>
        <p:nvSpPr>
          <p:cNvPr id="32800" name="Text Box 82"/>
          <p:cNvSpPr txBox="1">
            <a:spLocks noChangeArrowheads="1"/>
          </p:cNvSpPr>
          <p:nvPr/>
        </p:nvSpPr>
        <p:spPr bwMode="auto">
          <a:xfrm>
            <a:off x="3095625" y="3028950"/>
            <a:ext cx="133667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a:latin typeface="HG丸ｺﾞｼｯｸM-PRO" panose="020F0600000000000000" pitchFamily="50" charset="-128"/>
                <a:ea typeface="HG丸ｺﾞｼｯｸM-PRO" panose="020F0600000000000000" pitchFamily="50" charset="-128"/>
              </a:rPr>
              <a:t>売掛・クレジットも記録しレシート出力も可能。</a:t>
            </a:r>
          </a:p>
        </p:txBody>
      </p:sp>
      <p:sp>
        <p:nvSpPr>
          <p:cNvPr id="32801" name="Text Box 83"/>
          <p:cNvSpPr txBox="1">
            <a:spLocks noChangeArrowheads="1"/>
          </p:cNvSpPr>
          <p:nvPr/>
        </p:nvSpPr>
        <p:spPr bwMode="auto">
          <a:xfrm>
            <a:off x="288925" y="3757613"/>
            <a:ext cx="137795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100" b="1">
                <a:solidFill>
                  <a:srgbClr val="FF0000"/>
                </a:solidFill>
                <a:latin typeface="HG丸ｺﾞｼｯｸM-PRO" panose="020F0600000000000000" pitchFamily="50" charset="-128"/>
                <a:ea typeface="HG丸ｺﾞｼｯｸM-PRO" panose="020F0600000000000000" pitchFamily="50" charset="-128"/>
              </a:rPr>
              <a:t>■ </a:t>
            </a:r>
            <a:r>
              <a:rPr lang="ja-JP" altLang="en-US" sz="1100" b="1">
                <a:latin typeface="HG丸ｺﾞｼｯｸM-PRO" panose="020F0600000000000000" pitchFamily="50" charset="-128"/>
                <a:ea typeface="HG丸ｺﾞｼｯｸM-PRO" panose="020F0600000000000000" pitchFamily="50" charset="-128"/>
              </a:rPr>
              <a:t>ご利用シーン</a:t>
            </a:r>
            <a:endParaRPr lang="ja-JP" altLang="en-US" sz="1100">
              <a:latin typeface="HG丸ｺﾞｼｯｸM-PRO" panose="020F0600000000000000" pitchFamily="50" charset="-128"/>
              <a:ea typeface="HG丸ｺﾞｼｯｸM-PRO" panose="020F0600000000000000" pitchFamily="50" charset="-128"/>
            </a:endParaRPr>
          </a:p>
        </p:txBody>
      </p:sp>
      <p:sp>
        <p:nvSpPr>
          <p:cNvPr id="32802" name="Text Box 86"/>
          <p:cNvSpPr txBox="1">
            <a:spLocks noChangeArrowheads="1"/>
          </p:cNvSpPr>
          <p:nvPr/>
        </p:nvSpPr>
        <p:spPr bwMode="auto">
          <a:xfrm>
            <a:off x="4545013" y="3783906"/>
            <a:ext cx="1263650" cy="579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000">
                <a:latin typeface="HG丸ｺﾞｼｯｸM-PRO" panose="020F0600000000000000" pitchFamily="50" charset="-128"/>
                <a:ea typeface="HG丸ｺﾞｼｯｸM-PRO" panose="020F0600000000000000" pitchFamily="50" charset="-128"/>
              </a:rPr>
              <a:t>BHT-805BB</a:t>
            </a:r>
            <a:r>
              <a:rPr lang="ja-JP" altLang="en-US" sz="1000">
                <a:latin typeface="HG丸ｺﾞｼｯｸM-PRO" panose="020F0600000000000000" pitchFamily="50" charset="-128"/>
                <a:ea typeface="HG丸ｺﾞｼｯｸM-PRO" panose="020F0600000000000000" pitchFamily="50" charset="-128"/>
              </a:rPr>
              <a:t>専用</a:t>
            </a:r>
            <a:br>
              <a:rPr lang="ja-JP" altLang="en-US" sz="1000">
                <a:latin typeface="HG丸ｺﾞｼｯｸM-PRO" panose="020F0600000000000000" pitchFamily="50" charset="-128"/>
                <a:ea typeface="HG丸ｺﾞｼｯｸM-PRO" panose="020F0600000000000000" pitchFamily="50" charset="-128"/>
              </a:rPr>
            </a:br>
            <a:r>
              <a:rPr lang="ja-JP" altLang="en-US" sz="1000">
                <a:latin typeface="HG丸ｺﾞｼｯｸM-PRO" panose="020F0600000000000000" pitchFamily="50" charset="-128"/>
                <a:ea typeface="HG丸ｺﾞｼｯｸM-PRO" panose="020F0600000000000000" pitchFamily="50" charset="-128"/>
              </a:rPr>
              <a:t>充電･通信ﾕﾆｯﾄ</a:t>
            </a:r>
            <a:r>
              <a:rPr lang="ja-JP" altLang="en-US" sz="1200">
                <a:latin typeface="HG丸ｺﾞｼｯｸM-PRO" panose="020F0600000000000000" pitchFamily="50" charset="-128"/>
                <a:ea typeface="HG丸ｺﾞｼｯｸM-PRO" panose="020F0600000000000000" pitchFamily="50" charset="-128"/>
              </a:rPr>
              <a:t>  </a:t>
            </a:r>
          </a:p>
          <a:p>
            <a:pPr eaLnBrk="1" hangingPunct="1">
              <a:spcBef>
                <a:spcPct val="0"/>
              </a:spcBef>
              <a:buFontTx/>
              <a:buNone/>
            </a:pPr>
            <a:r>
              <a:rPr lang="en-US" altLang="ja-JP" sz="1000" b="1">
                <a:solidFill>
                  <a:srgbClr val="FF0000"/>
                </a:solidFill>
                <a:latin typeface="HG丸ｺﾞｼｯｸM-PRO" panose="020F0600000000000000" pitchFamily="50" charset="-128"/>
                <a:ea typeface="HG丸ｺﾞｼｯｸM-PRO" panose="020F0600000000000000" pitchFamily="50" charset="-128"/>
              </a:rPr>
              <a:t>32,000</a:t>
            </a:r>
            <a:r>
              <a:rPr lang="ja-JP" altLang="en-US" sz="1000" b="1">
                <a:solidFill>
                  <a:srgbClr val="FF0000"/>
                </a:solidFill>
                <a:latin typeface="HG丸ｺﾞｼｯｸM-PRO" panose="020F0600000000000000" pitchFamily="50" charset="-128"/>
                <a:ea typeface="HG丸ｺﾞｼｯｸM-PRO" panose="020F0600000000000000" pitchFamily="50" charset="-128"/>
              </a:rPr>
              <a:t>円</a:t>
            </a:r>
          </a:p>
        </p:txBody>
      </p:sp>
      <p:sp>
        <p:nvSpPr>
          <p:cNvPr id="32803" name="Text Box 87"/>
          <p:cNvSpPr txBox="1">
            <a:spLocks noChangeArrowheads="1"/>
          </p:cNvSpPr>
          <p:nvPr/>
        </p:nvSpPr>
        <p:spPr bwMode="auto">
          <a:xfrm>
            <a:off x="4516438" y="1130300"/>
            <a:ext cx="179705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100" b="1">
                <a:solidFill>
                  <a:srgbClr val="FF0000"/>
                </a:solidFill>
                <a:latin typeface="HG丸ｺﾞｼｯｸM-PRO" panose="020F0600000000000000" pitchFamily="50" charset="-128"/>
                <a:ea typeface="HG丸ｺﾞｼｯｸM-PRO" panose="020F0600000000000000" pitchFamily="50" charset="-128"/>
              </a:rPr>
              <a:t>■ </a:t>
            </a:r>
            <a:r>
              <a:rPr lang="ja-JP" altLang="en-US" sz="1100" b="1">
                <a:latin typeface="HG丸ｺﾞｼｯｸM-PRO" panose="020F0600000000000000" pitchFamily="50" charset="-128"/>
                <a:ea typeface="HG丸ｺﾞｼｯｸM-PRO" panose="020F0600000000000000" pitchFamily="50" charset="-128"/>
              </a:rPr>
              <a:t>スタンダート</a:t>
            </a:r>
            <a:endParaRPr lang="ja-JP" altLang="en-US" sz="1100">
              <a:latin typeface="HG丸ｺﾞｼｯｸM-PRO" panose="020F0600000000000000" pitchFamily="50" charset="-128"/>
              <a:ea typeface="HG丸ｺﾞｼｯｸM-PRO" panose="020F0600000000000000" pitchFamily="50" charset="-128"/>
            </a:endParaRPr>
          </a:p>
        </p:txBody>
      </p:sp>
      <p:sp>
        <p:nvSpPr>
          <p:cNvPr id="32804" name="Text Box 88"/>
          <p:cNvSpPr txBox="1">
            <a:spLocks noChangeArrowheads="1"/>
          </p:cNvSpPr>
          <p:nvPr/>
        </p:nvSpPr>
        <p:spPr bwMode="auto">
          <a:xfrm>
            <a:off x="4516438" y="2880618"/>
            <a:ext cx="179705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100" b="1">
                <a:solidFill>
                  <a:srgbClr val="FF0000"/>
                </a:solidFill>
                <a:latin typeface="HG丸ｺﾞｼｯｸM-PRO" panose="020F0600000000000000" pitchFamily="50" charset="-128"/>
                <a:ea typeface="HG丸ｺﾞｼｯｸM-PRO" panose="020F0600000000000000" pitchFamily="50" charset="-128"/>
              </a:rPr>
              <a:t>■ </a:t>
            </a:r>
            <a:r>
              <a:rPr lang="ja-JP" altLang="en-US" sz="1100" b="1">
                <a:latin typeface="HG丸ｺﾞｼｯｸM-PRO" panose="020F0600000000000000" pitchFamily="50" charset="-128"/>
                <a:ea typeface="HG丸ｺﾞｼｯｸM-PRO" panose="020F0600000000000000" pitchFamily="50" charset="-128"/>
              </a:rPr>
              <a:t>ワイド画面でみやすい</a:t>
            </a:r>
            <a:endParaRPr lang="ja-JP" altLang="en-US" sz="1100">
              <a:latin typeface="HG丸ｺﾞｼｯｸM-PRO" panose="020F0600000000000000" pitchFamily="50" charset="-128"/>
              <a:ea typeface="HG丸ｺﾞｼｯｸM-PRO" panose="020F0600000000000000" pitchFamily="50" charset="-128"/>
            </a:endParaRPr>
          </a:p>
        </p:txBody>
      </p:sp>
      <p:sp>
        <p:nvSpPr>
          <p:cNvPr id="32805" name="Text Box 89"/>
          <p:cNvSpPr txBox="1">
            <a:spLocks noChangeArrowheads="1"/>
          </p:cNvSpPr>
          <p:nvPr/>
        </p:nvSpPr>
        <p:spPr bwMode="auto">
          <a:xfrm>
            <a:off x="4237038" y="3282950"/>
            <a:ext cx="403225"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600">
                <a:latin typeface="HG丸ｺﾞｼｯｸM-PRO" panose="020F0600000000000000" pitchFamily="50" charset="-128"/>
                <a:ea typeface="HG丸ｺﾞｼｯｸM-PRO" panose="020F0600000000000000" pitchFamily="50" charset="-128"/>
              </a:rPr>
              <a:t>※</a:t>
            </a:r>
          </a:p>
        </p:txBody>
      </p:sp>
      <p:sp>
        <p:nvSpPr>
          <p:cNvPr id="32806" name="Text Box 90"/>
          <p:cNvSpPr txBox="1">
            <a:spLocks noChangeArrowheads="1"/>
          </p:cNvSpPr>
          <p:nvPr/>
        </p:nvSpPr>
        <p:spPr bwMode="auto">
          <a:xfrm>
            <a:off x="123825" y="3536950"/>
            <a:ext cx="4351338" cy="2143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r" eaLnBrk="1" hangingPunct="1">
              <a:spcBef>
                <a:spcPct val="0"/>
              </a:spcBef>
              <a:buFontTx/>
              <a:buNone/>
            </a:pPr>
            <a:r>
              <a:rPr lang="en-US" altLang="ja-JP" sz="800">
                <a:latin typeface="HG丸ｺﾞｼｯｸM-PRO" panose="020F0600000000000000" pitchFamily="50" charset="-128"/>
                <a:ea typeface="HG丸ｺﾞｼｯｸM-PRO" panose="020F0600000000000000" pitchFamily="50" charset="-128"/>
              </a:rPr>
              <a:t>※</a:t>
            </a:r>
            <a:r>
              <a:rPr lang="ja-JP" altLang="en-US" sz="800">
                <a:latin typeface="HG丸ｺﾞｼｯｸM-PRO" panose="020F0600000000000000" pitchFamily="50" charset="-128"/>
                <a:ea typeface="HG丸ｺﾞｼｯｸM-PRO" panose="020F0600000000000000" pitchFamily="50" charset="-128"/>
              </a:rPr>
              <a:t>レシートを印字するには、別売のモバイルプリンタが必要です。</a:t>
            </a:r>
          </a:p>
        </p:txBody>
      </p:sp>
      <p:pic>
        <p:nvPicPr>
          <p:cNvPr id="32807" name="Picture 9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11300" y="176200"/>
            <a:ext cx="938213" cy="215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808" name="AutoShape 21"/>
          <p:cNvSpPr>
            <a:spLocks noChangeArrowheads="1"/>
          </p:cNvSpPr>
          <p:nvPr/>
        </p:nvSpPr>
        <p:spPr bwMode="auto">
          <a:xfrm>
            <a:off x="7116763" y="4651375"/>
            <a:ext cx="914400" cy="242888"/>
          </a:xfrm>
          <a:prstGeom prst="leftRightArrow">
            <a:avLst>
              <a:gd name="adj1" fmla="val 50000"/>
              <a:gd name="adj2" fmla="val 75294"/>
            </a:avLst>
          </a:prstGeom>
          <a:gradFill rotWithShape="1">
            <a:gsLst>
              <a:gs pos="0">
                <a:srgbClr val="0000FF"/>
              </a:gs>
              <a:gs pos="50000">
                <a:srgbClr val="CECEFF"/>
              </a:gs>
              <a:gs pos="100000">
                <a:srgbClr val="0000FF"/>
              </a:gs>
            </a:gsLst>
            <a:lin ang="0" scaled="1"/>
          </a:gra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grpSp>
        <p:nvGrpSpPr>
          <p:cNvPr id="32809" name="Group 24"/>
          <p:cNvGrpSpPr>
            <a:grpSpLocks/>
          </p:cNvGrpSpPr>
          <p:nvPr/>
        </p:nvGrpSpPr>
        <p:grpSpPr bwMode="auto">
          <a:xfrm>
            <a:off x="7407275" y="4613275"/>
            <a:ext cx="315913" cy="319088"/>
            <a:chOff x="2739" y="2658"/>
            <a:chExt cx="282" cy="285"/>
          </a:xfrm>
        </p:grpSpPr>
        <p:pic>
          <p:nvPicPr>
            <p:cNvPr id="32815" name="Picture 22" descr="bluetoot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9" y="2658"/>
              <a:ext cx="28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16" name="Picture 23" descr="bluetoot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2739" y="2659"/>
              <a:ext cx="28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810" name="Text Box 53"/>
          <p:cNvSpPr txBox="1">
            <a:spLocks noChangeArrowheads="1"/>
          </p:cNvSpPr>
          <p:nvPr/>
        </p:nvSpPr>
        <p:spPr bwMode="auto">
          <a:xfrm>
            <a:off x="5133975" y="4126806"/>
            <a:ext cx="590550" cy="2143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800" b="1">
                <a:ea typeface="HG丸ｺﾞｼｯｸM-PRO" panose="020F0600000000000000" pitchFamily="50" charset="-128"/>
              </a:rPr>
              <a:t>（税別）</a:t>
            </a:r>
          </a:p>
        </p:txBody>
      </p:sp>
      <p:pic>
        <p:nvPicPr>
          <p:cNvPr id="32812" name="図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999413" y="3898900"/>
            <a:ext cx="1158875"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13" name="図 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365875" y="3096518"/>
            <a:ext cx="12096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14" name="図 5"/>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77825" y="2127250"/>
            <a:ext cx="4011613"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角丸四角形 52"/>
          <p:cNvSpPr/>
          <p:nvPr/>
        </p:nvSpPr>
        <p:spPr bwMode="auto">
          <a:xfrm>
            <a:off x="574675" y="213605"/>
            <a:ext cx="739833" cy="174568"/>
          </a:xfrm>
          <a:prstGeom prst="roundRect">
            <a:avLst>
              <a:gd name="adj" fmla="val 50000"/>
            </a:avLst>
          </a:prstGeom>
          <a:solidFill>
            <a:srgbClr val="F68364"/>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800" b="1" i="0" u="none" strike="noStrike" cap="none" normalizeH="0" baseline="0" dirty="0" smtClean="0">
                <a:ln>
                  <a:noFill/>
                </a:ln>
                <a:solidFill>
                  <a:schemeClr val="bg1"/>
                </a:solidFill>
                <a:effectLst/>
                <a:latin typeface="+mn-ea"/>
                <a:ea typeface="+mn-ea"/>
              </a:rPr>
              <a:t>オプション</a:t>
            </a:r>
          </a:p>
        </p:txBody>
      </p:sp>
      <p:pic>
        <p:nvPicPr>
          <p:cNvPr id="2" name="図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87198" y="1295363"/>
            <a:ext cx="652729" cy="1594355"/>
          </a:xfrm>
          <a:prstGeom prst="rect">
            <a:avLst/>
          </a:prstGeom>
        </p:spPr>
      </p:pic>
      <p:pic>
        <p:nvPicPr>
          <p:cNvPr id="3" name="図 2"/>
          <p:cNvPicPr>
            <a:picLocks noChangeAspect="1"/>
          </p:cNvPicPr>
          <p:nvPr/>
        </p:nvPicPr>
        <p:blipFill>
          <a:blip r:embed="rId12"/>
          <a:stretch>
            <a:fillRect/>
          </a:stretch>
        </p:blipFill>
        <p:spPr>
          <a:xfrm>
            <a:off x="390525" y="4024573"/>
            <a:ext cx="1743075" cy="509514"/>
          </a:xfrm>
          <a:prstGeom prst="rect">
            <a:avLst/>
          </a:prstGeom>
        </p:spPr>
      </p:pic>
      <p:pic>
        <p:nvPicPr>
          <p:cNvPr id="5" name="図 4"/>
          <p:cNvPicPr>
            <a:picLocks noChangeAspect="1"/>
          </p:cNvPicPr>
          <p:nvPr/>
        </p:nvPicPr>
        <p:blipFill>
          <a:blip r:embed="rId13"/>
          <a:stretch>
            <a:fillRect/>
          </a:stretch>
        </p:blipFill>
        <p:spPr>
          <a:xfrm>
            <a:off x="2238375" y="4024573"/>
            <a:ext cx="1743075" cy="509514"/>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768" y="4271067"/>
            <a:ext cx="6093552" cy="2365596"/>
          </a:xfrm>
          <a:prstGeom prst="rect">
            <a:avLst/>
          </a:prstGeom>
        </p:spPr>
      </p:pic>
      <p:sp>
        <p:nvSpPr>
          <p:cNvPr id="42" name="Rectangle 7"/>
          <p:cNvSpPr>
            <a:spLocks noGrp="1" noChangeArrowheads="1"/>
          </p:cNvSpPr>
          <p:nvPr>
            <p:ph type="sldNum" sz="quarter" idx="12"/>
          </p:nvPr>
        </p:nvSpPr>
        <p:spPr>
          <a:ln/>
        </p:spPr>
        <p:txBody>
          <a:bodyPr/>
          <a:lstStyle/>
          <a:p>
            <a:fld id="{6E555537-1D92-4D2D-BE33-587AF7C1C5FC}" type="slidenum">
              <a:rPr lang="en-US" altLang="ja-JP"/>
              <a:pPr/>
              <a:t>24</a:t>
            </a:fld>
            <a:endParaRPr lang="en-US" altLang="ja-JP"/>
          </a:p>
        </p:txBody>
      </p:sp>
      <p:sp>
        <p:nvSpPr>
          <p:cNvPr id="31757" name="Text Box 4"/>
          <p:cNvSpPr txBox="1">
            <a:spLocks noChangeArrowheads="1"/>
          </p:cNvSpPr>
          <p:nvPr/>
        </p:nvSpPr>
        <p:spPr bwMode="auto">
          <a:xfrm>
            <a:off x="6655490" y="1753264"/>
            <a:ext cx="2876552"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dirty="0">
                <a:solidFill>
                  <a:srgbClr val="FF0000"/>
                </a:solidFill>
                <a:latin typeface="HG丸ｺﾞｼｯｸM-PRO" panose="020F0600000000000000" pitchFamily="50" charset="-128"/>
                <a:ea typeface="HG丸ｺﾞｼｯｸM-PRO" panose="020F0600000000000000" pitchFamily="50" charset="-128"/>
              </a:rPr>
              <a:t>■</a:t>
            </a:r>
            <a:r>
              <a:rPr lang="en-US" altLang="ja-JP" sz="1400" b="1" dirty="0">
                <a:latin typeface="HG丸ｺﾞｼｯｸM-PRO" panose="020F0600000000000000" pitchFamily="50" charset="-128"/>
                <a:ea typeface="HG丸ｺﾞｼｯｸM-PRO" panose="020F0600000000000000" pitchFamily="50" charset="-128"/>
              </a:rPr>
              <a:t> </a:t>
            </a:r>
            <a:r>
              <a:rPr lang="ja-JP" altLang="en-US" sz="1400" b="1" dirty="0">
                <a:latin typeface="HG丸ｺﾞｼｯｸM-PRO" panose="020F0600000000000000" pitchFamily="50" charset="-128"/>
                <a:ea typeface="HG丸ｺﾞｼｯｸM-PRO" panose="020F0600000000000000" pitchFamily="50" charset="-128"/>
              </a:rPr>
              <a:t>入金確定方式</a:t>
            </a:r>
          </a:p>
          <a:p>
            <a:pPr eaLnBrk="1" hangingPunct="1">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入金確定方式は、会計画面で預かり金を投入するだけで釣銭を自動計算</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し排出します。現金の計算間違いをなくし会計時間を短縮します。</a:t>
            </a:r>
          </a:p>
        </p:txBody>
      </p:sp>
      <p:sp>
        <p:nvSpPr>
          <p:cNvPr id="31758" name="Text Box 16"/>
          <p:cNvSpPr txBox="1">
            <a:spLocks noChangeArrowheads="1"/>
          </p:cNvSpPr>
          <p:nvPr/>
        </p:nvSpPr>
        <p:spPr bwMode="auto">
          <a:xfrm>
            <a:off x="348351" y="1451486"/>
            <a:ext cx="18002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000" dirty="0">
                <a:ea typeface="HG丸ｺﾞｼｯｸM-PRO" panose="020F0600000000000000" pitchFamily="50" charset="-128"/>
              </a:rPr>
              <a:t>① </a:t>
            </a:r>
            <a:r>
              <a:rPr lang="ja-JP" altLang="en-US" sz="1000" dirty="0">
                <a:ea typeface="HG丸ｺﾞｼｯｸM-PRO" panose="020F0600000000000000" pitchFamily="50" charset="-128"/>
              </a:rPr>
              <a:t>小計金額画面</a:t>
            </a:r>
          </a:p>
        </p:txBody>
      </p:sp>
      <p:sp>
        <p:nvSpPr>
          <p:cNvPr id="31759" name="Text Box 17"/>
          <p:cNvSpPr txBox="1">
            <a:spLocks noChangeArrowheads="1"/>
          </p:cNvSpPr>
          <p:nvPr/>
        </p:nvSpPr>
        <p:spPr bwMode="auto">
          <a:xfrm>
            <a:off x="2510526" y="1441961"/>
            <a:ext cx="18002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000">
                <a:ea typeface="HG丸ｺﾞｼｯｸM-PRO" panose="020F0600000000000000" pitchFamily="50" charset="-128"/>
              </a:rPr>
              <a:t>② </a:t>
            </a:r>
            <a:r>
              <a:rPr lang="ja-JP" altLang="en-US" sz="1000">
                <a:ea typeface="HG丸ｺﾞｼｯｸM-PRO" panose="020F0600000000000000" pitchFamily="50" charset="-128"/>
              </a:rPr>
              <a:t>預かり金表示</a:t>
            </a:r>
          </a:p>
        </p:txBody>
      </p:sp>
      <p:sp>
        <p:nvSpPr>
          <p:cNvPr id="31760" name="Text Box 18"/>
          <p:cNvSpPr txBox="1">
            <a:spLocks noChangeArrowheads="1"/>
          </p:cNvSpPr>
          <p:nvPr/>
        </p:nvSpPr>
        <p:spPr bwMode="auto">
          <a:xfrm>
            <a:off x="4658414" y="1424499"/>
            <a:ext cx="18002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000">
                <a:ea typeface="HG丸ｺﾞｼｯｸM-PRO" panose="020F0600000000000000" pitchFamily="50" charset="-128"/>
              </a:rPr>
              <a:t>③ </a:t>
            </a:r>
            <a:r>
              <a:rPr lang="ja-JP" altLang="en-US" sz="1000">
                <a:ea typeface="HG丸ｺﾞｼｯｸM-PRO" panose="020F0600000000000000" pitchFamily="50" charset="-128"/>
              </a:rPr>
              <a:t>精算終了画面</a:t>
            </a:r>
          </a:p>
        </p:txBody>
      </p:sp>
      <p:sp>
        <p:nvSpPr>
          <p:cNvPr id="31764" name="Text Box 29"/>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ja-JP" altLang="en-US" sz="2200" b="1">
                <a:solidFill>
                  <a:srgbClr val="008000"/>
                </a:solidFill>
                <a:latin typeface="HG丸ｺﾞｼｯｸM-PRO" panose="020F0600000000000000" pitchFamily="50" charset="-128"/>
                <a:ea typeface="HG丸ｺﾞｼｯｸM-PRO" panose="020F0600000000000000" pitchFamily="50" charset="-128"/>
              </a:rPr>
              <a:t>自動釣銭機で差異のない現金管理</a:t>
            </a:r>
          </a:p>
        </p:txBody>
      </p:sp>
      <p:pic>
        <p:nvPicPr>
          <p:cNvPr id="31765" name="Picture 30" descr="622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52811">
            <a:off x="7703448" y="5023210"/>
            <a:ext cx="1484313"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6" name="Text Box 33"/>
          <p:cNvSpPr txBox="1">
            <a:spLocks noChangeArrowheads="1"/>
          </p:cNvSpPr>
          <p:nvPr/>
        </p:nvSpPr>
        <p:spPr bwMode="auto">
          <a:xfrm>
            <a:off x="6674100" y="3262710"/>
            <a:ext cx="2898525" cy="171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自動釣銭機を使用している場合、現金手集計が不要です。</a:t>
            </a:r>
            <a:br>
              <a:rPr lang="ja-JP" altLang="en-US" sz="1200" dirty="0">
                <a:latin typeface="HG丸ｺﾞｼｯｸM-PRO" panose="020F0600000000000000" pitchFamily="50" charset="-128"/>
                <a:ea typeface="HG丸ｺﾞｼｯｸM-PRO" panose="020F0600000000000000" pitchFamily="50" charset="-128"/>
              </a:rPr>
            </a:b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日報</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の現金収支金額と、釣銭機内の在高（釣銭準備金を差し引いた金額）をスピーディーに自動計算します。</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閉店後の処理から</a:t>
            </a:r>
            <a:r>
              <a:rPr lang="en-US" altLang="ja-JP" sz="1200" dirty="0">
                <a:latin typeface="HG丸ｺﾞｼｯｸM-PRO" panose="020F0600000000000000" pitchFamily="50" charset="-128"/>
                <a:ea typeface="HG丸ｺﾞｼｯｸM-PRO" panose="020F0600000000000000" pitchFamily="50" charset="-128"/>
              </a:rPr>
              <a:t>BCPOS</a:t>
            </a:r>
            <a:r>
              <a:rPr lang="ja-JP" altLang="en-US" sz="1200" dirty="0">
                <a:latin typeface="HG丸ｺﾞｼｯｸM-PRO" panose="020F0600000000000000" pitchFamily="50" charset="-128"/>
                <a:ea typeface="HG丸ｺﾞｼｯｸM-PRO" panose="020F0600000000000000" pitchFamily="50" charset="-128"/>
              </a:rPr>
              <a:t>の随時締め機能により、いつでも即座に在高を計算できます。</a:t>
            </a:r>
          </a:p>
        </p:txBody>
      </p:sp>
      <p:sp>
        <p:nvSpPr>
          <p:cNvPr id="31767" name="Text Box 34"/>
          <p:cNvSpPr txBox="1">
            <a:spLocks noChangeArrowheads="1"/>
          </p:cNvSpPr>
          <p:nvPr/>
        </p:nvSpPr>
        <p:spPr bwMode="auto">
          <a:xfrm>
            <a:off x="7076386" y="5485172"/>
            <a:ext cx="790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b="1">
                <a:solidFill>
                  <a:schemeClr val="bg2"/>
                </a:solidFill>
                <a:latin typeface="HG丸ｺﾞｼｯｸM-PRO" panose="020F0600000000000000" pitchFamily="50" charset="-128"/>
                <a:ea typeface="HG丸ｺﾞｼｯｸM-PRO" panose="020F0600000000000000" pitchFamily="50" charset="-128"/>
              </a:rPr>
              <a:t>COIN </a:t>
            </a:r>
          </a:p>
          <a:p>
            <a:pPr algn="ctr" eaLnBrk="1" hangingPunct="1">
              <a:spcBef>
                <a:spcPct val="0"/>
              </a:spcBef>
              <a:buFontTx/>
              <a:buNone/>
            </a:pPr>
            <a:r>
              <a:rPr lang="en-US" altLang="ja-JP" sz="1200" b="1">
                <a:solidFill>
                  <a:schemeClr val="bg2"/>
                </a:solidFill>
                <a:latin typeface="HG丸ｺﾞｼｯｸM-PRO" panose="020F0600000000000000" pitchFamily="50" charset="-128"/>
                <a:ea typeface="HG丸ｺﾞｼｯｸM-PRO" panose="020F0600000000000000" pitchFamily="50" charset="-128"/>
              </a:rPr>
              <a:t>COUNT</a:t>
            </a:r>
          </a:p>
        </p:txBody>
      </p:sp>
      <p:grpSp>
        <p:nvGrpSpPr>
          <p:cNvPr id="31768" name="Group 35"/>
          <p:cNvGrpSpPr>
            <a:grpSpLocks/>
          </p:cNvGrpSpPr>
          <p:nvPr/>
        </p:nvGrpSpPr>
        <p:grpSpPr bwMode="auto">
          <a:xfrm rot="-5400000">
            <a:off x="7870930" y="5216091"/>
            <a:ext cx="1106487" cy="1127125"/>
            <a:chOff x="4390" y="527"/>
            <a:chExt cx="1497" cy="1315"/>
          </a:xfrm>
        </p:grpSpPr>
        <p:sp>
          <p:nvSpPr>
            <p:cNvPr id="31780" name="Line 36"/>
            <p:cNvSpPr>
              <a:spLocks noChangeShapeType="1"/>
            </p:cNvSpPr>
            <p:nvPr/>
          </p:nvSpPr>
          <p:spPr bwMode="auto">
            <a:xfrm flipV="1">
              <a:off x="4390" y="527"/>
              <a:ext cx="1497" cy="1315"/>
            </a:xfrm>
            <a:prstGeom prst="line">
              <a:avLst/>
            </a:prstGeom>
            <a:noFill/>
            <a:ln w="101600">
              <a:solidFill>
                <a:srgbClr val="FF0000">
                  <a:alpha val="50195"/>
                </a:srgb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1781" name="Line 37"/>
            <p:cNvSpPr>
              <a:spLocks noChangeShapeType="1"/>
            </p:cNvSpPr>
            <p:nvPr/>
          </p:nvSpPr>
          <p:spPr bwMode="auto">
            <a:xfrm>
              <a:off x="4390" y="527"/>
              <a:ext cx="1497" cy="1315"/>
            </a:xfrm>
            <a:prstGeom prst="line">
              <a:avLst/>
            </a:prstGeom>
            <a:noFill/>
            <a:ln w="76200">
              <a:solidFill>
                <a:srgbClr val="FF0000">
                  <a:alpha val="50195"/>
                </a:srgb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31769" name="Text Box 38"/>
          <p:cNvSpPr txBox="1">
            <a:spLocks noChangeArrowheads="1"/>
          </p:cNvSpPr>
          <p:nvPr/>
        </p:nvSpPr>
        <p:spPr bwMode="auto">
          <a:xfrm>
            <a:off x="6664575" y="2989047"/>
            <a:ext cx="1757363"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ea typeface="HG丸ｺﾞｼｯｸM-PRO" panose="020F0600000000000000" pitchFamily="50" charset="-128"/>
              </a:rPr>
              <a:t>■ </a:t>
            </a:r>
            <a:r>
              <a:rPr lang="ja-JP" altLang="en-US" sz="1400" b="1">
                <a:ea typeface="HG丸ｺﾞｼｯｸM-PRO" panose="020F0600000000000000" pitchFamily="50" charset="-128"/>
              </a:rPr>
              <a:t>自動精査機能</a:t>
            </a:r>
          </a:p>
        </p:txBody>
      </p:sp>
      <p:sp>
        <p:nvSpPr>
          <p:cNvPr id="31770" name="Text Box 40"/>
          <p:cNvSpPr txBox="1">
            <a:spLocks noChangeArrowheads="1"/>
          </p:cNvSpPr>
          <p:nvPr/>
        </p:nvSpPr>
        <p:spPr bwMode="auto">
          <a:xfrm>
            <a:off x="828675" y="576263"/>
            <a:ext cx="87439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会計時間を短縮し金銭トラブルから開放されます。自動精査機能で、在高計算も不要です。</a:t>
            </a:r>
          </a:p>
        </p:txBody>
      </p:sp>
      <p:sp>
        <p:nvSpPr>
          <p:cNvPr id="31771" name="Text Box 41"/>
          <p:cNvSpPr txBox="1">
            <a:spLocks noChangeArrowheads="1"/>
          </p:cNvSpPr>
          <p:nvPr/>
        </p:nvSpPr>
        <p:spPr bwMode="auto">
          <a:xfrm>
            <a:off x="778828" y="923951"/>
            <a:ext cx="848106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大手総合スーパー・スーパーマーケット、大手ドラッグストア</a:t>
            </a:r>
            <a:r>
              <a:rPr lang="ja-JP" altLang="en-US" sz="1200" b="1" dirty="0" smtClean="0">
                <a:latin typeface="HG丸ｺﾞｼｯｸM-PRO" panose="020F0600000000000000" pitchFamily="50" charset="-128"/>
                <a:ea typeface="HG丸ｺﾞｼｯｸM-PRO" panose="020F0600000000000000" pitchFamily="50" charset="-128"/>
              </a:rPr>
              <a:t>、大手</a:t>
            </a:r>
            <a:r>
              <a:rPr lang="ja-JP" altLang="en-US" sz="1200" b="1" dirty="0">
                <a:latin typeface="HG丸ｺﾞｼｯｸM-PRO" panose="020F0600000000000000" pitchFamily="50" charset="-128"/>
                <a:ea typeface="HG丸ｺﾞｼｯｸM-PRO" panose="020F0600000000000000" pitchFamily="50" charset="-128"/>
              </a:rPr>
              <a:t>ファミリーレストラン</a:t>
            </a:r>
            <a:r>
              <a:rPr lang="en-US" altLang="ja-JP" sz="1200" b="1" dirty="0">
                <a:latin typeface="HG丸ｺﾞｼｯｸM-PRO" panose="020F0600000000000000" pitchFamily="50" charset="-128"/>
                <a:ea typeface="HG丸ｺﾞｼｯｸM-PRO" panose="020F0600000000000000" pitchFamily="50" charset="-128"/>
              </a:rPr>
              <a:t>…</a:t>
            </a:r>
            <a:r>
              <a:rPr lang="ja-JP" altLang="en-US" sz="1200" b="1" dirty="0">
                <a:latin typeface="HG丸ｺﾞｼｯｸM-PRO" panose="020F0600000000000000" pitchFamily="50" charset="-128"/>
                <a:ea typeface="HG丸ｺﾞｼｯｸM-PRO" panose="020F0600000000000000" pitchFamily="50" charset="-128"/>
              </a:rPr>
              <a:t>等での導入</a:t>
            </a:r>
            <a:r>
              <a:rPr lang="ja-JP" altLang="en-US" sz="1200" b="1" dirty="0" smtClean="0">
                <a:latin typeface="HG丸ｺﾞｼｯｸM-PRO" panose="020F0600000000000000" pitchFamily="50" charset="-128"/>
                <a:ea typeface="HG丸ｺﾞｼｯｸM-PRO" panose="020F0600000000000000" pitchFamily="50" charset="-128"/>
              </a:rPr>
              <a:t>実績機</a:t>
            </a:r>
            <a:r>
              <a:rPr lang="ja-JP" altLang="en-US" sz="1200" b="1" dirty="0">
                <a:latin typeface="HG丸ｺﾞｼｯｸM-PRO" panose="020F0600000000000000" pitchFamily="50" charset="-128"/>
                <a:ea typeface="HG丸ｺﾞｼｯｸM-PRO" panose="020F0600000000000000" pitchFamily="50" charset="-128"/>
              </a:rPr>
              <a:t/>
            </a:r>
            <a:br>
              <a:rPr lang="ja-JP" altLang="en-US" sz="1200" b="1" dirty="0">
                <a:latin typeface="HG丸ｺﾞｼｯｸM-PRO" panose="020F0600000000000000" pitchFamily="50" charset="-128"/>
                <a:ea typeface="HG丸ｺﾞｼｯｸM-PRO" panose="020F0600000000000000" pitchFamily="50" charset="-128"/>
              </a:rPr>
            </a:br>
            <a:r>
              <a:rPr lang="ja-JP" altLang="en-US" sz="1200" b="1" dirty="0">
                <a:latin typeface="HG丸ｺﾞｼｯｸM-PRO" panose="020F0600000000000000" pitchFamily="50" charset="-128"/>
                <a:ea typeface="HG丸ｺﾞｼｯｸM-PRO" panose="020F0600000000000000" pitchFamily="50" charset="-128"/>
              </a:rPr>
              <a:t>全国展開の保守網で安心をお届けします。</a:t>
            </a:r>
          </a:p>
        </p:txBody>
      </p:sp>
      <p:grpSp>
        <p:nvGrpSpPr>
          <p:cNvPr id="3" name="グループ化 2"/>
          <p:cNvGrpSpPr/>
          <p:nvPr/>
        </p:nvGrpSpPr>
        <p:grpSpPr>
          <a:xfrm>
            <a:off x="397564" y="3095585"/>
            <a:ext cx="6122987" cy="1218513"/>
            <a:chOff x="397564" y="3200360"/>
            <a:chExt cx="6122987" cy="1218513"/>
          </a:xfrm>
        </p:grpSpPr>
        <p:sp>
          <p:nvSpPr>
            <p:cNvPr id="31748" name="Rectangle 6"/>
            <p:cNvSpPr>
              <a:spLocks noChangeArrowheads="1"/>
            </p:cNvSpPr>
            <p:nvPr/>
          </p:nvSpPr>
          <p:spPr bwMode="auto">
            <a:xfrm>
              <a:off x="397564" y="3243246"/>
              <a:ext cx="2884104" cy="1175627"/>
            </a:xfrm>
            <a:prstGeom prst="rect">
              <a:avLst/>
            </a:prstGeom>
            <a:solidFill>
              <a:schemeClr val="bg1"/>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pic>
          <p:nvPicPr>
            <p:cNvPr id="31750" name="図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52398" y="3368842"/>
              <a:ext cx="949625" cy="94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図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8653" y="3368842"/>
              <a:ext cx="949625" cy="94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1" name="Text Box 21"/>
            <p:cNvSpPr txBox="1">
              <a:spLocks noChangeArrowheads="1"/>
            </p:cNvSpPr>
            <p:nvPr/>
          </p:nvSpPr>
          <p:spPr bwMode="auto">
            <a:xfrm>
              <a:off x="1334936" y="3200360"/>
              <a:ext cx="1059904" cy="264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b="1">
                  <a:ea typeface="HG丸ｺﾞｼｯｸM-PRO" panose="020F0600000000000000" pitchFamily="50" charset="-128"/>
                </a:rPr>
                <a:t>預かり金投入</a:t>
              </a:r>
            </a:p>
          </p:txBody>
        </p:sp>
        <p:sp>
          <p:nvSpPr>
            <p:cNvPr id="31773" name="Text Box 49"/>
            <p:cNvSpPr txBox="1">
              <a:spLocks noChangeArrowheads="1"/>
            </p:cNvSpPr>
            <p:nvPr/>
          </p:nvSpPr>
          <p:spPr bwMode="auto">
            <a:xfrm>
              <a:off x="1374759" y="3742565"/>
              <a:ext cx="863853" cy="29407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400" b="1" dirty="0">
                  <a:solidFill>
                    <a:srgbClr val="FF0000"/>
                  </a:solidFill>
                  <a:ea typeface="ＭＳ ゴシック" panose="020B0609070205080204" pitchFamily="49" charset="-128"/>
                </a:rPr>
                <a:t>自動計算</a:t>
              </a:r>
            </a:p>
          </p:txBody>
        </p:sp>
        <p:sp>
          <p:nvSpPr>
            <p:cNvPr id="31775" name="Rectangle 60"/>
            <p:cNvSpPr>
              <a:spLocks noChangeArrowheads="1"/>
            </p:cNvSpPr>
            <p:nvPr/>
          </p:nvSpPr>
          <p:spPr bwMode="auto">
            <a:xfrm>
              <a:off x="415944" y="3238652"/>
              <a:ext cx="2884104" cy="1137334"/>
            </a:xfrm>
            <a:prstGeom prst="rect">
              <a:avLst/>
            </a:prstGeom>
            <a:noFill/>
            <a:ln w="9525">
              <a:solidFill>
                <a:srgbClr val="C0C0C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31749" name="Rectangle 5"/>
            <p:cNvSpPr>
              <a:spLocks noChangeArrowheads="1"/>
            </p:cNvSpPr>
            <p:nvPr/>
          </p:nvSpPr>
          <p:spPr bwMode="auto">
            <a:xfrm>
              <a:off x="3579776" y="3238651"/>
              <a:ext cx="2940775" cy="1175627"/>
            </a:xfrm>
            <a:prstGeom prst="rect">
              <a:avLst/>
            </a:prstGeom>
            <a:solidFill>
              <a:schemeClr val="bg1"/>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pic>
          <p:nvPicPr>
            <p:cNvPr id="31751" name="図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59369" y="3368842"/>
              <a:ext cx="950857" cy="94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図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60764" y="3368842"/>
              <a:ext cx="950857" cy="94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2" name="Text Box 22"/>
            <p:cNvSpPr txBox="1">
              <a:spLocks noChangeArrowheads="1"/>
            </p:cNvSpPr>
            <p:nvPr/>
          </p:nvSpPr>
          <p:spPr bwMode="auto">
            <a:xfrm>
              <a:off x="4661123" y="3200360"/>
              <a:ext cx="765827" cy="264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b="1">
                  <a:ea typeface="HG丸ｺﾞｼｯｸM-PRO" panose="020F0600000000000000" pitchFamily="50" charset="-128"/>
                </a:rPr>
                <a:t>釣銭排出</a:t>
              </a:r>
            </a:p>
          </p:txBody>
        </p:sp>
        <p:sp>
          <p:nvSpPr>
            <p:cNvPr id="31774" name="Text Box 51"/>
            <p:cNvSpPr txBox="1">
              <a:spLocks noChangeArrowheads="1"/>
            </p:cNvSpPr>
            <p:nvPr/>
          </p:nvSpPr>
          <p:spPr bwMode="auto">
            <a:xfrm>
              <a:off x="4572287" y="3687629"/>
              <a:ext cx="863853" cy="29407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400" b="1">
                  <a:solidFill>
                    <a:srgbClr val="FF0000"/>
                  </a:solidFill>
                  <a:ea typeface="ＭＳ ゴシック" panose="020B0609070205080204" pitchFamily="49" charset="-128"/>
                </a:rPr>
                <a:t>自動計算</a:t>
              </a:r>
            </a:p>
          </p:txBody>
        </p:sp>
        <p:sp>
          <p:nvSpPr>
            <p:cNvPr id="31776" name="Rectangle 61"/>
            <p:cNvSpPr>
              <a:spLocks noChangeArrowheads="1"/>
            </p:cNvSpPr>
            <p:nvPr/>
          </p:nvSpPr>
          <p:spPr bwMode="auto">
            <a:xfrm>
              <a:off x="3559864" y="3238652"/>
              <a:ext cx="2940775" cy="1137334"/>
            </a:xfrm>
            <a:prstGeom prst="rect">
              <a:avLst/>
            </a:prstGeom>
            <a:noFill/>
            <a:ln w="9525">
              <a:solidFill>
                <a:srgbClr val="C0C0C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grpSp>
      <p:sp>
        <p:nvSpPr>
          <p:cNvPr id="43" name="角丸四角形 42"/>
          <p:cNvSpPr/>
          <p:nvPr/>
        </p:nvSpPr>
        <p:spPr bwMode="auto">
          <a:xfrm>
            <a:off x="574675" y="213605"/>
            <a:ext cx="739833" cy="174568"/>
          </a:xfrm>
          <a:prstGeom prst="roundRect">
            <a:avLst>
              <a:gd name="adj" fmla="val 50000"/>
            </a:avLst>
          </a:prstGeom>
          <a:solidFill>
            <a:srgbClr val="F68364"/>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800" b="1" i="0" u="none" strike="noStrike" cap="none" normalizeH="0" baseline="0" dirty="0" smtClean="0">
                <a:ln>
                  <a:noFill/>
                </a:ln>
                <a:solidFill>
                  <a:schemeClr val="bg1"/>
                </a:solidFill>
                <a:effectLst/>
                <a:latin typeface="+mn-ea"/>
                <a:ea typeface="+mn-ea"/>
              </a:rPr>
              <a:t>オプション</a:t>
            </a:r>
          </a:p>
        </p:txBody>
      </p:sp>
      <p:pic>
        <p:nvPicPr>
          <p:cNvPr id="31777" name="図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40426" y="1662624"/>
            <a:ext cx="1944688"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8" name="図 3"/>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580376" y="1662624"/>
            <a:ext cx="194310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9" name="図 4"/>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720326" y="1662624"/>
            <a:ext cx="1800225"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下矢印 3"/>
          <p:cNvSpPr/>
          <p:nvPr/>
        </p:nvSpPr>
        <p:spPr bwMode="auto">
          <a:xfrm rot="18669528">
            <a:off x="588784" y="2804755"/>
            <a:ext cx="274564" cy="466725"/>
          </a:xfrm>
          <a:prstGeom prst="downArrow">
            <a:avLst/>
          </a:prstGeom>
          <a:solidFill>
            <a:srgbClr val="00B0F0"/>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47" name="下矢印 46"/>
          <p:cNvSpPr/>
          <p:nvPr/>
        </p:nvSpPr>
        <p:spPr bwMode="auto">
          <a:xfrm rot="13089684">
            <a:off x="3063225" y="2766350"/>
            <a:ext cx="293388" cy="466725"/>
          </a:xfrm>
          <a:prstGeom prst="downArrow">
            <a:avLst/>
          </a:prstGeom>
          <a:solidFill>
            <a:srgbClr val="00B0F0"/>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48" name="下矢印 47"/>
          <p:cNvSpPr/>
          <p:nvPr/>
        </p:nvSpPr>
        <p:spPr bwMode="auto">
          <a:xfrm rot="18669528">
            <a:off x="3688387" y="2803328"/>
            <a:ext cx="297211" cy="466725"/>
          </a:xfrm>
          <a:prstGeom prst="downArrow">
            <a:avLst/>
          </a:prstGeom>
          <a:solidFill>
            <a:srgbClr val="00B0F0"/>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49" name="下矢印 48"/>
          <p:cNvSpPr/>
          <p:nvPr/>
        </p:nvSpPr>
        <p:spPr bwMode="auto">
          <a:xfrm rot="13089684">
            <a:off x="6137274" y="2811578"/>
            <a:ext cx="273033" cy="466725"/>
          </a:xfrm>
          <a:prstGeom prst="downArrow">
            <a:avLst/>
          </a:prstGeom>
          <a:solidFill>
            <a:srgbClr val="00B0F0"/>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3"/>
          <p:cNvSpPr>
            <a:spLocks noGrp="1"/>
          </p:cNvSpPr>
          <p:nvPr>
            <p:ph type="sldNum" sz="quarter" idx="12"/>
          </p:nvPr>
        </p:nvSpPr>
        <p:spPr/>
        <p:txBody>
          <a:bodyPr/>
          <a:lstStyle/>
          <a:p>
            <a:fld id="{B5A95BE2-7C59-44CB-908E-79C9CBE97A71}" type="slidenum">
              <a:rPr lang="en-US" altLang="ja-JP"/>
              <a:pPr/>
              <a:t>25</a:t>
            </a:fld>
            <a:endParaRPr lang="en-US" altLang="ja-JP"/>
          </a:p>
        </p:txBody>
      </p:sp>
      <p:sp>
        <p:nvSpPr>
          <p:cNvPr id="600066" name="Text Box 3"/>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en-US" altLang="ja-JP" sz="2200" b="1">
                <a:solidFill>
                  <a:srgbClr val="008000"/>
                </a:solidFill>
                <a:latin typeface="HG丸ｺﾞｼｯｸM-PRO" panose="020F0600000000000000" pitchFamily="50" charset="-128"/>
                <a:ea typeface="HG丸ｺﾞｼｯｸM-PRO" panose="020F0600000000000000" pitchFamily="50" charset="-128"/>
              </a:rPr>
              <a:t>BCPOS</a:t>
            </a:r>
            <a:r>
              <a:rPr kumimoji="0" lang="ja-JP" altLang="en-US" sz="2200" b="1">
                <a:solidFill>
                  <a:srgbClr val="008000"/>
                </a:solidFill>
                <a:latin typeface="HG丸ｺﾞｼｯｸM-PRO" panose="020F0600000000000000" pitchFamily="50" charset="-128"/>
                <a:ea typeface="HG丸ｺﾞｼｯｸM-PRO" panose="020F0600000000000000" pitchFamily="50" charset="-128"/>
              </a:rPr>
              <a:t>機能概要（基本システム</a:t>
            </a:r>
            <a:r>
              <a:rPr kumimoji="0" lang="en-US" altLang="ja-JP" sz="2200" b="1">
                <a:solidFill>
                  <a:srgbClr val="008000"/>
                </a:solidFill>
                <a:latin typeface="HG丸ｺﾞｼｯｸM-PRO" panose="020F0600000000000000" pitchFamily="50" charset="-128"/>
                <a:ea typeface="HG丸ｺﾞｼｯｸM-PRO" panose="020F0600000000000000" pitchFamily="50" charset="-128"/>
              </a:rPr>
              <a:t>-①</a:t>
            </a:r>
            <a:r>
              <a:rPr kumimoji="0" lang="ja-JP" altLang="en-US" sz="2200" b="1">
                <a:solidFill>
                  <a:srgbClr val="008000"/>
                </a:solidFill>
                <a:latin typeface="HG丸ｺﾞｼｯｸM-PRO" panose="020F0600000000000000" pitchFamily="50" charset="-128"/>
                <a:ea typeface="HG丸ｺﾞｼｯｸM-PRO" panose="020F0600000000000000" pitchFamily="50" charset="-128"/>
              </a:rPr>
              <a:t>）</a:t>
            </a:r>
          </a:p>
        </p:txBody>
      </p:sp>
      <p:sp>
        <p:nvSpPr>
          <p:cNvPr id="600067" name="Rectangle 4"/>
          <p:cNvSpPr>
            <a:spLocks noChangeArrowheads="1"/>
          </p:cNvSpPr>
          <p:nvPr/>
        </p:nvSpPr>
        <p:spPr bwMode="auto">
          <a:xfrm>
            <a:off x="419100" y="511174"/>
            <a:ext cx="4705350" cy="61261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spcBef>
                <a:spcPct val="0"/>
              </a:spcBef>
              <a:buFontTx/>
              <a:buNone/>
            </a:pPr>
            <a:r>
              <a:rPr lang="en-US" altLang="ja-JP" sz="1000" b="1" dirty="0">
                <a:solidFill>
                  <a:srgbClr val="000000"/>
                </a:solidFill>
                <a:latin typeface="HG丸ｺﾞｼｯｸM-PRO" panose="020F0600000000000000" pitchFamily="50" charset="-128"/>
                <a:ea typeface="HG丸ｺﾞｼｯｸM-PRO" panose="020F0600000000000000" pitchFamily="50" charset="-128"/>
              </a:rPr>
              <a:t>■ </a:t>
            </a:r>
            <a:r>
              <a:rPr lang="ja-JP" altLang="en-US" sz="1000" b="1" dirty="0">
                <a:solidFill>
                  <a:srgbClr val="000000"/>
                </a:solidFill>
                <a:latin typeface="HG丸ｺﾞｼｯｸM-PRO" panose="020F0600000000000000" pitchFamily="50" charset="-128"/>
                <a:ea typeface="HG丸ｺﾞｼｯｸM-PRO" panose="020F0600000000000000" pitchFamily="50" charset="-128"/>
              </a:rPr>
              <a:t>レジ販売操作</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●全般　 □ チケット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商品券</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入金･残金 □ 出金</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経費</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現金</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銀行入金</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部門売上</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顧客売上 □ 仕入業務 □ 領収書発行 □ タッチボタン</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(2</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段階表示</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450X40</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アイテム</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顧客検索</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住所</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誕生日</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カナ</a:t>
            </a:r>
            <a:r>
              <a:rPr lang="en-US" altLang="ja-JP" sz="900" dirty="0">
                <a:solidFill>
                  <a:srgbClr val="000000"/>
                </a:solidFill>
                <a:latin typeface="HG丸ｺﾞｼｯｸM-PRO" panose="020F0600000000000000" pitchFamily="50" charset="-128"/>
                <a:ea typeface="HG丸ｺﾞｼｯｸM-PRO" panose="020F0600000000000000" pitchFamily="50" charset="-128"/>
              </a:rPr>
              <a:t>､TEL､TEL2) </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商品検索</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高速カナ</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部門カナ</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型番</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サブカナ</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先頭一致</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部分一致</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担当者変更</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天気変更 □ レシート再発行 </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中間締め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月次締め □ 万券対応 □ セット販売 </a:t>
            </a:r>
            <a:endParaRPr lang="en-US" altLang="ja-JP" sz="900" dirty="0" smtClean="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ミックスマッチ □ 期間指定セール</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価格□ </a:t>
            </a:r>
            <a:r>
              <a:rPr lang="ja-JP" altLang="en-US" sz="900" dirty="0">
                <a:solidFill>
                  <a:srgbClr val="000000"/>
                </a:solidFill>
                <a:latin typeface="HG丸ｺﾞｼｯｸM-PRO" panose="020F0600000000000000" pitchFamily="50" charset="-128"/>
                <a:ea typeface="HG丸ｺﾞｼｯｸM-PRO" panose="020F0600000000000000" pitchFamily="50" charset="-128"/>
              </a:rPr>
              <a:t>販売保留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内税・外税販売 </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免税販売</a:t>
            </a:r>
            <a:endParaRPr lang="en-US" altLang="ja-JP" sz="900" dirty="0" smtClean="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複数税率販売 □セルフメディケーション税制対応レシート発行</a:t>
            </a:r>
            <a:endParaRPr lang="ja-JP" altLang="en-US"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●小計時　 □ 全体値引 □ 全体割引 □ クレジット精算 □ デビット精算 </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ポイント精算 □ 内金 □ 預り金 □ まるめ □ スタッフバーコード終了</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●商品選択時　 □ 金額変更</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一時</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マスタ更新</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パスワード</a:t>
            </a: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個数変更</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バーコード加算</a:t>
            </a:r>
            <a:r>
              <a:rPr lang="en-US" altLang="ja-JP" sz="900" dirty="0">
                <a:solidFill>
                  <a:srgbClr val="000000"/>
                </a:solidFill>
                <a:latin typeface="HG丸ｺﾞｼｯｸM-PRO" panose="020F0600000000000000" pitchFamily="50" charset="-128"/>
                <a:ea typeface="HG丸ｺﾞｼｯｸM-PRO" panose="020F0600000000000000" pitchFamily="50" charset="-128"/>
              </a:rPr>
              <a:t>､Page Up</a:t>
            </a:r>
            <a:r>
              <a:rPr lang="ja-JP" altLang="en-US" sz="900" dirty="0">
                <a:solidFill>
                  <a:srgbClr val="000000"/>
                </a:solidFill>
                <a:latin typeface="HG丸ｺﾞｼｯｸM-PRO" panose="020F0600000000000000" pitchFamily="50" charset="-128"/>
                <a:ea typeface="HG丸ｺﾞｼｯｸM-PRO" panose="020F0600000000000000" pitchFamily="50" charset="-128"/>
              </a:rPr>
              <a:t>キー</a:t>
            </a:r>
            <a:r>
              <a:rPr lang="en-US" altLang="ja-JP" sz="900" dirty="0">
                <a:solidFill>
                  <a:srgbClr val="000000"/>
                </a:solidFill>
                <a:latin typeface="HG丸ｺﾞｼｯｸM-PRO" panose="020F0600000000000000" pitchFamily="50" charset="-128"/>
                <a:ea typeface="HG丸ｺﾞｼｯｸM-PRO" panose="020F0600000000000000" pitchFamily="50" charset="-128"/>
              </a:rPr>
              <a:t>､Page Down</a:t>
            </a:r>
            <a:r>
              <a:rPr lang="ja-JP" altLang="en-US" sz="900" dirty="0">
                <a:solidFill>
                  <a:srgbClr val="000000"/>
                </a:solidFill>
                <a:latin typeface="HG丸ｺﾞｼｯｸM-PRO" panose="020F0600000000000000" pitchFamily="50" charset="-128"/>
                <a:ea typeface="HG丸ｺﾞｼｯｸM-PRO" panose="020F0600000000000000" pitchFamily="50" charset="-128"/>
              </a:rPr>
              <a:t>キー</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キー</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単品値引</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割引％</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取消 □ 返品 □ サービス □ バーゲン商品販売</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複数単価</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販売</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商品</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メモ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固有ポイント</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設定</a:t>
            </a:r>
            <a:endParaRPr lang="en-US" altLang="ja-JP" sz="900" dirty="0" smtClean="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 バーコードラベル発行</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総額表示対応レシート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5</a:t>
            </a:r>
            <a:r>
              <a:rPr lang="ja-JP" altLang="en-US" sz="900" dirty="0">
                <a:solidFill>
                  <a:srgbClr val="000000"/>
                </a:solidFill>
                <a:latin typeface="HG丸ｺﾞｼｯｸM-PRO" panose="020F0600000000000000" pitchFamily="50" charset="-128"/>
                <a:ea typeface="HG丸ｺﾞｼｯｸM-PRO" panose="020F0600000000000000" pitchFamily="50" charset="-128"/>
              </a:rPr>
              <a:t>種･タグ</a:t>
            </a:r>
            <a:r>
              <a:rPr lang="en-US" altLang="ja-JP" sz="900" dirty="0">
                <a:solidFill>
                  <a:srgbClr val="000000"/>
                </a:solidFill>
                <a:latin typeface="HG丸ｺﾞｼｯｸM-PRO" panose="020F0600000000000000" pitchFamily="50" charset="-128"/>
                <a:ea typeface="HG丸ｺﾞｼｯｸM-PRO" panose="020F0600000000000000" pitchFamily="50" charset="-128"/>
              </a:rPr>
              <a:t>4</a:t>
            </a:r>
            <a:r>
              <a:rPr lang="ja-JP" altLang="en-US" sz="900" dirty="0">
                <a:solidFill>
                  <a:srgbClr val="000000"/>
                </a:solidFill>
                <a:latin typeface="HG丸ｺﾞｼｯｸM-PRO" panose="020F0600000000000000" pitchFamily="50" charset="-128"/>
                <a:ea typeface="HG丸ｺﾞｼｯｸM-PRO" panose="020F0600000000000000" pitchFamily="50" charset="-128"/>
              </a:rPr>
              <a:t>種</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バーコードラベル印字スタイル選択</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総額表示対応レシート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5</a:t>
            </a:r>
            <a:r>
              <a:rPr lang="ja-JP" altLang="en-US" sz="900" dirty="0">
                <a:solidFill>
                  <a:srgbClr val="000000"/>
                </a:solidFill>
                <a:latin typeface="HG丸ｺﾞｼｯｸM-PRO" panose="020F0600000000000000" pitchFamily="50" charset="-128"/>
                <a:ea typeface="HG丸ｺﾞｼｯｸM-PRO" panose="020F0600000000000000" pitchFamily="50" charset="-128"/>
              </a:rPr>
              <a:t>種･タグ</a:t>
            </a:r>
            <a:r>
              <a:rPr lang="en-US" altLang="ja-JP" sz="900" dirty="0">
                <a:solidFill>
                  <a:srgbClr val="000000"/>
                </a:solidFill>
                <a:latin typeface="HG丸ｺﾞｼｯｸM-PRO" panose="020F0600000000000000" pitchFamily="50" charset="-128"/>
                <a:ea typeface="HG丸ｺﾞｼｯｸM-PRO" panose="020F0600000000000000" pitchFamily="50" charset="-128"/>
              </a:rPr>
              <a:t>4</a:t>
            </a:r>
            <a:r>
              <a:rPr lang="ja-JP" altLang="en-US" sz="900" dirty="0">
                <a:solidFill>
                  <a:srgbClr val="000000"/>
                </a:solidFill>
                <a:latin typeface="HG丸ｺﾞｼｯｸM-PRO" panose="020F0600000000000000" pitchFamily="50" charset="-128"/>
                <a:ea typeface="HG丸ｺﾞｼｯｸM-PRO" panose="020F0600000000000000" pitchFamily="50" charset="-128"/>
              </a:rPr>
              <a:t>種</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簡易商品マスタ登録 □ 無在庫確認</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強制販売</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仕入</a:t>
            </a:r>
            <a:r>
              <a:rPr lang="en-US" altLang="ja-JP" sz="900" dirty="0">
                <a:solidFill>
                  <a:srgbClr val="000000"/>
                </a:solidFill>
                <a:latin typeface="HG丸ｺﾞｼｯｸM-PRO" panose="020F0600000000000000" pitchFamily="50" charset="-128"/>
                <a:ea typeface="HG丸ｺﾞｼｯｸM-PRO" panose="020F0600000000000000" pitchFamily="50" charset="-128"/>
              </a:rPr>
              <a:t>) □ 2</a:t>
            </a:r>
            <a:r>
              <a:rPr lang="ja-JP" altLang="en-US" sz="900" dirty="0">
                <a:solidFill>
                  <a:srgbClr val="000000"/>
                </a:solidFill>
                <a:latin typeface="HG丸ｺﾞｼｯｸM-PRO" panose="020F0600000000000000" pitchFamily="50" charset="-128"/>
                <a:ea typeface="HG丸ｺﾞｼｯｸM-PRO" panose="020F0600000000000000" pitchFamily="50" charset="-128"/>
              </a:rPr>
              <a:t>段バーコード対応</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複数商品券対応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仕入保留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顧客</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カルテ</a:t>
            </a:r>
            <a:r>
              <a:rPr lang="ja-JP" altLang="en-US"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当たりレシート発行 □ 値引理由機能</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900" b="1" dirty="0">
                <a:solidFill>
                  <a:srgbClr val="000000"/>
                </a:solidFill>
                <a:latin typeface="HG丸ｺﾞｼｯｸM-PRO" panose="020F0600000000000000" pitchFamily="50" charset="-128"/>
                <a:ea typeface="HG丸ｺﾞｼｯｸM-PRO" panose="020F0600000000000000" pitchFamily="50" charset="-128"/>
              </a:rPr>
              <a:t>■ </a:t>
            </a:r>
            <a:r>
              <a:rPr lang="ja-JP" altLang="en-US" sz="900" b="1" dirty="0">
                <a:solidFill>
                  <a:srgbClr val="000000"/>
                </a:solidFill>
                <a:latin typeface="HG丸ｺﾞｼｯｸM-PRO" panose="020F0600000000000000" pitchFamily="50" charset="-128"/>
                <a:ea typeface="HG丸ｺﾞｼｯｸM-PRO" panose="020F0600000000000000" pitchFamily="50" charset="-128"/>
              </a:rPr>
              <a:t>レジ画面情報</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●全般　 □ 担当者 □ 天気 □ 日付 □ 時間 □ 伝票</a:t>
            </a:r>
            <a:r>
              <a:rPr lang="en-US" altLang="ja-JP" sz="900" dirty="0">
                <a:solidFill>
                  <a:srgbClr val="000000"/>
                </a:solidFill>
                <a:latin typeface="HG丸ｺﾞｼｯｸM-PRO" panose="020F0600000000000000" pitchFamily="50" charset="-128"/>
                <a:ea typeface="HG丸ｺﾞｼｯｸM-PRO" panose="020F0600000000000000" pitchFamily="50" charset="-128"/>
              </a:rPr>
              <a:t>No.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小計 □ 税金 □ 合計</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預り金 □ 釣銭 □ カスタマディスプレイ表示</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●顧客　 □ 顧客コード □ 顧客名 □ 顧客カナ読み □ 住所 □ </a:t>
            </a:r>
            <a:r>
              <a:rPr lang="en-US" altLang="ja-JP" sz="900" dirty="0">
                <a:solidFill>
                  <a:srgbClr val="000000"/>
                </a:solidFill>
                <a:latin typeface="HG丸ｺﾞｼｯｸM-PRO" panose="020F0600000000000000" pitchFamily="50" charset="-128"/>
                <a:ea typeface="HG丸ｺﾞｼｯｸM-PRO" panose="020F0600000000000000" pitchFamily="50" charset="-128"/>
              </a:rPr>
              <a:t>TEL1 □ </a:t>
            </a:r>
            <a:r>
              <a:rPr lang="ja-JP" altLang="en-US" sz="900" dirty="0">
                <a:solidFill>
                  <a:srgbClr val="000000"/>
                </a:solidFill>
                <a:latin typeface="HG丸ｺﾞｼｯｸM-PRO" panose="020F0600000000000000" pitchFamily="50" charset="-128"/>
                <a:ea typeface="HG丸ｺﾞｼｯｸM-PRO" panose="020F0600000000000000" pitchFamily="50" charset="-128"/>
              </a:rPr>
              <a:t>誕生日</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年齢 □ 登録日 □ 会員期限 □ 前回利用日 □ 会員</a:t>
            </a:r>
            <a:r>
              <a:rPr lang="en-US" altLang="ja-JP" sz="900" dirty="0">
                <a:solidFill>
                  <a:srgbClr val="000000"/>
                </a:solidFill>
                <a:latin typeface="HG丸ｺﾞｼｯｸM-PRO" panose="020F0600000000000000" pitchFamily="50" charset="-128"/>
                <a:ea typeface="HG丸ｺﾞｼｯｸM-PRO" panose="020F0600000000000000" pitchFamily="50" charset="-128"/>
              </a:rPr>
              <a:t>12</a:t>
            </a:r>
            <a:r>
              <a:rPr lang="ja-JP" altLang="en-US" sz="900" dirty="0">
                <a:solidFill>
                  <a:srgbClr val="000000"/>
                </a:solidFill>
                <a:latin typeface="HG丸ｺﾞｼｯｸM-PRO" panose="020F0600000000000000" pitchFamily="50" charset="-128"/>
                <a:ea typeface="HG丸ｺﾞｼｯｸM-PRO" panose="020F0600000000000000" pitchFamily="50" charset="-128"/>
              </a:rPr>
              <a:t>ヶ月売上金額</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ポイント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発行</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消化</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累計 □ 売掛金 □ 顧客メモ</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●商品　 □ 商品コード □ 商品名 □ 商品メモ □ 数量 □ 現在庫</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金額</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定価</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税抜</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税込</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バーゲン</a:t>
            </a:r>
            <a:r>
              <a:rPr lang="en-US" altLang="ja-JP" sz="900" dirty="0">
                <a:solidFill>
                  <a:srgbClr val="000000"/>
                </a:solidFill>
                <a:latin typeface="HG丸ｺﾞｼｯｸM-PRO" panose="020F0600000000000000" pitchFamily="50" charset="-128"/>
                <a:ea typeface="HG丸ｺﾞｼｯｸM-PRO" panose="020F0600000000000000" pitchFamily="50" charset="-128"/>
              </a:rPr>
              <a:t>×2､</a:t>
            </a:r>
            <a:r>
              <a:rPr lang="ja-JP" altLang="en-US" sz="900" dirty="0">
                <a:solidFill>
                  <a:srgbClr val="000000"/>
                </a:solidFill>
                <a:latin typeface="HG丸ｺﾞｼｯｸM-PRO" panose="020F0600000000000000" pitchFamily="50" charset="-128"/>
                <a:ea typeface="HG丸ｺﾞｼｯｸM-PRO" panose="020F0600000000000000" pitchFamily="50" charset="-128"/>
              </a:rPr>
              <a:t>複数金額</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税種 □ 商品名サブ □ 型番</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定価 □ 仕入値</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プロパー</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バーゲン</a:t>
            </a:r>
            <a:r>
              <a:rPr lang="en-US" altLang="ja-JP" sz="900" dirty="0">
                <a:solidFill>
                  <a:srgbClr val="000000"/>
                </a:solidFill>
                <a:latin typeface="HG丸ｺﾞｼｯｸM-PRO" panose="020F0600000000000000" pitchFamily="50" charset="-128"/>
                <a:ea typeface="HG丸ｺﾞｼｯｸM-PRO" panose="020F0600000000000000" pitchFamily="50" charset="-128"/>
              </a:rPr>
              <a:t>×2)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在庫金額 □ 移動平均金額 □ 仕入累計  </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販売累計 □ 月間稼働</a:t>
            </a:r>
            <a:r>
              <a:rPr lang="en-US" altLang="ja-JP" sz="900" dirty="0">
                <a:solidFill>
                  <a:srgbClr val="000000"/>
                </a:solidFill>
                <a:latin typeface="HG丸ｺﾞｼｯｸM-PRO" panose="020F0600000000000000" pitchFamily="50" charset="-128"/>
                <a:ea typeface="HG丸ｺﾞｼｯｸM-PRO" panose="020F0600000000000000" pitchFamily="50" charset="-128"/>
              </a:rPr>
              <a:t>(12</a:t>
            </a:r>
            <a:r>
              <a:rPr lang="ja-JP" altLang="en-US" sz="900" dirty="0">
                <a:solidFill>
                  <a:srgbClr val="000000"/>
                </a:solidFill>
                <a:latin typeface="HG丸ｺﾞｼｯｸM-PRO" panose="020F0600000000000000" pitchFamily="50" charset="-128"/>
                <a:ea typeface="HG丸ｺﾞｼｯｸM-PRO" panose="020F0600000000000000" pitchFamily="50" charset="-128"/>
              </a:rPr>
              <a:t>ヶ月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販売･仕入･在庫</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週間稼働</a:t>
            </a:r>
            <a:r>
              <a:rPr lang="en-US" altLang="ja-JP" sz="900" dirty="0">
                <a:solidFill>
                  <a:srgbClr val="000000"/>
                </a:solidFill>
                <a:latin typeface="HG丸ｺﾞｼｯｸM-PRO" panose="020F0600000000000000" pitchFamily="50" charset="-128"/>
                <a:ea typeface="HG丸ｺﾞｼｯｸM-PRO" panose="020F0600000000000000" pitchFamily="50" charset="-128"/>
              </a:rPr>
              <a:t>(4</a:t>
            </a:r>
            <a:r>
              <a:rPr lang="ja-JP" altLang="en-US" sz="900" dirty="0">
                <a:solidFill>
                  <a:srgbClr val="000000"/>
                </a:solidFill>
                <a:latin typeface="HG丸ｺﾞｼｯｸM-PRO" panose="020F0600000000000000" pitchFamily="50" charset="-128"/>
                <a:ea typeface="HG丸ｺﾞｼｯｸM-PRO" panose="020F0600000000000000" pitchFamily="50" charset="-128"/>
              </a:rPr>
              <a:t>週間</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p>
          <a:p>
            <a:pPr eaLnBrk="1" hangingPunct="1">
              <a:lnSpc>
                <a:spcPct val="120000"/>
              </a:lnSpc>
              <a:spcBef>
                <a:spcPct val="0"/>
              </a:spcBef>
              <a:buFontTx/>
              <a:buNone/>
            </a:pPr>
            <a:endParaRPr lang="ja-JP" altLang="en-US" sz="5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1000" b="1" dirty="0">
                <a:solidFill>
                  <a:srgbClr val="000000"/>
                </a:solidFill>
                <a:latin typeface="HG丸ｺﾞｼｯｸM-PRO" panose="020F0600000000000000" pitchFamily="50" charset="-128"/>
                <a:ea typeface="HG丸ｺﾞｼｯｸM-PRO" panose="020F0600000000000000" pitchFamily="50" charset="-128"/>
              </a:rPr>
              <a:t>■ 仕入業務</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仕入先選択 □ 仕入先検索 □ 仕入先登録 □ 伝票日付入力 □ 発注番号入力</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個数変更 □ 金額変更</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一時</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マスタ更新</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取消 □ 税種変更 □ 在庫 □ 返品</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簡易商品マスタ登録 □ 委託品仕入 □ 仕入保留 □ 仕入商品バーコード発行</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endParaRPr lang="ja-JP" altLang="en-US" sz="5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1000" b="1" dirty="0">
                <a:solidFill>
                  <a:srgbClr val="000000"/>
                </a:solidFill>
                <a:latin typeface="HG丸ｺﾞｼｯｸM-PRO" panose="020F0600000000000000" pitchFamily="50" charset="-128"/>
                <a:ea typeface="HG丸ｺﾞｼｯｸM-PRO" panose="020F0600000000000000" pitchFamily="50" charset="-128"/>
              </a:rPr>
              <a:t>■ 移動画面</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商品移動の出</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移動平均</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最終単価</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廃棄 □ 商品移動の入 □ 移動の出･入の返品</a:t>
            </a:r>
          </a:p>
        </p:txBody>
      </p:sp>
      <p:sp>
        <p:nvSpPr>
          <p:cNvPr id="600068" name="Rectangle 5"/>
          <p:cNvSpPr>
            <a:spLocks noChangeArrowheads="1"/>
          </p:cNvSpPr>
          <p:nvPr/>
        </p:nvSpPr>
        <p:spPr bwMode="auto">
          <a:xfrm>
            <a:off x="5010150" y="511174"/>
            <a:ext cx="4895850" cy="63468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spcBef>
                <a:spcPct val="0"/>
              </a:spcBef>
              <a:buFontTx/>
              <a:buNone/>
            </a:pPr>
            <a:r>
              <a:rPr lang="en-US" altLang="ja-JP" sz="1000" b="1" dirty="0">
                <a:solidFill>
                  <a:srgbClr val="000000"/>
                </a:solidFill>
                <a:latin typeface="HG丸ｺﾞｼｯｸM-PRO" panose="020F0600000000000000" pitchFamily="50" charset="-128"/>
                <a:ea typeface="HG丸ｺﾞｼｯｸM-PRO" panose="020F0600000000000000" pitchFamily="50" charset="-128"/>
              </a:rPr>
              <a:t>■ </a:t>
            </a:r>
            <a:r>
              <a:rPr lang="ja-JP" altLang="en-US" sz="1000" b="1" dirty="0">
                <a:solidFill>
                  <a:srgbClr val="000000"/>
                </a:solidFill>
                <a:latin typeface="HG丸ｺﾞｼｯｸM-PRO" panose="020F0600000000000000" pitchFamily="50" charset="-128"/>
                <a:ea typeface="HG丸ｺﾞｼｯｸM-PRO" panose="020F0600000000000000" pitchFamily="50" charset="-128"/>
              </a:rPr>
              <a:t>売上業務</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日報</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部門売上･部門別粗利･客数･税</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金額入力</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釣銭入力</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ジャーナル点検</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電子ジャーナル</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時間･商品･顧客･担当者･販売者検索</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a:t>
            </a:r>
            <a:endParaRPr lang="ja-JP" altLang="en-US" sz="5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1000" b="1" dirty="0">
                <a:solidFill>
                  <a:srgbClr val="000000"/>
                </a:solidFill>
                <a:latin typeface="HG丸ｺﾞｼｯｸM-PRO" panose="020F0600000000000000" pitchFamily="50" charset="-128"/>
                <a:ea typeface="HG丸ｺﾞｼｯｸM-PRO" panose="020F0600000000000000" pitchFamily="50" charset="-128"/>
              </a:rPr>
              <a:t>■ マスタ</a:t>
            </a:r>
            <a:endParaRPr lang="en-US" altLang="ja-JP" sz="1000" b="1"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●商品　 □ 商品登録</a:t>
            </a:r>
            <a:r>
              <a:rPr lang="en-US" altLang="ja-JP" sz="900" dirty="0">
                <a:solidFill>
                  <a:srgbClr val="000000"/>
                </a:solidFill>
                <a:latin typeface="HG丸ｺﾞｼｯｸM-PRO" panose="020F0600000000000000" pitchFamily="50" charset="-128"/>
                <a:ea typeface="HG丸ｺﾞｼｯｸM-PRO" panose="020F0600000000000000" pitchFamily="50" charset="-128"/>
              </a:rPr>
              <a:t>10</a:t>
            </a:r>
            <a:r>
              <a:rPr lang="ja-JP" altLang="en-US" sz="900" dirty="0">
                <a:solidFill>
                  <a:srgbClr val="000000"/>
                </a:solidFill>
                <a:latin typeface="HG丸ｺﾞｼｯｸM-PRO" panose="020F0600000000000000" pitchFamily="50" charset="-128"/>
                <a:ea typeface="HG丸ｺﾞｼｯｸM-PRO" panose="020F0600000000000000" pitchFamily="50" charset="-128"/>
              </a:rPr>
              <a:t>万</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件以上</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インストアコード</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棚番</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商品名</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商品名サブ</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型番</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サブジャンル</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登録日</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発売日</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税抜単価</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消費税を含む総額</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複数単価</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発注点</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税種</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在庫管理</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ポイント管理</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固有ポイント</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商品メニュー</a:t>
            </a:r>
            <a:r>
              <a:rPr lang="ja-JP" altLang="en-US" sz="900" dirty="0">
                <a:solidFill>
                  <a:srgbClr val="000000"/>
                </a:solidFill>
                <a:latin typeface="HG丸ｺﾞｼｯｸM-PRO" panose="020F0600000000000000" pitchFamily="50" charset="-128"/>
                <a:ea typeface="HG丸ｺﾞｼｯｸM-PRO" panose="020F0600000000000000" pitchFamily="50" charset="-128"/>
              </a:rPr>
              <a:t>　 □ </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15</a:t>
            </a:r>
            <a:r>
              <a:rPr lang="ja-JP" altLang="en-US" sz="900" dirty="0">
                <a:solidFill>
                  <a:srgbClr val="000000"/>
                </a:solidFill>
                <a:latin typeface="HG丸ｺﾞｼｯｸM-PRO" panose="020F0600000000000000" pitchFamily="50" charset="-128"/>
                <a:ea typeface="HG丸ｺﾞｼｯｸM-PRO" panose="020F0600000000000000" pitchFamily="50" charset="-128"/>
              </a:rPr>
              <a:t>タブ</a:t>
            </a:r>
            <a:r>
              <a:rPr lang="en-US" altLang="ja-JP" sz="900" dirty="0">
                <a:solidFill>
                  <a:srgbClr val="000000"/>
                </a:solidFill>
                <a:latin typeface="HG丸ｺﾞｼｯｸM-PRO" panose="020F0600000000000000" pitchFamily="50" charset="-128"/>
                <a:ea typeface="HG丸ｺﾞｼｯｸM-PRO" panose="020F0600000000000000" pitchFamily="50" charset="-128"/>
              </a:rPr>
              <a:t>×40</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アイテム □ </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2</a:t>
            </a:r>
            <a:r>
              <a:rPr lang="ja-JP" altLang="en-US" sz="900" dirty="0">
                <a:solidFill>
                  <a:srgbClr val="000000"/>
                </a:solidFill>
                <a:latin typeface="HG丸ｺﾞｼｯｸM-PRO" panose="020F0600000000000000" pitchFamily="50" charset="-128"/>
                <a:ea typeface="HG丸ｺﾞｼｯｸM-PRO" panose="020F0600000000000000" pitchFamily="50" charset="-128"/>
              </a:rPr>
              <a:t>段階</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表示</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450×40</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アイテム □ 画像登録</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顧客　 □ 顧客登録</a:t>
            </a:r>
            <a:r>
              <a:rPr lang="en-US" altLang="ja-JP" sz="900" dirty="0">
                <a:solidFill>
                  <a:srgbClr val="000000"/>
                </a:solidFill>
                <a:latin typeface="HG丸ｺﾞｼｯｸM-PRO" panose="020F0600000000000000" pitchFamily="50" charset="-128"/>
                <a:ea typeface="HG丸ｺﾞｼｯｸM-PRO" panose="020F0600000000000000" pitchFamily="50" charset="-128"/>
              </a:rPr>
              <a:t>10</a:t>
            </a:r>
            <a:r>
              <a:rPr lang="ja-JP" altLang="en-US" sz="900" dirty="0">
                <a:solidFill>
                  <a:srgbClr val="000000"/>
                </a:solidFill>
                <a:latin typeface="HG丸ｺﾞｼｯｸM-PRO" panose="020F0600000000000000" pitchFamily="50" charset="-128"/>
                <a:ea typeface="HG丸ｺﾞｼｯｸM-PRO" panose="020F0600000000000000" pitchFamily="50" charset="-128"/>
              </a:rPr>
              <a:t>万件</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顧客名</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客カナ</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性別</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誕生日</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郵便番号</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住所</a:t>
            </a:r>
            <a:r>
              <a:rPr lang="en-US" altLang="ja-JP" sz="900" dirty="0">
                <a:solidFill>
                  <a:srgbClr val="000000"/>
                </a:solidFill>
                <a:latin typeface="HG丸ｺﾞｼｯｸM-PRO" panose="020F0600000000000000" pitchFamily="50" charset="-128"/>
                <a:ea typeface="HG丸ｺﾞｼｯｸM-PRO" panose="020F0600000000000000" pitchFamily="50" charset="-128"/>
              </a:rPr>
              <a:t>､TEL1､</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TEL2､</a:t>
            </a:r>
            <a:r>
              <a:rPr lang="ja-JP" altLang="en-US" sz="900" dirty="0">
                <a:solidFill>
                  <a:srgbClr val="000000"/>
                </a:solidFill>
                <a:latin typeface="HG丸ｺﾞｼｯｸM-PRO" panose="020F0600000000000000" pitchFamily="50" charset="-128"/>
                <a:ea typeface="HG丸ｺﾞｼｯｸM-PRO" panose="020F0600000000000000" pitchFamily="50" charset="-128"/>
              </a:rPr>
              <a:t>ランク</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地区区分</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客メモ</a:t>
            </a:r>
            <a:r>
              <a:rPr lang="en-US" altLang="ja-JP" sz="900" dirty="0">
                <a:solidFill>
                  <a:srgbClr val="000000"/>
                </a:solidFill>
                <a:latin typeface="HG丸ｺﾞｼｯｸM-PRO" panose="020F0600000000000000" pitchFamily="50" charset="-128"/>
                <a:ea typeface="HG丸ｺﾞｼｯｸM-PRO" panose="020F0600000000000000" pitchFamily="50" charset="-128"/>
              </a:rPr>
              <a:t>､DM</a:t>
            </a:r>
            <a:r>
              <a:rPr lang="ja-JP" altLang="en-US" sz="900" dirty="0">
                <a:solidFill>
                  <a:srgbClr val="000000"/>
                </a:solidFill>
                <a:latin typeface="HG丸ｺﾞｼｯｸM-PRO" panose="020F0600000000000000" pitchFamily="50" charset="-128"/>
                <a:ea typeface="HG丸ｺﾞｼｯｸM-PRO" panose="020F0600000000000000" pitchFamily="50" charset="-128"/>
              </a:rPr>
              <a:t>区分</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メールアドレス</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ブラック</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入会日</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期限日</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移動 □ 顧客ダミー登録 □ 顧客カルテ</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●部門　 □ 部門登録</a:t>
            </a:r>
            <a:r>
              <a:rPr lang="en-US" altLang="ja-JP" sz="900" dirty="0">
                <a:solidFill>
                  <a:srgbClr val="000000"/>
                </a:solidFill>
                <a:latin typeface="HG丸ｺﾞｼｯｸM-PRO" panose="020F0600000000000000" pitchFamily="50" charset="-128"/>
                <a:ea typeface="HG丸ｺﾞｼｯｸM-PRO" panose="020F0600000000000000" pitchFamily="50" charset="-128"/>
              </a:rPr>
              <a:t>(200</a:t>
            </a:r>
            <a:r>
              <a:rPr lang="ja-JP" altLang="en-US" sz="900" dirty="0">
                <a:solidFill>
                  <a:srgbClr val="000000"/>
                </a:solidFill>
                <a:latin typeface="HG丸ｺﾞｼｯｸM-PRO" panose="020F0600000000000000" pitchFamily="50" charset="-128"/>
                <a:ea typeface="HG丸ｺﾞｼｯｸM-PRO" panose="020F0600000000000000" pitchFamily="50" charset="-128"/>
              </a:rPr>
              <a:t>部門</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･％条件</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中部門･小部門 □ 部門割当キー</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●その他　 □ 担当者登録 □ メーカー名登録 □ 商品メモ登録 □ 顧客メモ登録</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地区登録 □ 店舗登録 □ サブジャンル登録 □ クレジット会社</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登録</a:t>
            </a:r>
            <a:r>
              <a:rPr lang="ja-JP" altLang="en-US"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入金メモ</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登録</a:t>
            </a:r>
            <a:endParaRPr lang="en-US" altLang="ja-JP" sz="900" dirty="0" smtClean="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 出金メモ登録 □ 売掛</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種別</a:t>
            </a:r>
            <a:endParaRPr lang="ja-JP" altLang="en-US" sz="5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1000" b="1" dirty="0">
                <a:solidFill>
                  <a:srgbClr val="000000"/>
                </a:solidFill>
                <a:latin typeface="HG丸ｺﾞｼｯｸM-PRO" panose="020F0600000000000000" pitchFamily="50" charset="-128"/>
                <a:ea typeface="HG丸ｺﾞｼｯｸM-PRO" panose="020F0600000000000000" pitchFamily="50" charset="-128"/>
              </a:rPr>
              <a:t>■ 一覧</a:t>
            </a:r>
            <a:endParaRPr lang="en-US" altLang="ja-JP" sz="1000" b="1"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商品リスト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コード順</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アイウエオ順</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顧客リスト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コード順</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アイウエオ順</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ジャーナル明細</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電子ジャーナル</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時間･商品･顧客･担当者･販売者検索</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仕入リスト □ 商品券別集計一覧 □ セットリスト □ 親コードリスト</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ミックス</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販売</a:t>
            </a:r>
            <a:endParaRPr lang="ja-JP" altLang="en-US" sz="5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1000" b="1" dirty="0">
                <a:solidFill>
                  <a:srgbClr val="000000"/>
                </a:solidFill>
                <a:latin typeface="HG丸ｺﾞｼｯｸM-PRO" panose="020F0600000000000000" pitchFamily="50" charset="-128"/>
                <a:ea typeface="HG丸ｺﾞｼｯｸM-PRO" panose="020F0600000000000000" pitchFamily="50" charset="-128"/>
              </a:rPr>
              <a:t>■ 基本設定</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●全般　 □ 店舗名 □ 店舗コード □ 税率 □ まるめ □ 日付変更時刻</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在庫評価法</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移動平均</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最終</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雑誌･書籍設定 □ 誕生日チェック □ 他店会員使用</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メニューバー設定 □ レシート印字設定 □ トレーニングモード</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バックアップドライブ指定 □ 周辺機器設定 □ </a:t>
            </a:r>
            <a:r>
              <a:rPr lang="en-US" altLang="ja-JP" sz="900" dirty="0">
                <a:solidFill>
                  <a:srgbClr val="000000"/>
                </a:solidFill>
                <a:latin typeface="HG丸ｺﾞｼｯｸM-PRO" panose="020F0600000000000000" pitchFamily="50" charset="-128"/>
                <a:ea typeface="HG丸ｺﾞｼｯｸM-PRO" panose="020F0600000000000000" pitchFamily="50" charset="-128"/>
              </a:rPr>
              <a:t>LAN</a:t>
            </a:r>
            <a:r>
              <a:rPr lang="ja-JP" altLang="en-US" sz="900" dirty="0">
                <a:solidFill>
                  <a:srgbClr val="000000"/>
                </a:solidFill>
                <a:latin typeface="HG丸ｺﾞｼｯｸM-PRO" panose="020F0600000000000000" pitchFamily="50" charset="-128"/>
                <a:ea typeface="HG丸ｺﾞｼｯｸM-PRO" panose="020F0600000000000000" pitchFamily="50" charset="-128"/>
              </a:rPr>
              <a:t>設定</a:t>
            </a:r>
            <a:r>
              <a:rPr lang="en-US" altLang="ja-JP" sz="900" dirty="0">
                <a:solidFill>
                  <a:srgbClr val="000000"/>
                </a:solidFill>
                <a:latin typeface="HG丸ｺﾞｼｯｸM-PRO" panose="020F0600000000000000" pitchFamily="50" charset="-128"/>
                <a:ea typeface="HG丸ｺﾞｼｯｸM-PRO" panose="020F0600000000000000" pitchFamily="50" charset="-128"/>
              </a:rPr>
              <a:t>(POS</a:t>
            </a:r>
            <a:r>
              <a:rPr lang="ja-JP" altLang="en-US" sz="900" dirty="0">
                <a:solidFill>
                  <a:srgbClr val="000000"/>
                </a:solidFill>
                <a:latin typeface="HG丸ｺﾞｼｯｸM-PRO" panose="020F0600000000000000" pitchFamily="50" charset="-128"/>
                <a:ea typeface="HG丸ｺﾞｼｯｸM-PRO" panose="020F0600000000000000" pitchFamily="50" charset="-128"/>
              </a:rPr>
              <a:t>局番</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データ更新許可</a:t>
            </a: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機器　 □ レシートプリンタ</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機種･ロゴ印字･ヘッダ･フッタ</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カスタマディスプレイ</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機種･表示･時間･メッセージ</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ドロア</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機種</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a:t>
            </a:r>
          </a:p>
          <a:p>
            <a:pPr eaLnBrk="1" hangingPunct="1">
              <a:lnSpc>
                <a:spcPct val="120000"/>
              </a:lnSpc>
              <a:spcBef>
                <a:spcPct val="0"/>
              </a:spcBef>
              <a:buFontTx/>
              <a:buNone/>
            </a:pP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自動釣銭機</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グローリー・富士電機</a:t>
            </a: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オーダー伝票用セカンドプリンタ</a:t>
            </a:r>
            <a:endParaRPr lang="en-US" altLang="ja-JP" sz="900" dirty="0" smtClean="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ポイント　 □ ポイント率設定</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現金</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クレジット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リボ</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還元方式</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値引</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キャッシュバック</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サービス券</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顧客ランク</a:t>
            </a:r>
            <a:r>
              <a:rPr lang="en-US" altLang="ja-JP" sz="900" dirty="0">
                <a:solidFill>
                  <a:srgbClr val="000000"/>
                </a:solidFill>
                <a:latin typeface="HG丸ｺﾞｼｯｸM-PRO" panose="020F0600000000000000" pitchFamily="50" charset="-128"/>
                <a:ea typeface="HG丸ｺﾞｼｯｸM-PRO" panose="020F0600000000000000" pitchFamily="50" charset="-128"/>
              </a:rPr>
              <a:t>(5</a:t>
            </a:r>
            <a:r>
              <a:rPr lang="ja-JP" altLang="en-US" sz="900" dirty="0">
                <a:solidFill>
                  <a:srgbClr val="000000"/>
                </a:solidFill>
                <a:latin typeface="HG丸ｺﾞｼｯｸM-PRO" panose="020F0600000000000000" pitchFamily="50" charset="-128"/>
                <a:ea typeface="HG丸ｺﾞｼｯｸM-PRO" panose="020F0600000000000000" pitchFamily="50" charset="-128"/>
              </a:rPr>
              <a:t>ランク</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設定</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セールスポイント設定 □ 付加最低利用金額設定 □ </a:t>
            </a:r>
            <a:r>
              <a:rPr lang="en-US" altLang="ja-JP" sz="900" dirty="0">
                <a:solidFill>
                  <a:srgbClr val="000000"/>
                </a:solidFill>
                <a:latin typeface="HG丸ｺﾞｼｯｸM-PRO" panose="020F0600000000000000" pitchFamily="50" charset="-128"/>
                <a:ea typeface="HG丸ｺﾞｼｯｸM-PRO" panose="020F0600000000000000" pitchFamily="50" charset="-128"/>
              </a:rPr>
              <a:t>1</a:t>
            </a:r>
            <a:r>
              <a:rPr lang="ja-JP" altLang="en-US" sz="900" dirty="0">
                <a:solidFill>
                  <a:srgbClr val="000000"/>
                </a:solidFill>
                <a:latin typeface="HG丸ｺﾞｼｯｸM-PRO" panose="020F0600000000000000" pitchFamily="50" charset="-128"/>
                <a:ea typeface="HG丸ｺﾞｼｯｸM-PRO" panose="020F0600000000000000" pitchFamily="50" charset="-128"/>
              </a:rPr>
              <a:t>ポイント金額設定</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ポイント達成基準設定 □ キャッシュバック時金額設定 □ 個別商品ポイント設定</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顧客名のレシート印字</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販売･仕入レシートの印字コード種別選択</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商品コード･</a:t>
            </a:r>
            <a:r>
              <a:rPr lang="en-US" altLang="ja-JP" sz="900" dirty="0">
                <a:solidFill>
                  <a:srgbClr val="000000"/>
                </a:solidFill>
                <a:latin typeface="HG丸ｺﾞｼｯｸM-PRO" panose="020F0600000000000000" pitchFamily="50" charset="-128"/>
                <a:ea typeface="HG丸ｺﾞｼｯｸM-PRO" panose="020F0600000000000000" pitchFamily="50" charset="-128"/>
              </a:rPr>
              <a:t>JAN</a:t>
            </a:r>
            <a:r>
              <a:rPr lang="ja-JP" altLang="en-US" sz="900" dirty="0">
                <a:solidFill>
                  <a:srgbClr val="000000"/>
                </a:solidFill>
                <a:latin typeface="HG丸ｺﾞｼｯｸM-PRO" panose="020F0600000000000000" pitchFamily="50" charset="-128"/>
                <a:ea typeface="HG丸ｺﾞｼｯｸM-PRO" panose="020F0600000000000000" pitchFamily="50" charset="-128"/>
              </a:rPr>
              <a:t>･インストア</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各レシートタイトル任意設定 □ 伝票番号印字設定</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販売･売掛レシート枚数指定 □ 一括</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返品 □ デジタル会員証 □ ポイント率自動設定</a:t>
            </a:r>
            <a:endParaRPr lang="ja-JP" altLang="en-US" sz="900" dirty="0">
              <a:solidFill>
                <a:srgbClr val="000000"/>
              </a:solidFill>
              <a:latin typeface="HG丸ｺﾞｼｯｸM-PRO" panose="020F0600000000000000" pitchFamily="50" charset="-128"/>
              <a:ea typeface="HG丸ｺﾞｼｯｸM-PRO" panose="020F0600000000000000" pitchFamily="50" charset="-12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12"/>
          </p:nvPr>
        </p:nvSpPr>
        <p:spPr>
          <a:ln/>
        </p:spPr>
        <p:txBody>
          <a:bodyPr/>
          <a:lstStyle/>
          <a:p>
            <a:fld id="{D04E3272-940B-4E92-A6EE-1851969F1A5D}" type="slidenum">
              <a:rPr lang="en-US" altLang="ja-JP"/>
              <a:pPr/>
              <a:t>26</a:t>
            </a:fld>
            <a:endParaRPr lang="en-US" altLang="ja-JP"/>
          </a:p>
        </p:txBody>
      </p:sp>
      <p:sp>
        <p:nvSpPr>
          <p:cNvPr id="35842" name="Text Box 21"/>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en-US" altLang="ja-JP" sz="2200" b="1">
                <a:solidFill>
                  <a:srgbClr val="008000"/>
                </a:solidFill>
                <a:latin typeface="HG丸ｺﾞｼｯｸM-PRO" panose="020F0600000000000000" pitchFamily="50" charset="-128"/>
                <a:ea typeface="HG丸ｺﾞｼｯｸM-PRO" panose="020F0600000000000000" pitchFamily="50" charset="-128"/>
              </a:rPr>
              <a:t>BCPOS</a:t>
            </a:r>
            <a:r>
              <a:rPr kumimoji="0" lang="ja-JP" altLang="en-US" sz="2200" b="1">
                <a:solidFill>
                  <a:srgbClr val="008000"/>
                </a:solidFill>
                <a:latin typeface="HG丸ｺﾞｼｯｸM-PRO" panose="020F0600000000000000" pitchFamily="50" charset="-128"/>
                <a:ea typeface="HG丸ｺﾞｼｯｸM-PRO" panose="020F0600000000000000" pitchFamily="50" charset="-128"/>
              </a:rPr>
              <a:t>機能概要（基本システム</a:t>
            </a:r>
            <a:r>
              <a:rPr kumimoji="0" lang="en-US" altLang="ja-JP" sz="2200" b="1">
                <a:solidFill>
                  <a:srgbClr val="008000"/>
                </a:solidFill>
                <a:latin typeface="HG丸ｺﾞｼｯｸM-PRO" panose="020F0600000000000000" pitchFamily="50" charset="-128"/>
                <a:ea typeface="HG丸ｺﾞｼｯｸM-PRO" panose="020F0600000000000000" pitchFamily="50" charset="-128"/>
              </a:rPr>
              <a:t>-②</a:t>
            </a:r>
            <a:r>
              <a:rPr kumimoji="0" lang="ja-JP" altLang="en-US" sz="2200" b="1">
                <a:solidFill>
                  <a:srgbClr val="008000"/>
                </a:solidFill>
                <a:latin typeface="HG丸ｺﾞｼｯｸM-PRO" panose="020F0600000000000000" pitchFamily="50" charset="-128"/>
                <a:ea typeface="HG丸ｺﾞｼｯｸM-PRO" panose="020F0600000000000000" pitchFamily="50" charset="-128"/>
              </a:rPr>
              <a:t>）</a:t>
            </a:r>
          </a:p>
        </p:txBody>
      </p:sp>
      <p:sp>
        <p:nvSpPr>
          <p:cNvPr id="35843" name="Rectangle 25"/>
          <p:cNvSpPr>
            <a:spLocks noChangeArrowheads="1"/>
          </p:cNvSpPr>
          <p:nvPr/>
        </p:nvSpPr>
        <p:spPr bwMode="auto">
          <a:xfrm>
            <a:off x="4838700" y="579438"/>
            <a:ext cx="4838700" cy="60785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nSpc>
                <a:spcPct val="120000"/>
              </a:lnSpc>
              <a:spcBef>
                <a:spcPct val="0"/>
              </a:spcBef>
              <a:buFontTx/>
              <a:buNone/>
            </a:pPr>
            <a:r>
              <a:rPr lang="en-US" altLang="ja-JP" sz="1200" b="1">
                <a:solidFill>
                  <a:srgbClr val="000000"/>
                </a:solidFill>
                <a:latin typeface="HG丸ｺﾞｼｯｸM-PRO" panose="020F0600000000000000" pitchFamily="50" charset="-128"/>
                <a:ea typeface="HG丸ｺﾞｼｯｸM-PRO" panose="020F0600000000000000" pitchFamily="50" charset="-128"/>
              </a:rPr>
              <a:t>【 </a:t>
            </a:r>
            <a:r>
              <a:rPr lang="ja-JP" altLang="en-US" sz="1200" b="1">
                <a:solidFill>
                  <a:srgbClr val="000000"/>
                </a:solidFill>
                <a:latin typeface="HG丸ｺﾞｼｯｸM-PRO" panose="020F0600000000000000" pitchFamily="50" charset="-128"/>
                <a:ea typeface="HG丸ｺﾞｼｯｸM-PRO" panose="020F0600000000000000" pitchFamily="50" charset="-128"/>
              </a:rPr>
              <a:t>対応機器 </a:t>
            </a:r>
            <a:r>
              <a:rPr lang="en-US" altLang="ja-JP" sz="1200" b="1">
                <a:solidFill>
                  <a:srgbClr val="000000"/>
                </a:solidFill>
                <a:latin typeface="HG丸ｺﾞｼｯｸM-PRO" panose="020F0600000000000000" pitchFamily="50" charset="-128"/>
                <a:ea typeface="HG丸ｺﾞｼｯｸM-PRO" panose="020F0600000000000000" pitchFamily="50" charset="-128"/>
              </a:rPr>
              <a:t>】</a:t>
            </a:r>
          </a:p>
          <a:p>
            <a:pPr>
              <a:lnSpc>
                <a:spcPct val="120000"/>
              </a:lnSpc>
              <a:spcBef>
                <a:spcPct val="0"/>
              </a:spcBef>
              <a:buFontTx/>
              <a:buNone/>
            </a:pPr>
            <a:endParaRPr lang="en-US" altLang="ja-JP" sz="400" b="1">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ja-JP" altLang="en-US" sz="1000" b="1">
                <a:solidFill>
                  <a:srgbClr val="000000"/>
                </a:solidFill>
                <a:latin typeface="HG丸ｺﾞｼｯｸM-PRO" panose="020F0600000000000000" pitchFamily="50" charset="-128"/>
                <a:ea typeface="HG丸ｺﾞｼｯｸM-PRO" panose="020F0600000000000000" pitchFamily="50" charset="-128"/>
              </a:rPr>
              <a:t>（標準周辺機器）</a:t>
            </a: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 バーコードリーダ</a:t>
            </a: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 □ 対応機種</a:t>
            </a:r>
            <a:r>
              <a:rPr lang="en-US" altLang="ja-JP" sz="900">
                <a:solidFill>
                  <a:srgbClr val="000000"/>
                </a:solidFill>
                <a:latin typeface="HG丸ｺﾞｼｯｸM-PRO" panose="020F0600000000000000" pitchFamily="50" charset="-128"/>
                <a:ea typeface="HG丸ｺﾞｼｯｸM-PRO" panose="020F0600000000000000" pitchFamily="50" charset="-128"/>
              </a:rPr>
              <a:t>【</a:t>
            </a:r>
            <a:r>
              <a:rPr lang="ja-JP" altLang="en-US" sz="900">
                <a:solidFill>
                  <a:srgbClr val="000000"/>
                </a:solidFill>
                <a:latin typeface="HG丸ｺﾞｼｯｸM-PRO" panose="020F0600000000000000" pitchFamily="50" charset="-128"/>
                <a:ea typeface="HG丸ｺﾞｼｯｸM-PRO" panose="020F0600000000000000" pitchFamily="50" charset="-128"/>
              </a:rPr>
              <a:t>ビジコム</a:t>
            </a:r>
            <a:r>
              <a:rPr lang="en-US" altLang="ja-JP" sz="900">
                <a:solidFill>
                  <a:srgbClr val="000000"/>
                </a:solidFill>
                <a:latin typeface="HG丸ｺﾞｼｯｸM-PRO" panose="020F0600000000000000" pitchFamily="50" charset="-128"/>
                <a:ea typeface="HG丸ｺﾞｼｯｸM-PRO" panose="020F0600000000000000" pitchFamily="50" charset="-128"/>
              </a:rPr>
              <a:t>BCN-1200U</a:t>
            </a:r>
            <a:r>
              <a:rPr lang="ja-JP" altLang="en-US" sz="900">
                <a:solidFill>
                  <a:srgbClr val="000000"/>
                </a:solidFill>
                <a:latin typeface="HG丸ｺﾞｼｯｸM-PRO" panose="020F0600000000000000" pitchFamily="50" charset="-128"/>
                <a:ea typeface="HG丸ｺﾞｼｯｸM-PRO" panose="020F0600000000000000" pitchFamily="50" charset="-128"/>
              </a:rPr>
              <a:t>（</a:t>
            </a:r>
            <a:r>
              <a:rPr lang="en-US" altLang="ja-JP" sz="900">
                <a:solidFill>
                  <a:srgbClr val="000000"/>
                </a:solidFill>
                <a:latin typeface="HG丸ｺﾞｼｯｸM-PRO" panose="020F0600000000000000" pitchFamily="50" charset="-128"/>
                <a:ea typeface="HG丸ｺﾞｼｯｸM-PRO" panose="020F0600000000000000" pitchFamily="50" charset="-128"/>
              </a:rPr>
              <a:t>USB</a:t>
            </a:r>
            <a:r>
              <a:rPr lang="ja-JP" altLang="en-US" sz="900">
                <a:solidFill>
                  <a:srgbClr val="000000"/>
                </a:solidFill>
                <a:latin typeface="HG丸ｺﾞｼｯｸM-PRO" panose="020F0600000000000000" pitchFamily="50" charset="-128"/>
                <a:ea typeface="HG丸ｺﾞｼｯｸM-PRO" panose="020F0600000000000000" pitchFamily="50" charset="-128"/>
              </a:rPr>
              <a:t>タイプ使用）</a:t>
            </a:r>
            <a:r>
              <a:rPr lang="en-US" altLang="ja-JP" sz="900">
                <a:solidFill>
                  <a:srgbClr val="000000"/>
                </a:solidFill>
                <a:latin typeface="HG丸ｺﾞｼｯｸM-PRO" panose="020F0600000000000000" pitchFamily="50" charset="-128"/>
                <a:ea typeface="HG丸ｺﾞｼｯｸM-PRO" panose="020F0600000000000000" pitchFamily="50" charset="-128"/>
              </a:rPr>
              <a:t>】</a:t>
            </a:r>
          </a:p>
          <a:p>
            <a:pPr>
              <a:lnSpc>
                <a:spcPct val="120000"/>
              </a:lnSpc>
              <a:spcBef>
                <a:spcPct val="0"/>
              </a:spcBef>
              <a:buFontTx/>
              <a:buNone/>
            </a:pPr>
            <a:endParaRPr lang="en-US" altLang="ja-JP" sz="50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en-US" altLang="ja-JP" sz="900">
                <a:solidFill>
                  <a:srgbClr val="000000"/>
                </a:solidFill>
                <a:latin typeface="HG丸ｺﾞｼｯｸM-PRO" panose="020F0600000000000000" pitchFamily="50" charset="-128"/>
                <a:ea typeface="HG丸ｺﾞｼｯｸM-PRO" panose="020F0600000000000000" pitchFamily="50" charset="-128"/>
              </a:rPr>
              <a:t>■ </a:t>
            </a:r>
            <a:r>
              <a:rPr lang="ja-JP" altLang="en-US" sz="900">
                <a:solidFill>
                  <a:srgbClr val="000000"/>
                </a:solidFill>
                <a:latin typeface="HG丸ｺﾞｼｯｸM-PRO" panose="020F0600000000000000" pitchFamily="50" charset="-128"/>
                <a:ea typeface="HG丸ｺﾞｼｯｸM-PRO" panose="020F0600000000000000" pitchFamily="50" charset="-128"/>
              </a:rPr>
              <a:t>レシートプリンタ</a:t>
            </a: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レシートプリンタ使用設定，レシート幅設定（</a:t>
            </a:r>
            <a:r>
              <a:rPr lang="en-US" altLang="ja-JP" sz="900">
                <a:solidFill>
                  <a:srgbClr val="000000"/>
                </a:solidFill>
                <a:latin typeface="HG丸ｺﾞｼｯｸM-PRO" panose="020F0600000000000000" pitchFamily="50" charset="-128"/>
                <a:ea typeface="HG丸ｺﾞｼｯｸM-PRO" panose="020F0600000000000000" pitchFamily="50" charset="-128"/>
              </a:rPr>
              <a:t>58mm</a:t>
            </a:r>
            <a:r>
              <a:rPr lang="ja-JP" altLang="en-US" sz="900">
                <a:solidFill>
                  <a:srgbClr val="000000"/>
                </a:solidFill>
                <a:latin typeface="HG丸ｺﾞｼｯｸM-PRO" panose="020F0600000000000000" pitchFamily="50" charset="-128"/>
                <a:ea typeface="HG丸ｺﾞｼｯｸM-PRO" panose="020F0600000000000000" pitchFamily="50" charset="-128"/>
              </a:rPr>
              <a:t>・</a:t>
            </a:r>
            <a:r>
              <a:rPr lang="en-US" altLang="ja-JP" sz="900">
                <a:solidFill>
                  <a:srgbClr val="000000"/>
                </a:solidFill>
                <a:latin typeface="HG丸ｺﾞｼｯｸM-PRO" panose="020F0600000000000000" pitchFamily="50" charset="-128"/>
                <a:ea typeface="HG丸ｺﾞｼｯｸM-PRO" panose="020F0600000000000000" pitchFamily="50" charset="-128"/>
              </a:rPr>
              <a:t>80mm</a:t>
            </a:r>
            <a:r>
              <a:rPr lang="ja-JP" altLang="en-US" sz="900">
                <a:solidFill>
                  <a:srgbClr val="000000"/>
                </a:solidFill>
                <a:latin typeface="HG丸ｺﾞｼｯｸM-PRO" panose="020F0600000000000000" pitchFamily="50" charset="-128"/>
                <a:ea typeface="HG丸ｺﾞｼｯｸM-PRO" panose="020F0600000000000000" pitchFamily="50" charset="-128"/>
              </a:rPr>
              <a:t>），</a:t>
            </a:r>
            <a:br>
              <a:rPr lang="ja-JP" altLang="en-US" sz="900">
                <a:solidFill>
                  <a:srgbClr val="000000"/>
                </a:solidFill>
                <a:latin typeface="HG丸ｺﾞｼｯｸM-PRO" panose="020F0600000000000000" pitchFamily="50" charset="-128"/>
                <a:ea typeface="HG丸ｺﾞｼｯｸM-PRO" panose="020F0600000000000000" pitchFamily="50" charset="-128"/>
              </a:rPr>
            </a:br>
            <a:r>
              <a:rPr lang="ja-JP" altLang="en-US" sz="900">
                <a:solidFill>
                  <a:srgbClr val="000000"/>
                </a:solidFill>
                <a:latin typeface="HG丸ｺﾞｼｯｸM-PRO" panose="020F0600000000000000" pitchFamily="50" charset="-128"/>
                <a:ea typeface="HG丸ｺﾞｼｯｸM-PRO" panose="020F0600000000000000" pitchFamily="50" charset="-128"/>
              </a:rPr>
              <a:t>印字設定（伝票</a:t>
            </a:r>
            <a:r>
              <a:rPr lang="en-US" altLang="ja-JP" sz="900">
                <a:solidFill>
                  <a:srgbClr val="000000"/>
                </a:solidFill>
                <a:latin typeface="HG丸ｺﾞｼｯｸM-PRO" panose="020F0600000000000000" pitchFamily="50" charset="-128"/>
                <a:ea typeface="HG丸ｺﾞｼｯｸM-PRO" panose="020F0600000000000000" pitchFamily="50" charset="-128"/>
              </a:rPr>
              <a:t>No</a:t>
            </a:r>
            <a:r>
              <a:rPr lang="ja-JP" altLang="en-US" sz="900">
                <a:solidFill>
                  <a:srgbClr val="000000"/>
                </a:solidFill>
                <a:latin typeface="HG丸ｺﾞｼｯｸM-PRO" panose="020F0600000000000000" pitchFamily="50" charset="-128"/>
                <a:ea typeface="HG丸ｺﾞｼｯｸM-PRO" panose="020F0600000000000000" pitchFamily="50" charset="-128"/>
              </a:rPr>
              <a:t>・ロゴ・店舗名・ヘッダー</a:t>
            </a:r>
            <a:r>
              <a:rPr lang="en-US" altLang="ja-JP" sz="900">
                <a:solidFill>
                  <a:srgbClr val="000000"/>
                </a:solidFill>
                <a:latin typeface="HG丸ｺﾞｼｯｸM-PRO" panose="020F0600000000000000" pitchFamily="50" charset="-128"/>
                <a:ea typeface="HG丸ｺﾞｼｯｸM-PRO" panose="020F0600000000000000" pitchFamily="50" charset="-128"/>
              </a:rPr>
              <a:t>40</a:t>
            </a:r>
            <a:r>
              <a:rPr lang="ja-JP" altLang="en-US" sz="900">
                <a:solidFill>
                  <a:srgbClr val="000000"/>
                </a:solidFill>
                <a:latin typeface="HG丸ｺﾞｼｯｸM-PRO" panose="020F0600000000000000" pitchFamily="50" charset="-128"/>
                <a:ea typeface="HG丸ｺﾞｼｯｸM-PRO" panose="020F0600000000000000" pitchFamily="50" charset="-128"/>
              </a:rPr>
              <a:t>バイト</a:t>
            </a:r>
            <a:r>
              <a:rPr lang="en-US" altLang="ja-JP" sz="900">
                <a:solidFill>
                  <a:srgbClr val="000000"/>
                </a:solidFill>
                <a:latin typeface="HG丸ｺﾞｼｯｸM-PRO" panose="020F0600000000000000" pitchFamily="50" charset="-128"/>
                <a:ea typeface="HG丸ｺﾞｼｯｸM-PRO" panose="020F0600000000000000" pitchFamily="50" charset="-128"/>
              </a:rPr>
              <a:t>10</a:t>
            </a:r>
            <a:r>
              <a:rPr lang="ja-JP" altLang="en-US" sz="900">
                <a:solidFill>
                  <a:srgbClr val="000000"/>
                </a:solidFill>
                <a:latin typeface="HG丸ｺﾞｼｯｸM-PRO" panose="020F0600000000000000" pitchFamily="50" charset="-128"/>
                <a:ea typeface="HG丸ｺﾞｼｯｸM-PRO" panose="020F0600000000000000" pitchFamily="50" charset="-128"/>
              </a:rPr>
              <a:t>行・顧客名・住所・電話番号・ポイント情報・コマーシャル・サービス特価・金変時差額・フッター</a:t>
            </a:r>
            <a:r>
              <a:rPr lang="en-US" altLang="ja-JP" sz="900">
                <a:solidFill>
                  <a:srgbClr val="000000"/>
                </a:solidFill>
                <a:latin typeface="HG丸ｺﾞｼｯｸM-PRO" panose="020F0600000000000000" pitchFamily="50" charset="-128"/>
                <a:ea typeface="HG丸ｺﾞｼｯｸM-PRO" panose="020F0600000000000000" pitchFamily="50" charset="-128"/>
              </a:rPr>
              <a:t>QR</a:t>
            </a:r>
            <a:r>
              <a:rPr lang="ja-JP" altLang="en-US" sz="900">
                <a:solidFill>
                  <a:srgbClr val="000000"/>
                </a:solidFill>
                <a:latin typeface="HG丸ｺﾞｼｯｸM-PRO" panose="020F0600000000000000" pitchFamily="50" charset="-128"/>
                <a:ea typeface="HG丸ｺﾞｼｯｸM-PRO" panose="020F0600000000000000" pitchFamily="50" charset="-128"/>
              </a:rPr>
              <a:t>コード），</a:t>
            </a:r>
            <a:br>
              <a:rPr lang="ja-JP" altLang="en-US" sz="900">
                <a:solidFill>
                  <a:srgbClr val="000000"/>
                </a:solidFill>
                <a:latin typeface="HG丸ｺﾞｼｯｸM-PRO" panose="020F0600000000000000" pitchFamily="50" charset="-128"/>
                <a:ea typeface="HG丸ｺﾞｼｯｸM-PRO" panose="020F0600000000000000" pitchFamily="50" charset="-128"/>
              </a:rPr>
            </a:br>
            <a:r>
              <a:rPr lang="ja-JP" altLang="en-US" sz="900">
                <a:solidFill>
                  <a:srgbClr val="000000"/>
                </a:solidFill>
                <a:latin typeface="HG丸ｺﾞｼｯｸM-PRO" panose="020F0600000000000000" pitchFamily="50" charset="-128"/>
                <a:ea typeface="HG丸ｺﾞｼｯｸM-PRO" panose="020F0600000000000000" pitchFamily="50" charset="-128"/>
              </a:rPr>
              <a:t>サービス券設定（フッター</a:t>
            </a:r>
            <a:r>
              <a:rPr lang="en-US" altLang="ja-JP" sz="900">
                <a:solidFill>
                  <a:srgbClr val="000000"/>
                </a:solidFill>
                <a:latin typeface="HG丸ｺﾞｼｯｸM-PRO" panose="020F0600000000000000" pitchFamily="50" charset="-128"/>
                <a:ea typeface="HG丸ｺﾞｼｯｸM-PRO" panose="020F0600000000000000" pitchFamily="50" charset="-128"/>
              </a:rPr>
              <a:t>40</a:t>
            </a:r>
            <a:r>
              <a:rPr lang="ja-JP" altLang="en-US" sz="900">
                <a:solidFill>
                  <a:srgbClr val="000000"/>
                </a:solidFill>
                <a:latin typeface="HG丸ｺﾞｼｯｸM-PRO" panose="020F0600000000000000" pitchFamily="50" charset="-128"/>
                <a:ea typeface="HG丸ｺﾞｼｯｸM-PRO" panose="020F0600000000000000" pitchFamily="50" charset="-128"/>
              </a:rPr>
              <a:t>バイト），</a:t>
            </a:r>
            <a:r>
              <a:rPr lang="en-US" altLang="ja-JP" sz="900">
                <a:solidFill>
                  <a:srgbClr val="000000"/>
                </a:solidFill>
                <a:latin typeface="HG丸ｺﾞｼｯｸM-PRO" panose="020F0600000000000000" pitchFamily="50" charset="-128"/>
                <a:ea typeface="HG丸ｺﾞｼｯｸM-PRO" panose="020F0600000000000000" pitchFamily="50" charset="-128"/>
              </a:rPr>
              <a:t>QR</a:t>
            </a:r>
            <a:r>
              <a:rPr lang="ja-JP" altLang="en-US" sz="900">
                <a:solidFill>
                  <a:srgbClr val="000000"/>
                </a:solidFill>
                <a:latin typeface="HG丸ｺﾞｼｯｸM-PRO" panose="020F0600000000000000" pitchFamily="50" charset="-128"/>
                <a:ea typeface="HG丸ｺﾞｼｯｸM-PRO" panose="020F0600000000000000" pitchFamily="50" charset="-128"/>
              </a:rPr>
              <a:t>コード設定，</a:t>
            </a:r>
            <a:br>
              <a:rPr lang="ja-JP" altLang="en-US" sz="900">
                <a:solidFill>
                  <a:srgbClr val="000000"/>
                </a:solidFill>
                <a:latin typeface="HG丸ｺﾞｼｯｸM-PRO" panose="020F0600000000000000" pitchFamily="50" charset="-128"/>
                <a:ea typeface="HG丸ｺﾞｼｯｸM-PRO" panose="020F0600000000000000" pitchFamily="50" charset="-128"/>
              </a:rPr>
            </a:br>
            <a:r>
              <a:rPr lang="ja-JP" altLang="en-US" sz="900">
                <a:solidFill>
                  <a:srgbClr val="000000"/>
                </a:solidFill>
                <a:latin typeface="HG丸ｺﾞｼｯｸM-PRO" panose="020F0600000000000000" pitchFamily="50" charset="-128"/>
                <a:ea typeface="HG丸ｺﾞｼｯｸM-PRO" panose="020F0600000000000000" pitchFamily="50" charset="-128"/>
              </a:rPr>
              <a:t> □ 対応プリンター</a:t>
            </a:r>
            <a:br>
              <a:rPr lang="ja-JP" altLang="en-US" sz="900">
                <a:solidFill>
                  <a:srgbClr val="000000"/>
                </a:solidFill>
                <a:latin typeface="HG丸ｺﾞｼｯｸM-PRO" panose="020F0600000000000000" pitchFamily="50" charset="-128"/>
                <a:ea typeface="HG丸ｺﾞｼｯｸM-PRO" panose="020F0600000000000000" pitchFamily="50" charset="-128"/>
              </a:rPr>
            </a:br>
            <a:r>
              <a:rPr lang="en-US" altLang="ja-JP" sz="900">
                <a:solidFill>
                  <a:srgbClr val="000000"/>
                </a:solidFill>
                <a:latin typeface="HG丸ｺﾞｼｯｸM-PRO" panose="020F0600000000000000" pitchFamily="50" charset="-128"/>
                <a:ea typeface="HG丸ｺﾞｼｯｸM-PRO" panose="020F0600000000000000" pitchFamily="50" charset="-128"/>
              </a:rPr>
              <a:t>【</a:t>
            </a:r>
            <a:r>
              <a:rPr lang="ja-JP" altLang="en-US" sz="900">
                <a:solidFill>
                  <a:srgbClr val="000000"/>
                </a:solidFill>
                <a:latin typeface="HG丸ｺﾞｼｯｸM-PRO" panose="020F0600000000000000" pitchFamily="50" charset="-128"/>
                <a:ea typeface="HG丸ｺﾞｼｯｸM-PRO" panose="020F0600000000000000" pitchFamily="50" charset="-128"/>
              </a:rPr>
              <a:t>富士通：</a:t>
            </a:r>
            <a:r>
              <a:rPr lang="en-US" altLang="ja-JP" sz="900">
                <a:solidFill>
                  <a:srgbClr val="000000"/>
                </a:solidFill>
                <a:latin typeface="HG丸ｺﾞｼｯｸM-PRO" panose="020F0600000000000000" pitchFamily="50" charset="-128"/>
                <a:ea typeface="HG丸ｺﾞｼｯｸM-PRO" panose="020F0600000000000000" pitchFamily="50" charset="-128"/>
              </a:rPr>
              <a:t>FP-1100</a:t>
            </a:r>
            <a:r>
              <a:rPr lang="ja-JP" altLang="en-US" sz="900">
                <a:solidFill>
                  <a:srgbClr val="000000"/>
                </a:solidFill>
                <a:latin typeface="HG丸ｺﾞｼｯｸM-PRO" panose="020F0600000000000000" pitchFamily="50" charset="-128"/>
                <a:ea typeface="HG丸ｺﾞｼｯｸM-PRO" panose="020F0600000000000000" pitchFamily="50" charset="-128"/>
              </a:rPr>
              <a:t>シリーズ、</a:t>
            </a:r>
            <a:r>
              <a:rPr lang="en-US" altLang="ja-JP" sz="900">
                <a:solidFill>
                  <a:srgbClr val="000000"/>
                </a:solidFill>
                <a:latin typeface="HG丸ｺﾞｼｯｸM-PRO" panose="020F0600000000000000" pitchFamily="50" charset="-128"/>
                <a:ea typeface="HG丸ｺﾞｼｯｸM-PRO" panose="020F0600000000000000" pitchFamily="50" charset="-128"/>
              </a:rPr>
              <a:t>EPSON</a:t>
            </a:r>
            <a:r>
              <a:rPr lang="ja-JP" altLang="en-US" sz="900">
                <a:solidFill>
                  <a:srgbClr val="000000"/>
                </a:solidFill>
                <a:latin typeface="HG丸ｺﾞｼｯｸM-PRO" panose="020F0600000000000000" pitchFamily="50" charset="-128"/>
                <a:ea typeface="HG丸ｺﾞｼｯｸM-PRO" panose="020F0600000000000000" pitchFamily="50" charset="-128"/>
              </a:rPr>
              <a:t>：</a:t>
            </a:r>
            <a:r>
              <a:rPr lang="en-US" altLang="ja-JP" sz="900">
                <a:solidFill>
                  <a:srgbClr val="000000"/>
                </a:solidFill>
                <a:latin typeface="HG丸ｺﾞｼｯｸM-PRO" panose="020F0600000000000000" pitchFamily="50" charset="-128"/>
                <a:ea typeface="HG丸ｺﾞｼｯｸM-PRO" panose="020F0600000000000000" pitchFamily="50" charset="-128"/>
              </a:rPr>
              <a:t>TM-T30/TM-T88</a:t>
            </a:r>
            <a:r>
              <a:rPr lang="ja-JP" altLang="en-US" sz="900">
                <a:solidFill>
                  <a:srgbClr val="000000"/>
                </a:solidFill>
                <a:latin typeface="HG丸ｺﾞｼｯｸM-PRO" panose="020F0600000000000000" pitchFamily="50" charset="-128"/>
                <a:ea typeface="HG丸ｺﾞｼｯｸM-PRO" panose="020F0600000000000000" pitchFamily="50" charset="-128"/>
              </a:rPr>
              <a:t>シリーズ</a:t>
            </a:r>
            <a:r>
              <a:rPr lang="en-US" altLang="ja-JP" sz="900">
                <a:solidFill>
                  <a:srgbClr val="000000"/>
                </a:solidFill>
                <a:latin typeface="HG丸ｺﾞｼｯｸM-PRO" panose="020F0600000000000000" pitchFamily="50" charset="-128"/>
                <a:ea typeface="HG丸ｺﾞｼｯｸM-PRO" panose="020F0600000000000000" pitchFamily="50" charset="-128"/>
              </a:rPr>
              <a:t>】</a:t>
            </a:r>
          </a:p>
          <a:p>
            <a:pPr>
              <a:lnSpc>
                <a:spcPct val="120000"/>
              </a:lnSpc>
              <a:spcBef>
                <a:spcPct val="0"/>
              </a:spcBef>
              <a:buFontTx/>
              <a:buNone/>
            </a:pPr>
            <a:endParaRPr lang="en-US" altLang="ja-JP" sz="50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en-US" altLang="ja-JP" sz="900">
                <a:solidFill>
                  <a:srgbClr val="000000"/>
                </a:solidFill>
                <a:latin typeface="HG丸ｺﾞｼｯｸM-PRO" panose="020F0600000000000000" pitchFamily="50" charset="-128"/>
                <a:ea typeface="HG丸ｺﾞｼｯｸM-PRO" panose="020F0600000000000000" pitchFamily="50" charset="-128"/>
              </a:rPr>
              <a:t>■ </a:t>
            </a:r>
            <a:r>
              <a:rPr lang="ja-JP" altLang="en-US" sz="900">
                <a:solidFill>
                  <a:srgbClr val="000000"/>
                </a:solidFill>
                <a:latin typeface="HG丸ｺﾞｼｯｸM-PRO" panose="020F0600000000000000" pitchFamily="50" charset="-128"/>
                <a:ea typeface="HG丸ｺﾞｼｯｸM-PRO" panose="020F0600000000000000" pitchFamily="50" charset="-128"/>
              </a:rPr>
              <a:t>カスタマディスプレイ</a:t>
            </a: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カスタマディスプレイ使用設定，表示回数</a:t>
            </a:r>
            <a:r>
              <a:rPr lang="en-US" altLang="ja-JP" sz="900">
                <a:solidFill>
                  <a:srgbClr val="000000"/>
                </a:solidFill>
                <a:latin typeface="HG丸ｺﾞｼｯｸM-PRO" panose="020F0600000000000000" pitchFamily="50" charset="-128"/>
                <a:ea typeface="HG丸ｺﾞｼｯｸM-PRO" panose="020F0600000000000000" pitchFamily="50" charset="-128"/>
              </a:rPr>
              <a:t>(0-4)</a:t>
            </a:r>
            <a:r>
              <a:rPr lang="ja-JP" altLang="en-US" sz="900">
                <a:solidFill>
                  <a:srgbClr val="000000"/>
                </a:solidFill>
                <a:latin typeface="HG丸ｺﾞｼｯｸM-PRO" panose="020F0600000000000000" pitchFamily="50" charset="-128"/>
                <a:ea typeface="HG丸ｺﾞｼｯｸM-PRO" panose="020F0600000000000000" pitchFamily="50" charset="-128"/>
              </a:rPr>
              <a:t>，表示開始時間</a:t>
            </a:r>
            <a:r>
              <a:rPr lang="en-US" altLang="ja-JP" sz="900">
                <a:solidFill>
                  <a:srgbClr val="000000"/>
                </a:solidFill>
                <a:latin typeface="HG丸ｺﾞｼｯｸM-PRO" panose="020F0600000000000000" pitchFamily="50" charset="-128"/>
                <a:ea typeface="HG丸ｺﾞｼｯｸM-PRO" panose="020F0600000000000000" pitchFamily="50" charset="-128"/>
              </a:rPr>
              <a:t>(</a:t>
            </a:r>
            <a:r>
              <a:rPr lang="ja-JP" altLang="en-US" sz="900">
                <a:solidFill>
                  <a:srgbClr val="000000"/>
                </a:solidFill>
                <a:latin typeface="HG丸ｺﾞｼｯｸM-PRO" panose="020F0600000000000000" pitchFamily="50" charset="-128"/>
                <a:ea typeface="HG丸ｺﾞｼｯｸM-PRO" panose="020F0600000000000000" pitchFamily="50" charset="-128"/>
              </a:rPr>
              <a:t>単位：秒</a:t>
            </a:r>
            <a:r>
              <a:rPr lang="en-US" altLang="ja-JP" sz="900">
                <a:solidFill>
                  <a:srgbClr val="000000"/>
                </a:solidFill>
                <a:latin typeface="HG丸ｺﾞｼｯｸM-PRO" panose="020F0600000000000000" pitchFamily="50" charset="-128"/>
                <a:ea typeface="HG丸ｺﾞｼｯｸM-PRO" panose="020F0600000000000000" pitchFamily="50" charset="-128"/>
              </a:rPr>
              <a:t>)</a:t>
            </a:r>
            <a:r>
              <a:rPr lang="ja-JP" altLang="en-US" sz="900">
                <a:solidFill>
                  <a:srgbClr val="000000"/>
                </a:solidFill>
                <a:latin typeface="HG丸ｺﾞｼｯｸM-PRO" panose="020F0600000000000000" pitchFamily="50" charset="-128"/>
                <a:ea typeface="HG丸ｺﾞｼｯｸM-PRO" panose="020F0600000000000000" pitchFamily="50" charset="-128"/>
              </a:rPr>
              <a:t>，</a:t>
            </a:r>
            <a:br>
              <a:rPr lang="ja-JP" altLang="en-US" sz="900">
                <a:solidFill>
                  <a:srgbClr val="000000"/>
                </a:solidFill>
                <a:latin typeface="HG丸ｺﾞｼｯｸM-PRO" panose="020F0600000000000000" pitchFamily="50" charset="-128"/>
                <a:ea typeface="HG丸ｺﾞｼｯｸM-PRO" panose="020F0600000000000000" pitchFamily="50" charset="-128"/>
              </a:rPr>
            </a:br>
            <a:r>
              <a:rPr lang="ja-JP" altLang="en-US" sz="900">
                <a:solidFill>
                  <a:srgbClr val="000000"/>
                </a:solidFill>
                <a:latin typeface="HG丸ｺﾞｼｯｸM-PRO" panose="020F0600000000000000" pitchFamily="50" charset="-128"/>
                <a:ea typeface="HG丸ｺﾞｼｯｸM-PRO" panose="020F0600000000000000" pitchFamily="50" charset="-128"/>
              </a:rPr>
              <a:t>表示切替時間</a:t>
            </a:r>
            <a:r>
              <a:rPr lang="en-US" altLang="ja-JP" sz="900">
                <a:solidFill>
                  <a:srgbClr val="000000"/>
                </a:solidFill>
                <a:latin typeface="HG丸ｺﾞｼｯｸM-PRO" panose="020F0600000000000000" pitchFamily="50" charset="-128"/>
                <a:ea typeface="HG丸ｺﾞｼｯｸM-PRO" panose="020F0600000000000000" pitchFamily="50" charset="-128"/>
              </a:rPr>
              <a:t>(</a:t>
            </a:r>
            <a:r>
              <a:rPr lang="ja-JP" altLang="en-US" sz="900">
                <a:solidFill>
                  <a:srgbClr val="000000"/>
                </a:solidFill>
                <a:latin typeface="HG丸ｺﾞｼｯｸM-PRO" panose="020F0600000000000000" pitchFamily="50" charset="-128"/>
                <a:ea typeface="HG丸ｺﾞｼｯｸM-PRO" panose="020F0600000000000000" pitchFamily="50" charset="-128"/>
              </a:rPr>
              <a:t>単位：秒</a:t>
            </a:r>
            <a:r>
              <a:rPr lang="en-US" altLang="ja-JP" sz="900">
                <a:solidFill>
                  <a:srgbClr val="000000"/>
                </a:solidFill>
                <a:latin typeface="HG丸ｺﾞｼｯｸM-PRO" panose="020F0600000000000000" pitchFamily="50" charset="-128"/>
                <a:ea typeface="HG丸ｺﾞｼｯｸM-PRO" panose="020F0600000000000000" pitchFamily="50" charset="-128"/>
              </a:rPr>
              <a:t>)</a:t>
            </a:r>
            <a:r>
              <a:rPr lang="ja-JP" altLang="en-US" sz="900">
                <a:solidFill>
                  <a:srgbClr val="000000"/>
                </a:solidFill>
                <a:latin typeface="HG丸ｺﾞｼｯｸM-PRO" panose="020F0600000000000000" pitchFamily="50" charset="-128"/>
                <a:ea typeface="HG丸ｺﾞｼｯｸM-PRO" panose="020F0600000000000000" pitchFamily="50" charset="-128"/>
              </a:rPr>
              <a:t>，表示内容</a:t>
            </a:r>
            <a:r>
              <a:rPr lang="en-US" altLang="ja-JP" sz="900">
                <a:solidFill>
                  <a:srgbClr val="000000"/>
                </a:solidFill>
                <a:latin typeface="HG丸ｺﾞｼｯｸM-PRO" panose="020F0600000000000000" pitchFamily="50" charset="-128"/>
                <a:ea typeface="HG丸ｺﾞｼｯｸM-PRO" panose="020F0600000000000000" pitchFamily="50" charset="-128"/>
              </a:rPr>
              <a:t>(</a:t>
            </a:r>
            <a:r>
              <a:rPr lang="ja-JP" altLang="en-US" sz="900">
                <a:solidFill>
                  <a:srgbClr val="000000"/>
                </a:solidFill>
                <a:latin typeface="HG丸ｺﾞｼｯｸM-PRO" panose="020F0600000000000000" pitchFamily="50" charset="-128"/>
                <a:ea typeface="HG丸ｺﾞｼｯｸM-PRO" panose="020F0600000000000000" pitchFamily="50" charset="-128"/>
              </a:rPr>
              <a:t>最大</a:t>
            </a:r>
            <a:r>
              <a:rPr lang="en-US" altLang="ja-JP" sz="900">
                <a:solidFill>
                  <a:srgbClr val="000000"/>
                </a:solidFill>
                <a:latin typeface="HG丸ｺﾞｼｯｸM-PRO" panose="020F0600000000000000" pitchFamily="50" charset="-128"/>
                <a:ea typeface="HG丸ｺﾞｼｯｸM-PRO" panose="020F0600000000000000" pitchFamily="50" charset="-128"/>
              </a:rPr>
              <a:t>20</a:t>
            </a:r>
            <a:r>
              <a:rPr lang="ja-JP" altLang="en-US" sz="900">
                <a:solidFill>
                  <a:srgbClr val="000000"/>
                </a:solidFill>
                <a:latin typeface="HG丸ｺﾞｼｯｸM-PRO" panose="020F0600000000000000" pitchFamily="50" charset="-128"/>
                <a:ea typeface="HG丸ｺﾞｼｯｸM-PRO" panose="020F0600000000000000" pitchFamily="50" charset="-128"/>
              </a:rPr>
              <a:t>バイト・表示</a:t>
            </a:r>
            <a:r>
              <a:rPr lang="en-US" altLang="ja-JP" sz="900">
                <a:solidFill>
                  <a:srgbClr val="000000"/>
                </a:solidFill>
                <a:latin typeface="HG丸ｺﾞｼｯｸM-PRO" panose="020F0600000000000000" pitchFamily="50" charset="-128"/>
                <a:ea typeface="HG丸ｺﾞｼｯｸM-PRO" panose="020F0600000000000000" pitchFamily="50" charset="-128"/>
              </a:rPr>
              <a:t>4</a:t>
            </a:r>
            <a:r>
              <a:rPr lang="ja-JP" altLang="en-US" sz="900">
                <a:solidFill>
                  <a:srgbClr val="000000"/>
                </a:solidFill>
                <a:latin typeface="HG丸ｺﾞｼｯｸM-PRO" panose="020F0600000000000000" pitchFamily="50" charset="-128"/>
                <a:ea typeface="HG丸ｺﾞｼｯｸM-PRO" panose="020F0600000000000000" pitchFamily="50" charset="-128"/>
              </a:rPr>
              <a:t>項目各</a:t>
            </a:r>
            <a:r>
              <a:rPr lang="en-US" altLang="ja-JP" sz="900">
                <a:solidFill>
                  <a:srgbClr val="000000"/>
                </a:solidFill>
                <a:latin typeface="HG丸ｺﾞｼｯｸM-PRO" panose="020F0600000000000000" pitchFamily="50" charset="-128"/>
                <a:ea typeface="HG丸ｺﾞｼｯｸM-PRO" panose="020F0600000000000000" pitchFamily="50" charset="-128"/>
              </a:rPr>
              <a:t>2</a:t>
            </a:r>
            <a:r>
              <a:rPr lang="ja-JP" altLang="en-US" sz="900">
                <a:solidFill>
                  <a:srgbClr val="000000"/>
                </a:solidFill>
                <a:latin typeface="HG丸ｺﾞｼｯｸM-PRO" panose="020F0600000000000000" pitchFamily="50" charset="-128"/>
                <a:ea typeface="HG丸ｺﾞｼｯｸM-PRO" panose="020F0600000000000000" pitchFamily="50" charset="-128"/>
              </a:rPr>
              <a:t>行）</a:t>
            </a:r>
            <a:br>
              <a:rPr lang="ja-JP" altLang="en-US" sz="900">
                <a:solidFill>
                  <a:srgbClr val="000000"/>
                </a:solidFill>
                <a:latin typeface="HG丸ｺﾞｼｯｸM-PRO" panose="020F0600000000000000" pitchFamily="50" charset="-128"/>
                <a:ea typeface="HG丸ｺﾞｼｯｸM-PRO" panose="020F0600000000000000" pitchFamily="50" charset="-128"/>
              </a:rPr>
            </a:br>
            <a:r>
              <a:rPr lang="ja-JP" altLang="en-US" sz="900">
                <a:solidFill>
                  <a:srgbClr val="000000"/>
                </a:solidFill>
                <a:latin typeface="HG丸ｺﾞｼｯｸM-PRO" panose="020F0600000000000000" pitchFamily="50" charset="-128"/>
                <a:ea typeface="HG丸ｺﾞｼｯｸM-PRO" panose="020F0600000000000000" pitchFamily="50" charset="-128"/>
              </a:rPr>
              <a:t> □ 対応機種</a:t>
            </a:r>
            <a:r>
              <a:rPr lang="en-US" altLang="ja-JP" sz="900">
                <a:solidFill>
                  <a:srgbClr val="000000"/>
                </a:solidFill>
                <a:latin typeface="HG丸ｺﾞｼｯｸM-PRO" panose="020F0600000000000000" pitchFamily="50" charset="-128"/>
                <a:ea typeface="HG丸ｺﾞｼｯｸM-PRO" panose="020F0600000000000000" pitchFamily="50" charset="-128"/>
              </a:rPr>
              <a:t>【</a:t>
            </a:r>
            <a:r>
              <a:rPr lang="ja-JP" altLang="en-US" sz="900">
                <a:solidFill>
                  <a:srgbClr val="000000"/>
                </a:solidFill>
                <a:latin typeface="HG丸ｺﾞｼｯｸM-PRO" panose="020F0600000000000000" pitchFamily="50" charset="-128"/>
                <a:ea typeface="HG丸ｺﾞｼｯｸM-PRO" panose="020F0600000000000000" pitchFamily="50" charset="-128"/>
              </a:rPr>
              <a:t>ビジコム</a:t>
            </a:r>
            <a:r>
              <a:rPr lang="en-US" altLang="ja-JP" sz="900">
                <a:solidFill>
                  <a:srgbClr val="000000"/>
                </a:solidFill>
                <a:latin typeface="HG丸ｺﾞｼｯｸM-PRO" panose="020F0600000000000000" pitchFamily="50" charset="-128"/>
                <a:ea typeface="HG丸ｺﾞｼｯｸM-PRO" panose="020F0600000000000000" pitchFamily="50" charset="-128"/>
              </a:rPr>
              <a:t>BC-VF3100U(</a:t>
            </a:r>
            <a:r>
              <a:rPr lang="ja-JP" altLang="en-US" sz="900">
                <a:solidFill>
                  <a:srgbClr val="000000"/>
                </a:solidFill>
                <a:latin typeface="HG丸ｺﾞｼｯｸM-PRO" panose="020F0600000000000000" pitchFamily="50" charset="-128"/>
                <a:ea typeface="HG丸ｺﾞｼｯｸM-PRO" panose="020F0600000000000000" pitchFamily="50" charset="-128"/>
              </a:rPr>
              <a:t>エプソン</a:t>
            </a:r>
            <a:r>
              <a:rPr lang="en-US" altLang="ja-JP" sz="900">
                <a:solidFill>
                  <a:srgbClr val="000000"/>
                </a:solidFill>
                <a:latin typeface="HG丸ｺﾞｼｯｸM-PRO" panose="020F0600000000000000" pitchFamily="50" charset="-128"/>
                <a:ea typeface="HG丸ｺﾞｼｯｸM-PRO" panose="020F0600000000000000" pitchFamily="50" charset="-128"/>
              </a:rPr>
              <a:t>DM-D110</a:t>
            </a:r>
            <a:r>
              <a:rPr lang="ja-JP" altLang="en-US" sz="900">
                <a:solidFill>
                  <a:srgbClr val="000000"/>
                </a:solidFill>
                <a:latin typeface="HG丸ｺﾞｼｯｸM-PRO" panose="020F0600000000000000" pitchFamily="50" charset="-128"/>
                <a:ea typeface="HG丸ｺﾞｼｯｸM-PRO" panose="020F0600000000000000" pitchFamily="50" charset="-128"/>
              </a:rPr>
              <a:t>、</a:t>
            </a:r>
            <a:r>
              <a:rPr lang="en-US" altLang="ja-JP" sz="900">
                <a:solidFill>
                  <a:srgbClr val="000000"/>
                </a:solidFill>
                <a:latin typeface="HG丸ｺﾞｼｯｸM-PRO" panose="020F0600000000000000" pitchFamily="50" charset="-128"/>
                <a:ea typeface="HG丸ｺﾞｼｯｸM-PRO" panose="020F0600000000000000" pitchFamily="50" charset="-128"/>
              </a:rPr>
              <a:t>210</a:t>
            </a:r>
            <a:r>
              <a:rPr lang="ja-JP" altLang="en-US" sz="900">
                <a:solidFill>
                  <a:srgbClr val="000000"/>
                </a:solidFill>
                <a:latin typeface="HG丸ｺﾞｼｯｸM-PRO" panose="020F0600000000000000" pitchFamily="50" charset="-128"/>
                <a:ea typeface="HG丸ｺﾞｼｯｸM-PRO" panose="020F0600000000000000" pitchFamily="50" charset="-128"/>
              </a:rPr>
              <a:t>シリーズ準拠</a:t>
            </a:r>
            <a:r>
              <a:rPr lang="en-US" altLang="ja-JP" sz="900">
                <a:solidFill>
                  <a:srgbClr val="000000"/>
                </a:solidFill>
                <a:latin typeface="HG丸ｺﾞｼｯｸM-PRO" panose="020F0600000000000000" pitchFamily="50" charset="-128"/>
                <a:ea typeface="HG丸ｺﾞｼｯｸM-PRO" panose="020F0600000000000000" pitchFamily="50" charset="-128"/>
              </a:rPr>
              <a:t>)】</a:t>
            </a:r>
          </a:p>
          <a:p>
            <a:pPr>
              <a:lnSpc>
                <a:spcPct val="120000"/>
              </a:lnSpc>
              <a:spcBef>
                <a:spcPct val="0"/>
              </a:spcBef>
              <a:buFontTx/>
              <a:buNone/>
            </a:pPr>
            <a:endParaRPr lang="en-US" altLang="ja-JP" sz="50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en-US" altLang="ja-JP" sz="900">
                <a:solidFill>
                  <a:srgbClr val="000000"/>
                </a:solidFill>
                <a:latin typeface="HG丸ｺﾞｼｯｸM-PRO" panose="020F0600000000000000" pitchFamily="50" charset="-128"/>
                <a:ea typeface="HG丸ｺﾞｼｯｸM-PRO" panose="020F0600000000000000" pitchFamily="50" charset="-128"/>
              </a:rPr>
              <a:t>■ </a:t>
            </a:r>
            <a:r>
              <a:rPr lang="ja-JP" altLang="en-US" sz="900">
                <a:solidFill>
                  <a:srgbClr val="000000"/>
                </a:solidFill>
                <a:latin typeface="HG丸ｺﾞｼｯｸM-PRO" panose="020F0600000000000000" pitchFamily="50" charset="-128"/>
                <a:ea typeface="HG丸ｺﾞｼｯｸM-PRO" panose="020F0600000000000000" pitchFamily="50" charset="-128"/>
              </a:rPr>
              <a:t>キャッシュドロア</a:t>
            </a: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キャッシュドロア使用設定</a:t>
            </a:r>
            <a:br>
              <a:rPr lang="ja-JP" altLang="en-US" sz="900">
                <a:solidFill>
                  <a:srgbClr val="000000"/>
                </a:solidFill>
                <a:latin typeface="HG丸ｺﾞｼｯｸM-PRO" panose="020F0600000000000000" pitchFamily="50" charset="-128"/>
                <a:ea typeface="HG丸ｺﾞｼｯｸM-PRO" panose="020F0600000000000000" pitchFamily="50" charset="-128"/>
              </a:rPr>
            </a:br>
            <a:r>
              <a:rPr lang="ja-JP" altLang="en-US" sz="900">
                <a:solidFill>
                  <a:srgbClr val="000000"/>
                </a:solidFill>
                <a:latin typeface="HG丸ｺﾞｼｯｸM-PRO" panose="020F0600000000000000" pitchFamily="50" charset="-128"/>
                <a:ea typeface="HG丸ｺﾞｼｯｸM-PRO" panose="020F0600000000000000" pitchFamily="50" charset="-128"/>
              </a:rPr>
              <a:t> □ 対応機種</a:t>
            </a:r>
            <a:r>
              <a:rPr lang="en-US" altLang="ja-JP" sz="900">
                <a:solidFill>
                  <a:srgbClr val="000000"/>
                </a:solidFill>
                <a:latin typeface="HG丸ｺﾞｼｯｸM-PRO" panose="020F0600000000000000" pitchFamily="50" charset="-128"/>
                <a:ea typeface="HG丸ｺﾞｼｯｸM-PRO" panose="020F0600000000000000" pitchFamily="50" charset="-128"/>
              </a:rPr>
              <a:t>【</a:t>
            </a:r>
            <a:r>
              <a:rPr lang="ja-JP" altLang="en-US" sz="900">
                <a:solidFill>
                  <a:srgbClr val="000000"/>
                </a:solidFill>
                <a:latin typeface="HG丸ｺﾞｼｯｸM-PRO" panose="020F0600000000000000" pitchFamily="50" charset="-128"/>
                <a:ea typeface="HG丸ｺﾞｼｯｸM-PRO" panose="020F0600000000000000" pitchFamily="50" charset="-128"/>
              </a:rPr>
              <a:t>ビジコム</a:t>
            </a:r>
            <a:r>
              <a:rPr lang="en-US" altLang="ja-JP" sz="900">
                <a:solidFill>
                  <a:srgbClr val="000000"/>
                </a:solidFill>
                <a:latin typeface="HG丸ｺﾞｼｯｸM-PRO" panose="020F0600000000000000" pitchFamily="50" charset="-128"/>
                <a:ea typeface="HG丸ｺﾞｼｯｸM-PRO" panose="020F0600000000000000" pitchFamily="50" charset="-128"/>
              </a:rPr>
              <a:t>BC-DW(</a:t>
            </a:r>
            <a:r>
              <a:rPr lang="ja-JP" altLang="en-US" sz="900">
                <a:solidFill>
                  <a:srgbClr val="000000"/>
                </a:solidFill>
                <a:latin typeface="HG丸ｺﾞｼｯｸM-PRO" panose="020F0600000000000000" pitchFamily="50" charset="-128"/>
                <a:ea typeface="HG丸ｺﾞｼｯｸM-PRO" panose="020F0600000000000000" pitchFamily="50" charset="-128"/>
              </a:rPr>
              <a:t>モジュラータイプ、</a:t>
            </a:r>
            <a:r>
              <a:rPr lang="en-US" altLang="ja-JP" sz="900">
                <a:solidFill>
                  <a:srgbClr val="000000"/>
                </a:solidFill>
                <a:latin typeface="HG丸ｺﾞｼｯｸM-PRO" panose="020F0600000000000000" pitchFamily="50" charset="-128"/>
                <a:ea typeface="HG丸ｺﾞｼｯｸM-PRO" panose="020F0600000000000000" pitchFamily="50" charset="-128"/>
              </a:rPr>
              <a:t>RS232C</a:t>
            </a:r>
            <a:r>
              <a:rPr lang="ja-JP" altLang="en-US" sz="900">
                <a:solidFill>
                  <a:srgbClr val="000000"/>
                </a:solidFill>
                <a:latin typeface="HG丸ｺﾞｼｯｸM-PRO" panose="020F0600000000000000" pitchFamily="50" charset="-128"/>
                <a:ea typeface="HG丸ｺﾞｼｯｸM-PRO" panose="020F0600000000000000" pitchFamily="50" charset="-128"/>
              </a:rPr>
              <a:t>タイプ</a:t>
            </a:r>
            <a:r>
              <a:rPr lang="en-US" altLang="ja-JP" sz="900">
                <a:solidFill>
                  <a:srgbClr val="000000"/>
                </a:solidFill>
                <a:latin typeface="HG丸ｺﾞｼｯｸM-PRO" panose="020F0600000000000000" pitchFamily="50" charset="-128"/>
                <a:ea typeface="HG丸ｺﾞｼｯｸM-PRO" panose="020F0600000000000000" pitchFamily="50" charset="-128"/>
              </a:rPr>
              <a:t>)】</a:t>
            </a:r>
          </a:p>
          <a:p>
            <a:pPr>
              <a:lnSpc>
                <a:spcPct val="120000"/>
              </a:lnSpc>
              <a:spcBef>
                <a:spcPct val="0"/>
              </a:spcBef>
              <a:buFontTx/>
              <a:buNone/>
            </a:pPr>
            <a:endParaRPr lang="en-US" altLang="ja-JP" sz="500" b="1">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ja-JP" altLang="en-US" sz="1000" b="1">
                <a:solidFill>
                  <a:srgbClr val="000000"/>
                </a:solidFill>
                <a:latin typeface="HG丸ｺﾞｼｯｸM-PRO" panose="020F0600000000000000" pitchFamily="50" charset="-128"/>
                <a:ea typeface="HG丸ｺﾞｼｯｸM-PRO" panose="020F0600000000000000" pitchFamily="50" charset="-128"/>
              </a:rPr>
              <a:t>（拡張周辺機器）</a:t>
            </a: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 バーコードラベルプリンタ</a:t>
            </a: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バーコードラベルプリンタ使用設定，バーコードラベルプリンタ発行スタイル設定</a:t>
            </a:r>
            <a:br>
              <a:rPr lang="ja-JP" altLang="en-US" sz="900">
                <a:solidFill>
                  <a:srgbClr val="000000"/>
                </a:solidFill>
                <a:latin typeface="HG丸ｺﾞｼｯｸM-PRO" panose="020F0600000000000000" pitchFamily="50" charset="-128"/>
                <a:ea typeface="HG丸ｺﾞｼｯｸM-PRO" panose="020F0600000000000000" pitchFamily="50" charset="-128"/>
              </a:rPr>
            </a:br>
            <a:r>
              <a:rPr lang="ja-JP" altLang="en-US" sz="900">
                <a:solidFill>
                  <a:srgbClr val="000000"/>
                </a:solidFill>
                <a:latin typeface="HG丸ｺﾞｼｯｸM-PRO" panose="020F0600000000000000" pitchFamily="50" charset="-128"/>
                <a:ea typeface="HG丸ｺﾞｼｯｸM-PRO" panose="020F0600000000000000" pitchFamily="50" charset="-128"/>
              </a:rPr>
              <a:t>（タグ</a:t>
            </a:r>
            <a:r>
              <a:rPr lang="en-US" altLang="ja-JP" sz="900">
                <a:solidFill>
                  <a:srgbClr val="000000"/>
                </a:solidFill>
                <a:latin typeface="HG丸ｺﾞｼｯｸM-PRO" panose="020F0600000000000000" pitchFamily="50" charset="-128"/>
                <a:ea typeface="HG丸ｺﾞｼｯｸM-PRO" panose="020F0600000000000000" pitchFamily="50" charset="-128"/>
              </a:rPr>
              <a:t>4</a:t>
            </a:r>
            <a:r>
              <a:rPr lang="ja-JP" altLang="en-US" sz="900">
                <a:solidFill>
                  <a:srgbClr val="000000"/>
                </a:solidFill>
                <a:latin typeface="HG丸ｺﾞｼｯｸM-PRO" panose="020F0600000000000000" pitchFamily="50" charset="-128"/>
                <a:ea typeface="HG丸ｺﾞｼｯｸM-PRO" panose="020F0600000000000000" pitchFamily="50" charset="-128"/>
              </a:rPr>
              <a:t>種） （当社指定機種</a:t>
            </a:r>
            <a:r>
              <a:rPr lang="en-US" altLang="ja-JP" sz="900">
                <a:solidFill>
                  <a:srgbClr val="000000"/>
                </a:solidFill>
                <a:latin typeface="HG丸ｺﾞｼｯｸM-PRO" panose="020F0600000000000000" pitchFamily="50" charset="-128"/>
                <a:ea typeface="HG丸ｺﾞｼｯｸM-PRO" panose="020F0600000000000000" pitchFamily="50" charset="-128"/>
              </a:rPr>
              <a:t>&lt;</a:t>
            </a:r>
            <a:r>
              <a:rPr lang="ja-JP" altLang="en-US" sz="900">
                <a:solidFill>
                  <a:srgbClr val="000000"/>
                </a:solidFill>
                <a:latin typeface="HG丸ｺﾞｼｯｸM-PRO" panose="020F0600000000000000" pitchFamily="50" charset="-128"/>
                <a:ea typeface="HG丸ｺﾞｼｯｸM-PRO" panose="020F0600000000000000" pitchFamily="50" charset="-128"/>
              </a:rPr>
              <a:t>感熱式・熱転写式</a:t>
            </a:r>
            <a:r>
              <a:rPr lang="en-US" altLang="ja-JP" sz="900">
                <a:solidFill>
                  <a:srgbClr val="000000"/>
                </a:solidFill>
                <a:latin typeface="HG丸ｺﾞｼｯｸM-PRO" panose="020F0600000000000000" pitchFamily="50" charset="-128"/>
                <a:ea typeface="HG丸ｺﾞｼｯｸM-PRO" panose="020F0600000000000000" pitchFamily="50" charset="-128"/>
              </a:rPr>
              <a:t>&gt;</a:t>
            </a:r>
            <a:r>
              <a:rPr lang="ja-JP" altLang="en-US" sz="900">
                <a:solidFill>
                  <a:srgbClr val="000000"/>
                </a:solidFill>
                <a:latin typeface="HG丸ｺﾞｼｯｸM-PRO" panose="020F0600000000000000" pitchFamily="50" charset="-128"/>
                <a:ea typeface="HG丸ｺﾞｼｯｸM-PRO" panose="020F0600000000000000" pitchFamily="50" charset="-128"/>
              </a:rPr>
              <a:t>）</a:t>
            </a: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 紙幣硬貨自動釣銭機</a:t>
            </a: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紙幣硬貨自動釣銭機使用設定（当社指定機種）</a:t>
            </a: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 電子マネー</a:t>
            </a:r>
            <a:r>
              <a:rPr lang="en-US" altLang="ja-JP" sz="900">
                <a:solidFill>
                  <a:srgbClr val="000000"/>
                </a:solidFill>
                <a:latin typeface="HG丸ｺﾞｼｯｸM-PRO" panose="020F0600000000000000" pitchFamily="50" charset="-128"/>
                <a:ea typeface="HG丸ｺﾞｼｯｸM-PRO" panose="020F0600000000000000" pitchFamily="50" charset="-128"/>
              </a:rPr>
              <a:t>/</a:t>
            </a:r>
            <a:r>
              <a:rPr lang="ja-JP" altLang="en-US" sz="900">
                <a:solidFill>
                  <a:srgbClr val="000000"/>
                </a:solidFill>
                <a:latin typeface="HG丸ｺﾞｼｯｸM-PRO" panose="020F0600000000000000" pitchFamily="50" charset="-128"/>
                <a:ea typeface="HG丸ｺﾞｼｯｸM-PRO" panose="020F0600000000000000" pitchFamily="50" charset="-128"/>
              </a:rPr>
              <a:t>クレジット決済端末連動製品</a:t>
            </a:r>
            <a:endParaRPr lang="en-US" altLang="ja-JP" sz="90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en-US" altLang="ja-JP" sz="900">
                <a:solidFill>
                  <a:srgbClr val="000000"/>
                </a:solidFill>
                <a:latin typeface="HG丸ｺﾞｼｯｸM-PRO" panose="020F0600000000000000" pitchFamily="50" charset="-128"/>
                <a:ea typeface="HG丸ｺﾞｼｯｸM-PRO" panose="020F0600000000000000" pitchFamily="50" charset="-128"/>
              </a:rPr>
              <a:t>J-Mups</a:t>
            </a:r>
            <a:endParaRPr lang="ja-JP" altLang="en-US" sz="90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 </a:t>
            </a:r>
            <a:r>
              <a:rPr lang="en-US" altLang="ja-JP" sz="900">
                <a:solidFill>
                  <a:srgbClr val="000000"/>
                </a:solidFill>
                <a:latin typeface="HG丸ｺﾞｼｯｸM-PRO" panose="020F0600000000000000" pitchFamily="50" charset="-128"/>
                <a:ea typeface="HG丸ｺﾞｼｯｸM-PRO" panose="020F0600000000000000" pitchFamily="50" charset="-128"/>
              </a:rPr>
              <a:t>POS</a:t>
            </a:r>
            <a:r>
              <a:rPr lang="ja-JP" altLang="en-US" sz="900">
                <a:solidFill>
                  <a:srgbClr val="000000"/>
                </a:solidFill>
                <a:latin typeface="HG丸ｺﾞｼｯｸM-PRO" panose="020F0600000000000000" pitchFamily="50" charset="-128"/>
                <a:ea typeface="HG丸ｺﾞｼｯｸM-PRO" panose="020F0600000000000000" pitchFamily="50" charset="-128"/>
              </a:rPr>
              <a:t>キーボード</a:t>
            </a:r>
          </a:p>
          <a:p>
            <a:pPr>
              <a:lnSpc>
                <a:spcPct val="120000"/>
              </a:lnSpc>
              <a:spcBef>
                <a:spcPct val="0"/>
              </a:spcBef>
              <a:buFontTx/>
              <a:buNone/>
            </a:pPr>
            <a:r>
              <a:rPr lang="en-US" altLang="ja-JP" sz="900">
                <a:solidFill>
                  <a:srgbClr val="000000"/>
                </a:solidFill>
                <a:latin typeface="HG丸ｺﾞｼｯｸM-PRO" panose="020F0600000000000000" pitchFamily="50" charset="-128"/>
                <a:ea typeface="HG丸ｺﾞｼｯｸM-PRO" panose="020F0600000000000000" pitchFamily="50" charset="-128"/>
              </a:rPr>
              <a:t>POS</a:t>
            </a:r>
            <a:r>
              <a:rPr lang="ja-JP" altLang="en-US" sz="900">
                <a:solidFill>
                  <a:srgbClr val="000000"/>
                </a:solidFill>
                <a:latin typeface="HG丸ｺﾞｼｯｸM-PRO" panose="020F0600000000000000" pitchFamily="50" charset="-128"/>
                <a:ea typeface="HG丸ｺﾞｼｯｸM-PRO" panose="020F0600000000000000" pitchFamily="50" charset="-128"/>
              </a:rPr>
              <a:t>キーボード対応可能（当社指定機種）</a:t>
            </a: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 オーダリングシステム</a:t>
            </a: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オーダリングシステム使用設定（当社指定機種）</a:t>
            </a:r>
            <a:endParaRPr lang="en-US" altLang="ja-JP" sz="90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 ハンディターミナル</a:t>
            </a:r>
            <a:endParaRPr lang="en-US" altLang="ja-JP" sz="90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ja-JP" altLang="en-US" sz="900">
                <a:solidFill>
                  <a:srgbClr val="000000"/>
                </a:solidFill>
                <a:latin typeface="HG丸ｺﾞｼｯｸM-PRO" panose="020F0600000000000000" pitchFamily="50" charset="-128"/>
                <a:ea typeface="HG丸ｺﾞｼｯｸM-PRO" panose="020F0600000000000000" pitchFamily="50" charset="-128"/>
              </a:rPr>
              <a:t>棚卸、在庫連動（当社指定機種）</a:t>
            </a:r>
          </a:p>
        </p:txBody>
      </p:sp>
      <p:sp>
        <p:nvSpPr>
          <p:cNvPr id="35844" name="Rectangle 26"/>
          <p:cNvSpPr>
            <a:spLocks noChangeArrowheads="1"/>
          </p:cNvSpPr>
          <p:nvPr/>
        </p:nvSpPr>
        <p:spPr bwMode="auto">
          <a:xfrm>
            <a:off x="434975" y="579438"/>
            <a:ext cx="4508500" cy="3927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nSpc>
                <a:spcPct val="120000"/>
              </a:lnSpc>
              <a:spcBef>
                <a:spcPct val="0"/>
              </a:spcBef>
              <a:buFontTx/>
              <a:buNone/>
            </a:pPr>
            <a:r>
              <a:rPr lang="ja-JP" altLang="en-US" sz="1000" b="1" dirty="0">
                <a:solidFill>
                  <a:srgbClr val="000000"/>
                </a:solidFill>
                <a:latin typeface="HG丸ｺﾞｼｯｸM-PRO" panose="020F0600000000000000" pitchFamily="50" charset="-128"/>
                <a:ea typeface="HG丸ｺﾞｼｯｸM-PRO" panose="020F0600000000000000" pitchFamily="50" charset="-128"/>
              </a:rPr>
              <a:t>■ 随時処理</a:t>
            </a:r>
          </a:p>
          <a:p>
            <a:pPr>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商品</a:t>
            </a:r>
            <a:r>
              <a:rPr lang="en-US" altLang="ja-JP" sz="900" dirty="0">
                <a:solidFill>
                  <a:srgbClr val="000000"/>
                </a:solidFill>
                <a:latin typeface="HG丸ｺﾞｼｯｸM-PRO" panose="020F0600000000000000" pitchFamily="50" charset="-128"/>
                <a:ea typeface="HG丸ｺﾞｼｯｸM-PRO" panose="020F0600000000000000" pitchFamily="50" charset="-128"/>
              </a:rPr>
              <a:t>CSV</a:t>
            </a:r>
            <a:r>
              <a:rPr lang="ja-JP" altLang="en-US" sz="900" dirty="0">
                <a:solidFill>
                  <a:srgbClr val="000000"/>
                </a:solidFill>
                <a:latin typeface="HG丸ｺﾞｼｯｸM-PRO" panose="020F0600000000000000" pitchFamily="50" charset="-128"/>
                <a:ea typeface="HG丸ｺﾞｼｯｸM-PRO" panose="020F0600000000000000" pitchFamily="50" charset="-128"/>
              </a:rPr>
              <a:t>データ出力</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部門</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コード範囲</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価格設定日</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在庫有無</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取込</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定価</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仕入</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定価上書有無</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顧客</a:t>
            </a:r>
            <a:r>
              <a:rPr lang="en-US" altLang="ja-JP" sz="900" dirty="0">
                <a:solidFill>
                  <a:srgbClr val="000000"/>
                </a:solidFill>
                <a:latin typeface="HG丸ｺﾞｼｯｸM-PRO" panose="020F0600000000000000" pitchFamily="50" charset="-128"/>
                <a:ea typeface="HG丸ｺﾞｼｯｸM-PRO" panose="020F0600000000000000" pitchFamily="50" charset="-128"/>
              </a:rPr>
              <a:t>CSV</a:t>
            </a:r>
            <a:r>
              <a:rPr lang="ja-JP" altLang="en-US" sz="900" dirty="0">
                <a:solidFill>
                  <a:srgbClr val="000000"/>
                </a:solidFill>
                <a:latin typeface="HG丸ｺﾞｼｯｸM-PRO" panose="020F0600000000000000" pitchFamily="50" charset="-128"/>
                <a:ea typeface="HG丸ｺﾞｼｯｸM-PRO" panose="020F0600000000000000" pitchFamily="50" charset="-128"/>
              </a:rPr>
              <a:t>データ出力･取込</a:t>
            </a:r>
          </a:p>
          <a:p>
            <a:pPr>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a:t>
            </a:r>
            <a:r>
              <a:rPr lang="en-US" altLang="ja-JP" sz="900" dirty="0">
                <a:solidFill>
                  <a:srgbClr val="000000"/>
                </a:solidFill>
                <a:latin typeface="HG丸ｺﾞｼｯｸM-PRO" panose="020F0600000000000000" pitchFamily="50" charset="-128"/>
                <a:ea typeface="HG丸ｺﾞｼｯｸM-PRO" panose="020F0600000000000000" pitchFamily="50" charset="-128"/>
              </a:rPr>
              <a:t>LOG(</a:t>
            </a:r>
            <a:r>
              <a:rPr lang="ja-JP" altLang="en-US" sz="900" dirty="0">
                <a:solidFill>
                  <a:srgbClr val="000000"/>
                </a:solidFill>
                <a:latin typeface="HG丸ｺﾞｼｯｸM-PRO" panose="020F0600000000000000" pitchFamily="50" charset="-128"/>
                <a:ea typeface="HG丸ｺﾞｼｯｸM-PRO" panose="020F0600000000000000" pitchFamily="50" charset="-128"/>
              </a:rPr>
              <a:t>トランザクション</a:t>
            </a:r>
            <a:r>
              <a:rPr lang="en-US" altLang="ja-JP" sz="900" dirty="0">
                <a:solidFill>
                  <a:srgbClr val="000000"/>
                </a:solidFill>
                <a:latin typeface="HG丸ｺﾞｼｯｸM-PRO" panose="020F0600000000000000" pitchFamily="50" charset="-128"/>
                <a:ea typeface="HG丸ｺﾞｼｯｸM-PRO" panose="020F0600000000000000" pitchFamily="50" charset="-128"/>
              </a:rPr>
              <a:t>)CSV</a:t>
            </a:r>
            <a:r>
              <a:rPr lang="ja-JP" altLang="en-US" sz="900" dirty="0">
                <a:solidFill>
                  <a:srgbClr val="000000"/>
                </a:solidFill>
                <a:latin typeface="HG丸ｺﾞｼｯｸM-PRO" panose="020F0600000000000000" pitchFamily="50" charset="-128"/>
                <a:ea typeface="HG丸ｺﾞｼｯｸM-PRO" panose="020F0600000000000000" pitchFamily="50" charset="-128"/>
              </a:rPr>
              <a:t>データ出力</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ja-JP" altLang="en-US" sz="900" b="1" dirty="0">
                <a:solidFill>
                  <a:srgbClr val="000000"/>
                </a:solidFill>
                <a:latin typeface="HG丸ｺﾞｼｯｸM-PRO" panose="020F0600000000000000" pitchFamily="50" charset="-128"/>
                <a:ea typeface="HG丸ｺﾞｼｯｸM-PRO" panose="020F0600000000000000" pitchFamily="50" charset="-128"/>
              </a:rPr>
              <a:t>■ システム</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データバックアップ □ データリストア □ 各種</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データメンテナンス</a:t>
            </a:r>
            <a:endParaRPr lang="en-US" altLang="ja-JP" sz="900" dirty="0" smtClean="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ja-JP" altLang="en-US" sz="900" b="1" dirty="0">
                <a:solidFill>
                  <a:srgbClr val="000000"/>
                </a:solidFill>
                <a:latin typeface="HG丸ｺﾞｼｯｸM-PRO" panose="020F0600000000000000" pitchFamily="50" charset="-128"/>
                <a:ea typeface="HG丸ｺﾞｼｯｸM-PRO" panose="020F0600000000000000" pitchFamily="50" charset="-128"/>
              </a:rPr>
              <a:t>■ その他</a:t>
            </a:r>
            <a:endParaRPr lang="en-US" altLang="ja-JP" sz="900" b="1" dirty="0">
              <a:solidFill>
                <a:srgbClr val="000000"/>
              </a:solidFill>
              <a:latin typeface="HG丸ｺﾞｼｯｸM-PRO" panose="020F0600000000000000" pitchFamily="50" charset="-128"/>
              <a:ea typeface="HG丸ｺﾞｼｯｸM-PRO" panose="020F0600000000000000" pitchFamily="50" charset="-128"/>
            </a:endParaRPr>
          </a:p>
          <a:p>
            <a:pPr>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インストアコード･雑誌コード･書籍コード対応 □ パスワード管理</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売上日報･</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月報</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在庫変更</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金額変更、移動、基本設定、商品登録、商品リスト、</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商品テキスト、ログテキスト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ハンディデータ</a:t>
            </a:r>
            <a:r>
              <a:rPr lang="en-US" altLang="ja-JP" sz="900" dirty="0">
                <a:solidFill>
                  <a:srgbClr val="000000"/>
                </a:solidFill>
                <a:latin typeface="HG丸ｺﾞｼｯｸM-PRO" panose="020F0600000000000000" pitchFamily="50" charset="-128"/>
                <a:ea typeface="HG丸ｺﾞｼｯｸM-PRO" panose="020F0600000000000000" pitchFamily="50" charset="-128"/>
              </a:rPr>
              <a:t>PC</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取込</a:t>
            </a:r>
            <a:r>
              <a:rPr lang="en-US" altLang="ja-JP" sz="900" dirty="0">
                <a:solidFill>
                  <a:srgbClr val="000000"/>
                </a:solidFill>
                <a:latin typeface="HG丸ｺﾞｼｯｸM-PRO" panose="020F0600000000000000" pitchFamily="50" charset="-128"/>
                <a:ea typeface="HG丸ｺﾞｼｯｸM-PRO" panose="020F0600000000000000" pitchFamily="50" charset="-128"/>
              </a:rPr>
              <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スマホ会員証 □ </a:t>
            </a:r>
            <a:r>
              <a:rPr lang="ja-JP" altLang="en-US" sz="900" dirty="0">
                <a:solidFill>
                  <a:srgbClr val="000000"/>
                </a:solidFill>
                <a:latin typeface="HG丸ｺﾞｼｯｸM-PRO" panose="020F0600000000000000" pitchFamily="50" charset="-128"/>
                <a:ea typeface="HG丸ｺﾞｼｯｸM-PRO" panose="020F0600000000000000" pitchFamily="50" charset="-128"/>
              </a:rPr>
              <a:t>ハンディデータ反映</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売上</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仕入</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在庫</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入庫</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出庫</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p>
          <a:p>
            <a:pPr>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消費税率変更</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対応機能≫</a:t>
            </a:r>
            <a:r>
              <a:rPr lang="ja-JP" altLang="en-US" sz="1200" dirty="0">
                <a:solidFill>
                  <a:srgbClr val="000000"/>
                </a:solidFill>
                <a:latin typeface="HG丸ｺﾞｼｯｸM-PRO" panose="020F0600000000000000" pitchFamily="50" charset="-128"/>
                <a:ea typeface="HG丸ｺﾞｼｯｸM-PRO" panose="020F0600000000000000" pitchFamily="50" charset="-128"/>
              </a:rPr>
              <a:t>  </a:t>
            </a:r>
          </a:p>
          <a:p>
            <a:pPr>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レシート印字スタイル選択 □ プライスカード印字スタイル選択</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端数まるめ機能 □ 税率計算切上･切捨選択機能</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総額表示価格から税抜価格への切替ツール</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表示価格切替</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金額手動変更ツール</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税抜価格･総額表示価格</a:t>
            </a: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p>
          <a:p>
            <a:pPr>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顧客情報保護</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対応機能≫</a:t>
            </a:r>
            <a:r>
              <a:rPr lang="ja-JP" altLang="en-US" sz="1200" dirty="0">
                <a:solidFill>
                  <a:srgbClr val="000000"/>
                </a:solidFill>
                <a:latin typeface="HG丸ｺﾞｼｯｸM-PRO" panose="020F0600000000000000" pitchFamily="50" charset="-128"/>
                <a:ea typeface="HG丸ｺﾞｼｯｸM-PRO" panose="020F0600000000000000" pitchFamily="50" charset="-128"/>
              </a:rPr>
              <a:t>  </a:t>
            </a:r>
          </a:p>
          <a:p>
            <a:pPr>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顧客データテキスト切出</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合併 □ 顧客</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不</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稼働一覧 □ 顧客一覧</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売掛金未収一覧 □ 顧客登録 □ 顧客カルテ □ 売掛種別一覧</a:t>
            </a:r>
          </a:p>
          <a:p>
            <a:pPr>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商品別売上一覧 □ </a:t>
            </a:r>
            <a:r>
              <a:rPr lang="en-US" altLang="ja-JP" sz="900" dirty="0">
                <a:solidFill>
                  <a:srgbClr val="000000"/>
                </a:solidFill>
                <a:latin typeface="HG丸ｺﾞｼｯｸM-PRO" panose="020F0600000000000000" pitchFamily="50" charset="-128"/>
                <a:ea typeface="HG丸ｺﾞｼｯｸM-PRO" panose="020F0600000000000000" pitchFamily="50" charset="-128"/>
              </a:rPr>
              <a:t>DM</a:t>
            </a:r>
            <a:r>
              <a:rPr lang="ja-JP" altLang="en-US" sz="900" dirty="0">
                <a:solidFill>
                  <a:srgbClr val="000000"/>
                </a:solidFill>
                <a:latin typeface="HG丸ｺﾞｼｯｸM-PRO" panose="020F0600000000000000" pitchFamily="50" charset="-128"/>
                <a:ea typeface="HG丸ｺﾞｼｯｸM-PRO" panose="020F0600000000000000" pitchFamily="50" charset="-128"/>
              </a:rPr>
              <a:t>ラベル発行 □ 顧客稼働ベスト □ 得意先別売上一覧</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商品履歴 □ カルテ</a:t>
            </a:r>
            <a:r>
              <a:rPr lang="en-US" altLang="ja-JP" sz="900" dirty="0">
                <a:solidFill>
                  <a:srgbClr val="000000"/>
                </a:solidFill>
                <a:latin typeface="HG丸ｺﾞｼｯｸM-PRO" panose="020F0600000000000000" pitchFamily="50" charset="-128"/>
                <a:ea typeface="HG丸ｺﾞｼｯｸM-PRO" panose="020F0600000000000000" pitchFamily="50" charset="-128"/>
              </a:rPr>
              <a:t>DM □ </a:t>
            </a:r>
            <a:r>
              <a:rPr lang="ja-JP" altLang="en-US" sz="900" dirty="0">
                <a:solidFill>
                  <a:srgbClr val="000000"/>
                </a:solidFill>
                <a:latin typeface="HG丸ｺﾞｼｯｸM-PRO" panose="020F0600000000000000" pitchFamily="50" charset="-128"/>
                <a:ea typeface="HG丸ｺﾞｼｯｸM-PRO" panose="020F0600000000000000" pitchFamily="50" charset="-128"/>
              </a:rPr>
              <a:t>親コード一覧 </a:t>
            </a:r>
          </a:p>
        </p:txBody>
      </p:sp>
      <p:graphicFrame>
        <p:nvGraphicFramePr>
          <p:cNvPr id="35884" name="Group 44"/>
          <p:cNvGraphicFramePr>
            <a:graphicFrameLocks noGrp="1"/>
          </p:cNvGraphicFramePr>
          <p:nvPr/>
        </p:nvGraphicFramePr>
        <p:xfrm>
          <a:off x="539750" y="5164138"/>
          <a:ext cx="3908425" cy="1108076"/>
        </p:xfrm>
        <a:graphic>
          <a:graphicData uri="http://schemas.openxmlformats.org/drawingml/2006/table">
            <a:tbl>
              <a:tblPr/>
              <a:tblGrid>
                <a:gridCol w="1155700"/>
                <a:gridCol w="1409700"/>
                <a:gridCol w="1343025"/>
              </a:tblGrid>
              <a:tr h="190500">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1" lang="ja-JP" altLang="ja-JP"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ja-JP" altLang="en-US"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rPr>
                        <a:t>最低</a:t>
                      </a: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ja-JP" altLang="en-US"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rPr>
                        <a:t>推奨</a:t>
                      </a: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EAEAEA"/>
                    </a:solidFill>
                  </a:tcPr>
                </a:tc>
              </a:tr>
              <a:tr h="190500">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ja-JP"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rPr>
                        <a:t>OS</a:t>
                      </a: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EAEAEA"/>
                    </a:solidFill>
                  </a:tcPr>
                </a:tc>
                <a:tc gridSpan="2">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ja-JP"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rPr>
                        <a:t>Windows 10, 8.1, 8 , 7(embedded</a:t>
                      </a:r>
                      <a:r>
                        <a:rPr kumimoji="1" lang="ja-JP" altLang="en-US"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rPr>
                        <a:t>同様</a:t>
                      </a:r>
                      <a:r>
                        <a:rPr kumimoji="1" lang="en-US" altLang="ja-JP"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rPr>
                        <a:t>)</a:t>
                      </a:r>
                      <a:endParaRPr kumimoji="1" lang="ja-JP" altLang="en-US"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r>
              <a:tr h="198438">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ja-JP" altLang="en-US"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ＣＰＵ</a:t>
                      </a:r>
                      <a:endParaRPr kumimoji="1" lang="ja-JP" altLang="en-US"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ja-JP"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Celeron 2GHz</a:t>
                      </a:r>
                      <a:endParaRPr kumimoji="1" lang="en-US" altLang="ja-JP"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ja-JP"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Core i3</a:t>
                      </a:r>
                      <a:r>
                        <a:rPr kumimoji="1" lang="ja-JP" altLang="en-US"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以上</a:t>
                      </a:r>
                      <a:endParaRPr kumimoji="1" lang="ja-JP" altLang="en-US"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190500">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ja-JP" altLang="en-US"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メモリー</a:t>
                      </a:r>
                      <a:endParaRPr kumimoji="1" lang="ja-JP" altLang="en-US"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ja-JP"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2GB</a:t>
                      </a:r>
                      <a:endParaRPr kumimoji="1" lang="en-US" altLang="ja-JP"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ja-JP"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4GB</a:t>
                      </a:r>
                      <a:r>
                        <a:rPr kumimoji="1" lang="ja-JP" altLang="en-US"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以上</a:t>
                      </a:r>
                      <a:endParaRPr kumimoji="1" lang="ja-JP" altLang="en-US"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38138">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ja-JP" altLang="en-US"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ハードディスク</a:t>
                      </a:r>
                    </a:p>
                    <a:p>
                      <a:pPr marL="0" marR="0" lvl="0" indent="0" algn="ctr" defTabSz="914400" rtl="0" eaLnBrk="0" fontAlgn="base" latinLnBrk="0" hangingPunct="0">
                        <a:lnSpc>
                          <a:spcPct val="100000"/>
                        </a:lnSpc>
                        <a:spcBef>
                          <a:spcPct val="0"/>
                        </a:spcBef>
                        <a:spcAft>
                          <a:spcPct val="0"/>
                        </a:spcAft>
                        <a:buClrTx/>
                        <a:buSzTx/>
                        <a:buFontTx/>
                        <a:buNone/>
                        <a:tabLst/>
                      </a:pPr>
                      <a:r>
                        <a:rPr kumimoji="1" lang="ja-JP" altLang="en-US"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空き容量</a:t>
                      </a:r>
                      <a:endParaRPr kumimoji="1" lang="ja-JP" altLang="en-US"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ja-JP"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15GB</a:t>
                      </a:r>
                      <a:r>
                        <a:rPr kumimoji="1" lang="ja-JP" altLang="en-US"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以上</a:t>
                      </a:r>
                      <a:endParaRPr kumimoji="1" lang="ja-JP" altLang="en-US"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ja-JP"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30GB</a:t>
                      </a:r>
                      <a:r>
                        <a:rPr kumimoji="1" lang="ja-JP" altLang="en-US" sz="800" b="0" i="0" u="none" strike="noStrike" cap="none" normalizeH="0" baseline="0" smtClean="0">
                          <a:ln>
                            <a:noFill/>
                          </a:ln>
                          <a:solidFill>
                            <a:srgbClr val="000000"/>
                          </a:solidFill>
                          <a:effectLst/>
                          <a:latin typeface="HG丸ｺﾞｼｯｸM-PRO" panose="020F0600000000000000" pitchFamily="50" charset="-128"/>
                          <a:ea typeface="HG丸ｺﾞｼｯｸM-PRO" panose="020F0600000000000000" pitchFamily="50" charset="-128"/>
                        </a:rPr>
                        <a:t>以上</a:t>
                      </a:r>
                      <a:endParaRPr kumimoji="1" lang="ja-JP" altLang="en-US" sz="8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17998" marR="17998" marT="18010" marB="18010"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871" name="テキスト ボックス 1"/>
          <p:cNvSpPr txBox="1">
            <a:spLocks noChangeArrowheads="1"/>
          </p:cNvSpPr>
          <p:nvPr/>
        </p:nvSpPr>
        <p:spPr bwMode="auto">
          <a:xfrm>
            <a:off x="411163" y="4916488"/>
            <a:ext cx="86201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000" b="1">
                <a:latin typeface="HG丸ｺﾞｼｯｸM-PRO" panose="020F0600000000000000" pitchFamily="50" charset="-128"/>
                <a:ea typeface="HG丸ｺﾞｼｯｸM-PRO" panose="020F0600000000000000" pitchFamily="50" charset="-128"/>
              </a:rPr>
              <a:t>■ 動作環境</a:t>
            </a:r>
          </a:p>
        </p:txBody>
      </p:sp>
      <p:sp>
        <p:nvSpPr>
          <p:cNvPr id="35885" name="Text Box 45"/>
          <p:cNvSpPr txBox="1">
            <a:spLocks noChangeArrowheads="1"/>
          </p:cNvSpPr>
          <p:nvPr/>
        </p:nvSpPr>
        <p:spPr bwMode="auto">
          <a:xfrm>
            <a:off x="1560513" y="6278563"/>
            <a:ext cx="2981325"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ja-JP" altLang="en-US" sz="900">
                <a:latin typeface="HG丸ｺﾞｼｯｸM-PRO" panose="020F0600000000000000" pitchFamily="50" charset="-128"/>
                <a:ea typeface="HG丸ｺﾞｼｯｸM-PRO" panose="020F0600000000000000" pitchFamily="50" charset="-128"/>
              </a:rPr>
              <a:t>商品マスタ</a:t>
            </a:r>
            <a:r>
              <a:rPr lang="en-US" altLang="ja-JP" sz="900">
                <a:latin typeface="HG丸ｺﾞｼｯｸM-PRO" panose="020F0600000000000000" pitchFamily="50" charset="-128"/>
                <a:ea typeface="HG丸ｺﾞｼｯｸM-PRO" panose="020F0600000000000000" pitchFamily="50" charset="-128"/>
              </a:rPr>
              <a:t>10</a:t>
            </a:r>
            <a:r>
              <a:rPr lang="ja-JP" altLang="en-US" sz="900">
                <a:latin typeface="HG丸ｺﾞｼｯｸM-PRO" panose="020F0600000000000000" pitchFamily="50" charset="-128"/>
                <a:ea typeface="HG丸ｺﾞｼｯｸM-PRO" panose="020F0600000000000000" pitchFamily="50" charset="-128"/>
              </a:rPr>
              <a:t>万件超の場合、推奨スペックが望ましい</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3"/>
          <p:cNvSpPr>
            <a:spLocks noGrp="1"/>
          </p:cNvSpPr>
          <p:nvPr>
            <p:ph type="sldNum" sz="quarter" idx="12"/>
          </p:nvPr>
        </p:nvSpPr>
        <p:spPr/>
        <p:txBody>
          <a:bodyPr/>
          <a:lstStyle/>
          <a:p>
            <a:fld id="{F227A25A-9670-4757-ADE8-71E58DC924F9}" type="slidenum">
              <a:rPr lang="en-US" altLang="ja-JP"/>
              <a:pPr/>
              <a:t>27</a:t>
            </a:fld>
            <a:endParaRPr lang="en-US" altLang="ja-JP" dirty="0"/>
          </a:p>
        </p:txBody>
      </p:sp>
      <p:sp>
        <p:nvSpPr>
          <p:cNvPr id="36866" name="Text Box 22"/>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en-US" altLang="ja-JP" sz="2200" b="1">
                <a:solidFill>
                  <a:srgbClr val="008000"/>
                </a:solidFill>
                <a:latin typeface="HG丸ｺﾞｼｯｸM-PRO" panose="020F0600000000000000" pitchFamily="50" charset="-128"/>
                <a:ea typeface="HG丸ｺﾞｼｯｸM-PRO" panose="020F0600000000000000" pitchFamily="50" charset="-128"/>
              </a:rPr>
              <a:t>BCPOS</a:t>
            </a:r>
            <a:r>
              <a:rPr kumimoji="0" lang="ja-JP" altLang="en-US" sz="2200" b="1">
                <a:solidFill>
                  <a:srgbClr val="008000"/>
                </a:solidFill>
                <a:latin typeface="HG丸ｺﾞｼｯｸM-PRO" panose="020F0600000000000000" pitchFamily="50" charset="-128"/>
                <a:ea typeface="HG丸ｺﾞｼｯｸM-PRO" panose="020F0600000000000000" pitchFamily="50" charset="-128"/>
              </a:rPr>
              <a:t>オプション・ソリューション</a:t>
            </a:r>
          </a:p>
        </p:txBody>
      </p:sp>
      <p:sp>
        <p:nvSpPr>
          <p:cNvPr id="36867" name="Text Box 705"/>
          <p:cNvSpPr txBox="1">
            <a:spLocks noChangeArrowheads="1"/>
          </p:cNvSpPr>
          <p:nvPr/>
        </p:nvSpPr>
        <p:spPr bwMode="auto">
          <a:xfrm>
            <a:off x="295275" y="512763"/>
            <a:ext cx="6629400" cy="58539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spcBef>
                <a:spcPct val="0"/>
              </a:spcBef>
              <a:buFontTx/>
              <a:buNone/>
            </a:pPr>
            <a:r>
              <a:rPr lang="en-US" altLang="ja-JP" sz="1200" b="1" dirty="0">
                <a:solidFill>
                  <a:srgbClr val="000000"/>
                </a:solidFill>
                <a:latin typeface="HG丸ｺﾞｼｯｸM-PRO" panose="020F0600000000000000" pitchFamily="50" charset="-128"/>
                <a:ea typeface="HG丸ｺﾞｼｯｸM-PRO" panose="020F0600000000000000" pitchFamily="50" charset="-128"/>
              </a:rPr>
              <a:t>【</a:t>
            </a:r>
            <a:r>
              <a:rPr lang="ja-JP" altLang="en-US" sz="1200" b="1" dirty="0">
                <a:solidFill>
                  <a:srgbClr val="000000"/>
                </a:solidFill>
                <a:latin typeface="HG丸ｺﾞｼｯｸM-PRO" panose="020F0600000000000000" pitchFamily="50" charset="-128"/>
                <a:ea typeface="HG丸ｺﾞｼｯｸM-PRO" panose="020F0600000000000000" pitchFamily="50" charset="-128"/>
              </a:rPr>
              <a:t>拡張（オプション）システム</a:t>
            </a:r>
            <a:r>
              <a:rPr lang="en-US" altLang="ja-JP" sz="1200" b="1" dirty="0">
                <a:solidFill>
                  <a:srgbClr val="000000"/>
                </a:solidFill>
                <a:latin typeface="HG丸ｺﾞｼｯｸM-PRO" panose="020F0600000000000000" pitchFamily="50" charset="-128"/>
                <a:ea typeface="HG丸ｺﾞｼｯｸM-PRO" panose="020F0600000000000000" pitchFamily="50" charset="-128"/>
              </a:rPr>
              <a:t>】</a:t>
            </a:r>
          </a:p>
          <a:p>
            <a:pPr eaLnBrk="1" hangingPunct="1">
              <a:lnSpc>
                <a:spcPct val="120000"/>
              </a:lnSpc>
              <a:spcBef>
                <a:spcPct val="0"/>
              </a:spcBef>
              <a:buFontTx/>
              <a:buNone/>
            </a:pPr>
            <a:endParaRPr lang="en-US" altLang="ja-JP" sz="500" b="1"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1000" b="1" dirty="0">
                <a:solidFill>
                  <a:srgbClr val="000000"/>
                </a:solidFill>
                <a:latin typeface="HG丸ｺﾞｼｯｸM-PRO" panose="020F0600000000000000" pitchFamily="50" charset="-128"/>
                <a:ea typeface="HG丸ｺﾞｼｯｸM-PRO" panose="020F0600000000000000" pitchFamily="50" charset="-128"/>
              </a:rPr>
              <a:t>＜</a:t>
            </a:r>
            <a:r>
              <a:rPr lang="en-US" altLang="ja-JP" sz="1000" b="1" dirty="0">
                <a:solidFill>
                  <a:srgbClr val="000000"/>
                </a:solidFill>
                <a:latin typeface="HG丸ｺﾞｼｯｸM-PRO" panose="020F0600000000000000" pitchFamily="50" charset="-128"/>
                <a:ea typeface="HG丸ｺﾞｼｯｸM-PRO" panose="020F0600000000000000" pitchFamily="50" charset="-128"/>
              </a:rPr>
              <a:t>BCPOS</a:t>
            </a:r>
            <a:r>
              <a:rPr lang="ja-JP" altLang="en-US" sz="1000" b="1" dirty="0">
                <a:solidFill>
                  <a:srgbClr val="000000"/>
                </a:solidFill>
                <a:latin typeface="HG丸ｺﾞｼｯｸM-PRO" panose="020F0600000000000000" pitchFamily="50" charset="-128"/>
                <a:ea typeface="HG丸ｺﾞｼｯｸM-PRO" panose="020F0600000000000000" pitchFamily="50" charset="-128"/>
              </a:rPr>
              <a:t>帳票オプション＞</a:t>
            </a:r>
          </a:p>
          <a:p>
            <a:pPr eaLnBrk="1" hangingPunct="1">
              <a:lnSpc>
                <a:spcPct val="120000"/>
              </a:lnSpc>
              <a:spcBef>
                <a:spcPct val="0"/>
              </a:spcBef>
              <a:buFontTx/>
              <a:buNone/>
            </a:pPr>
            <a:r>
              <a:rPr lang="ja-JP" altLang="en-US" sz="900" b="1" dirty="0">
                <a:solidFill>
                  <a:srgbClr val="000000"/>
                </a:solidFill>
                <a:latin typeface="HG丸ｺﾞｼｯｸM-PRO" panose="020F0600000000000000" pitchFamily="50" charset="-128"/>
                <a:ea typeface="HG丸ｺﾞｼｯｸM-PRO" panose="020F0600000000000000" pitchFamily="50" charset="-128"/>
              </a:rPr>
              <a:t>■ 販売管理オプション</a:t>
            </a:r>
            <a:endParaRPr lang="en-US" altLang="ja-JP" sz="900" b="1"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月報 □ 年報 □ 売上一覧</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販売･仕入･移動･廃棄</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商品</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在庫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商品</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月間･週間</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ベスト  </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商品稼働</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不稼働</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一覧 □ 商品別売上一覧 □ 担当者別売上一覧 □ 仕入先別売上一覧 □ 売上売価評価一覧</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項目別売上一覧</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メーカー</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仕入先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サブジャンル</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移動データ店舗別一覧</a:t>
            </a:r>
            <a:r>
              <a:rPr lang="en-US" altLang="ja-JP" sz="900" dirty="0">
                <a:solidFill>
                  <a:srgbClr val="000000"/>
                </a:solidFill>
                <a:latin typeface="HG丸ｺﾞｼｯｸM-PRO" panose="020F0600000000000000" pitchFamily="50" charset="-128"/>
                <a:ea typeface="HG丸ｺﾞｼｯｸM-PRO" panose="020F0600000000000000" pitchFamily="50" charset="-128"/>
              </a:rPr>
              <a:t> □ NON-PLU</a:t>
            </a:r>
            <a:r>
              <a:rPr lang="ja-JP" altLang="en-US" sz="900" dirty="0">
                <a:solidFill>
                  <a:srgbClr val="000000"/>
                </a:solidFill>
                <a:latin typeface="HG丸ｺﾞｼｯｸM-PRO" panose="020F0600000000000000" pitchFamily="50" charset="-128"/>
                <a:ea typeface="HG丸ｺﾞｼｯｸM-PRO" panose="020F0600000000000000" pitchFamily="50" charset="-128"/>
              </a:rPr>
              <a:t>バーコード印刷 </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a:t>
            </a: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バーコード印刷</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会員用ﾊﾞｰｺｰﾄﾞ</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商品用ﾌﾟﾗｲｽｶｰﾄﾞ</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タグ用シール</a:t>
            </a: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 年代別性別集計一覧</a:t>
            </a: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 メーカー別売上一覧</a:t>
            </a:r>
            <a:r>
              <a:rPr lang="en-US" altLang="ja-JP" sz="900" dirty="0">
                <a:solidFill>
                  <a:srgbClr val="000000"/>
                </a:solidFill>
                <a:latin typeface="HG丸ｺﾞｼｯｸM-PRO" panose="020F0600000000000000" pitchFamily="50" charset="-128"/>
                <a:ea typeface="HG丸ｺﾞｼｯｸM-PRO" panose="020F0600000000000000" pitchFamily="50" charset="-128"/>
              </a:rPr>
              <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 時間別･曜日別売上</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日付範囲指定</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帳票</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ｸﾞﾗﾌ</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金額</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来客数</a:t>
            </a: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 部門別</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売上在庫</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比率</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一覧 □ 部門別前年度売上比率</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900" b="1" dirty="0">
                <a:solidFill>
                  <a:srgbClr val="000000"/>
                </a:solidFill>
                <a:latin typeface="HG丸ｺﾞｼｯｸM-PRO" panose="020F0600000000000000" pitchFamily="50" charset="-128"/>
                <a:ea typeface="HG丸ｺﾞｼｯｸM-PRO" panose="020F0600000000000000" pitchFamily="50" charset="-128"/>
              </a:rPr>
              <a:t>■ 在庫管理オプション</a:t>
            </a:r>
            <a:endParaRPr lang="en-US" altLang="ja-JP" sz="900" b="1"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商品在庫一覧表 □ 発注点切れリスト □ ハンディデータ</a:t>
            </a:r>
            <a:r>
              <a:rPr lang="en-US" altLang="ja-JP" sz="900" dirty="0">
                <a:solidFill>
                  <a:srgbClr val="000000"/>
                </a:solidFill>
                <a:latin typeface="HG丸ｺﾞｼｯｸM-PRO" panose="020F0600000000000000" pitchFamily="50" charset="-128"/>
                <a:ea typeface="HG丸ｺﾞｼｯｸM-PRO" panose="020F0600000000000000" pitchFamily="50" charset="-128"/>
              </a:rPr>
              <a:t>DB</a:t>
            </a:r>
            <a:r>
              <a:rPr lang="ja-JP" altLang="en-US" sz="900" dirty="0">
                <a:solidFill>
                  <a:srgbClr val="000000"/>
                </a:solidFill>
                <a:latin typeface="HG丸ｺﾞｼｯｸM-PRO" panose="020F0600000000000000" pitchFamily="50" charset="-128"/>
                <a:ea typeface="HG丸ｺﾞｼｯｸM-PRO" panose="020F0600000000000000" pitchFamily="50" charset="-128"/>
              </a:rPr>
              <a:t>取込 □ ハンディ比較棚卸</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一致･不一致</a:t>
            </a: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部門在庫集計表 □ 項目別商品在庫一覧  □ 棚卸手入力 □ 棚卸ﾁｪｯｸﾘｽﾄ □ コード検索 □ 在庫一覧</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endParaRPr lang="ja-JP" altLang="en-US"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900" b="1" dirty="0">
                <a:solidFill>
                  <a:srgbClr val="000000"/>
                </a:solidFill>
                <a:latin typeface="HG丸ｺﾞｼｯｸM-PRO" panose="020F0600000000000000" pitchFamily="50" charset="-128"/>
                <a:ea typeface="HG丸ｺﾞｼｯｸM-PRO" panose="020F0600000000000000" pitchFamily="50" charset="-128"/>
              </a:rPr>
              <a:t>■ 顧客管理オプション</a:t>
            </a:r>
            <a:endParaRPr lang="en-US" altLang="ja-JP" sz="900" b="1"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ポイント残高一覧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a:solidFill>
                  <a:srgbClr val="000000"/>
                </a:solidFill>
                <a:latin typeface="HG丸ｺﾞｼｯｸM-PRO" panose="020F0600000000000000" pitchFamily="50" charset="-128"/>
                <a:ea typeface="HG丸ｺﾞｼｯｸM-PRO" panose="020F0600000000000000" pitchFamily="50" charset="-128"/>
              </a:rPr>
              <a:t>顧客稼働一覧</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稼働･不稼働</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売掛金未収一覧  </a:t>
            </a:r>
            <a:r>
              <a:rPr lang="en-US" altLang="ja-JP" sz="900" dirty="0">
                <a:solidFill>
                  <a:srgbClr val="000000"/>
                </a:solidFill>
                <a:latin typeface="HG丸ｺﾞｼｯｸM-PRO" panose="020F0600000000000000" pitchFamily="50" charset="-128"/>
                <a:ea typeface="HG丸ｺﾞｼｯｸM-PRO" panose="020F0600000000000000" pitchFamily="50" charset="-128"/>
              </a:rPr>
              <a:t>□ DM</a:t>
            </a:r>
            <a:r>
              <a:rPr lang="ja-JP" altLang="en-US" sz="900" dirty="0">
                <a:solidFill>
                  <a:srgbClr val="000000"/>
                </a:solidFill>
                <a:latin typeface="HG丸ｺﾞｼｯｸM-PRO" panose="020F0600000000000000" pitchFamily="50" charset="-128"/>
                <a:ea typeface="HG丸ｺﾞｼｯｸM-PRO" panose="020F0600000000000000" pitchFamily="50" charset="-128"/>
              </a:rPr>
              <a:t>ラベル発行 </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顧客稼働ベスト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月･週指定</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 □ 顧客地区ベスト集計 □ 得意先別売上一覧 □ カルテ用</a:t>
            </a:r>
            <a:r>
              <a:rPr lang="en-US" altLang="ja-JP" sz="900" dirty="0">
                <a:solidFill>
                  <a:srgbClr val="000000"/>
                </a:solidFill>
                <a:latin typeface="HG丸ｺﾞｼｯｸM-PRO" panose="020F0600000000000000" pitchFamily="50" charset="-128"/>
                <a:ea typeface="HG丸ｺﾞｼｯｸM-PRO" panose="020F0600000000000000" pitchFamily="50" charset="-128"/>
              </a:rPr>
              <a:t>DM</a:t>
            </a:r>
            <a:r>
              <a:rPr lang="ja-JP" altLang="en-US" sz="900" dirty="0">
                <a:solidFill>
                  <a:srgbClr val="000000"/>
                </a:solidFill>
                <a:latin typeface="HG丸ｺﾞｼｯｸM-PRO" panose="020F0600000000000000" pitchFamily="50" charset="-128"/>
                <a:ea typeface="HG丸ｺﾞｼｯｸM-PRO" panose="020F0600000000000000" pitchFamily="50" charset="-128"/>
              </a:rPr>
              <a:t> □ 年代別売上一覧</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1000" b="1" dirty="0">
                <a:solidFill>
                  <a:srgbClr val="000000"/>
                </a:solidFill>
                <a:latin typeface="HG丸ｺﾞｼｯｸM-PRO" panose="020F0600000000000000" pitchFamily="50" charset="-128"/>
                <a:ea typeface="HG丸ｺﾞｼｯｸM-PRO" panose="020F0600000000000000" pitchFamily="50" charset="-128"/>
              </a:rPr>
              <a:t>■ </a:t>
            </a:r>
            <a:r>
              <a:rPr lang="ja-JP" altLang="en-US" sz="1000" b="1" dirty="0">
                <a:solidFill>
                  <a:srgbClr val="000000"/>
                </a:solidFill>
                <a:latin typeface="HG丸ｺﾞｼｯｸM-PRO" panose="020F0600000000000000" pitchFamily="50" charset="-128"/>
                <a:ea typeface="HG丸ｺﾞｼｯｸM-PRO" panose="020F0600000000000000" pitchFamily="50" charset="-128"/>
              </a:rPr>
              <a:t>リサイクルオプション</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買取専用画面 □ 月･週の買取状況表示  □ 買値変更</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商品マスタ連動</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a:t>
            </a:r>
          </a:p>
          <a:p>
            <a:pPr eaLnBrk="1" hangingPunct="1">
              <a:lnSpc>
                <a:spcPct val="120000"/>
              </a:lnSpc>
              <a:spcBef>
                <a:spcPct val="0"/>
              </a:spcBef>
              <a:buFontTx/>
              <a:buNone/>
            </a:pP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1000" b="1" dirty="0">
                <a:solidFill>
                  <a:srgbClr val="000000"/>
                </a:solidFill>
                <a:latin typeface="HG丸ｺﾞｼｯｸM-PRO" panose="020F0600000000000000" pitchFamily="50" charset="-128"/>
                <a:ea typeface="HG丸ｺﾞｼｯｸM-PRO" panose="020F0600000000000000" pitchFamily="50" charset="-128"/>
              </a:rPr>
              <a:t>■ </a:t>
            </a:r>
            <a:r>
              <a:rPr lang="ja-JP" altLang="en-US" sz="1000" b="1" dirty="0">
                <a:solidFill>
                  <a:srgbClr val="000000"/>
                </a:solidFill>
                <a:latin typeface="HG丸ｺﾞｼｯｸM-PRO" panose="020F0600000000000000" pitchFamily="50" charset="-128"/>
                <a:ea typeface="HG丸ｺﾞｼｯｸM-PRO" panose="020F0600000000000000" pitchFamily="50" charset="-128"/>
              </a:rPr>
              <a:t>増設（</a:t>
            </a:r>
            <a:r>
              <a:rPr lang="en-US" altLang="ja-JP" sz="1000" b="1" dirty="0">
                <a:solidFill>
                  <a:srgbClr val="000000"/>
                </a:solidFill>
                <a:latin typeface="HG丸ｺﾞｼｯｸM-PRO" panose="020F0600000000000000" pitchFamily="50" charset="-128"/>
                <a:ea typeface="HG丸ｺﾞｼｯｸM-PRO" panose="020F0600000000000000" pitchFamily="50" charset="-128"/>
              </a:rPr>
              <a:t>LAN</a:t>
            </a:r>
            <a:r>
              <a:rPr lang="ja-JP" altLang="en-US" sz="1000" b="1" dirty="0">
                <a:solidFill>
                  <a:srgbClr val="000000"/>
                </a:solidFill>
                <a:latin typeface="HG丸ｺﾞｼｯｸM-PRO" panose="020F0600000000000000" pitchFamily="50" charset="-128"/>
                <a:ea typeface="HG丸ｺﾞｼｯｸM-PRO" panose="020F0600000000000000" pitchFamily="50" charset="-128"/>
              </a:rPr>
              <a:t>）オプション</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ピアツーピア</a:t>
            </a:r>
            <a:r>
              <a:rPr lang="en-US" altLang="ja-JP" sz="900" dirty="0">
                <a:solidFill>
                  <a:srgbClr val="000000"/>
                </a:solidFill>
                <a:latin typeface="HG丸ｺﾞｼｯｸM-PRO" panose="020F0600000000000000" pitchFamily="50" charset="-128"/>
                <a:ea typeface="HG丸ｺﾞｼｯｸM-PRO" panose="020F0600000000000000" pitchFamily="50" charset="-128"/>
              </a:rPr>
              <a:t>(2</a:t>
            </a:r>
            <a:r>
              <a:rPr lang="ja-JP" altLang="en-US" sz="900" dirty="0">
                <a:solidFill>
                  <a:srgbClr val="000000"/>
                </a:solidFill>
                <a:latin typeface="HG丸ｺﾞｼｯｸM-PRO" panose="020F0600000000000000" pitchFamily="50" charset="-128"/>
                <a:ea typeface="HG丸ｺﾞｼｯｸM-PRO" panose="020F0600000000000000" pitchFamily="50" charset="-128"/>
              </a:rPr>
              <a:t>台以内</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クライアント･サーバ</a:t>
            </a:r>
            <a:r>
              <a:rPr lang="en-US" altLang="ja-JP" sz="900" dirty="0">
                <a:solidFill>
                  <a:srgbClr val="000000"/>
                </a:solidFill>
                <a:latin typeface="HG丸ｺﾞｼｯｸM-PRO" panose="020F0600000000000000" pitchFamily="50" charset="-128"/>
                <a:ea typeface="HG丸ｺﾞｼｯｸM-PRO" panose="020F0600000000000000" pitchFamily="50" charset="-128"/>
              </a:rPr>
              <a:t>(3</a:t>
            </a:r>
            <a:r>
              <a:rPr lang="ja-JP" altLang="en-US" sz="900" dirty="0">
                <a:solidFill>
                  <a:srgbClr val="000000"/>
                </a:solidFill>
                <a:latin typeface="HG丸ｺﾞｼｯｸM-PRO" panose="020F0600000000000000" pitchFamily="50" charset="-128"/>
                <a:ea typeface="HG丸ｺﾞｼｯｸM-PRO" panose="020F0600000000000000" pitchFamily="50" charset="-128"/>
              </a:rPr>
              <a:t>台以上</a:t>
            </a: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クライアント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子機</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増設</a:t>
            </a:r>
            <a:r>
              <a:rPr lang="en-US" altLang="ja-JP" sz="900" dirty="0">
                <a:solidFill>
                  <a:srgbClr val="000000"/>
                </a:solidFill>
                <a:latin typeface="HG丸ｺﾞｼｯｸM-PRO" panose="020F0600000000000000" pitchFamily="50" charset="-128"/>
                <a:ea typeface="HG丸ｺﾞｼｯｸM-PRO" panose="020F0600000000000000" pitchFamily="50" charset="-128"/>
              </a:rPr>
              <a:t>(10</a:t>
            </a:r>
            <a:r>
              <a:rPr lang="ja-JP" altLang="en-US" sz="900" dirty="0">
                <a:solidFill>
                  <a:srgbClr val="000000"/>
                </a:solidFill>
                <a:latin typeface="HG丸ｺﾞｼｯｸM-PRO" panose="020F0600000000000000" pitchFamily="50" charset="-128"/>
                <a:ea typeface="HG丸ｺﾞｼｯｸM-PRO" panose="020F0600000000000000" pitchFamily="50" charset="-128"/>
              </a:rPr>
              <a:t>台まで</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a:t>
            </a:r>
            <a:endParaRPr lang="en-US" altLang="ja-JP" sz="1000" b="1" dirty="0" smtClean="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endParaRPr lang="ja-JP" altLang="en-US" sz="900" dirty="0" smtClean="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1000" b="1"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1000" b="1" dirty="0">
                <a:solidFill>
                  <a:srgbClr val="000000"/>
                </a:solidFill>
                <a:latin typeface="HG丸ｺﾞｼｯｸM-PRO" panose="020F0600000000000000" pitchFamily="50" charset="-128"/>
                <a:ea typeface="HG丸ｺﾞｼｯｸM-PRO" panose="020F0600000000000000" pitchFamily="50" charset="-128"/>
              </a:rPr>
              <a:t>本部管理オプション</a:t>
            </a:r>
          </a:p>
          <a:p>
            <a:pPr eaLnBrk="1" hangingPunct="1">
              <a:lnSpc>
                <a:spcPct val="120000"/>
              </a:lnSpc>
              <a:spcBef>
                <a:spcPct val="0"/>
              </a:spcBef>
              <a:buFontTx/>
              <a:buNone/>
            </a:pPr>
            <a:r>
              <a:rPr lang="ja-JP" altLang="en-US" sz="900" b="1" dirty="0">
                <a:solidFill>
                  <a:srgbClr val="000000"/>
                </a:solidFill>
                <a:latin typeface="HG丸ｺﾞｼｯｸM-PRO" panose="020F0600000000000000" pitchFamily="50" charset="-128"/>
                <a:ea typeface="HG丸ｺﾞｼｯｸM-PRO" panose="020F0600000000000000" pitchFamily="50" charset="-128"/>
              </a:rPr>
              <a:t>クラウド型本部管理</a:t>
            </a:r>
            <a:r>
              <a:rPr lang="en-US" altLang="ja-JP" sz="900" b="1" dirty="0">
                <a:solidFill>
                  <a:srgbClr val="000000"/>
                </a:solidFill>
                <a:latin typeface="HG丸ｺﾞｼｯｸM-PRO" panose="020F0600000000000000" pitchFamily="50" charset="-128"/>
                <a:ea typeface="HG丸ｺﾞｼｯｸM-PRO" panose="020F0600000000000000" pitchFamily="50" charset="-128"/>
              </a:rPr>
              <a:t>｢</a:t>
            </a:r>
            <a:r>
              <a:rPr lang="en-US" altLang="ja-JP" sz="900" b="1" dirty="0" err="1">
                <a:solidFill>
                  <a:srgbClr val="000000"/>
                </a:solidFill>
                <a:latin typeface="HG丸ｺﾞｼｯｸM-PRO" panose="020F0600000000000000" pitchFamily="50" charset="-128"/>
                <a:ea typeface="HG丸ｺﾞｼｯｸM-PRO" panose="020F0600000000000000" pitchFamily="50" charset="-128"/>
              </a:rPr>
              <a:t>TenpoVisor</a:t>
            </a:r>
            <a:r>
              <a:rPr lang="en-US" altLang="ja-JP" sz="900" b="1" dirty="0">
                <a:solidFill>
                  <a:srgbClr val="000000"/>
                </a:solidFill>
                <a:latin typeface="HG丸ｺﾞｼｯｸM-PRO" panose="020F0600000000000000" pitchFamily="50" charset="-128"/>
                <a:ea typeface="HG丸ｺﾞｼｯｸM-PRO" panose="020F0600000000000000" pitchFamily="50" charset="-128"/>
              </a:rPr>
              <a:t>｣ </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日報集計 □ 店舗売上 □ 部門売上 □ 商品稼働 □ 商品マスタ配信  □ 顧客管理 □ ポイント管理 □ 在庫管理 □ 仕入</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仕入分配  □ グループウェア</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店長日誌</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掲示板</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伝言板</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全社スケジュール</a:t>
            </a:r>
            <a:r>
              <a:rPr lang="en-US" altLang="ja-JP" sz="900" dirty="0">
                <a:solidFill>
                  <a:srgbClr val="000000"/>
                </a:solidFill>
                <a:latin typeface="HG丸ｺﾞｼｯｸM-PRO" panose="020F0600000000000000" pitchFamily="50" charset="-128"/>
                <a:ea typeface="HG丸ｺﾞｼｯｸM-PRO" panose="020F0600000000000000" pitchFamily="50" charset="-128"/>
              </a:rPr>
              <a:t>) □ FC</a:t>
            </a:r>
            <a:r>
              <a:rPr lang="ja-JP" altLang="en-US" sz="900" dirty="0">
                <a:solidFill>
                  <a:srgbClr val="000000"/>
                </a:solidFill>
                <a:latin typeface="HG丸ｺﾞｼｯｸM-PRO" panose="020F0600000000000000" pitchFamily="50" charset="-128"/>
                <a:ea typeface="HG丸ｺﾞｼｯｸM-PRO" panose="020F0600000000000000" pitchFamily="50" charset="-128"/>
              </a:rPr>
              <a:t>･グループ管理 □ カテゴリ分析</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endParaRPr lang="ja-JP" altLang="en-US"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1000" b="1" dirty="0">
                <a:solidFill>
                  <a:srgbClr val="000000"/>
                </a:solidFill>
                <a:latin typeface="HG丸ｺﾞｼｯｸM-PRO" panose="020F0600000000000000" pitchFamily="50" charset="-128"/>
                <a:ea typeface="HG丸ｺﾞｼｯｸM-PRO" panose="020F0600000000000000" pitchFamily="50" charset="-128"/>
              </a:rPr>
              <a:t>■ </a:t>
            </a:r>
            <a:r>
              <a:rPr lang="ja-JP" altLang="en-US" sz="1000" b="1" dirty="0">
                <a:solidFill>
                  <a:srgbClr val="000000"/>
                </a:solidFill>
                <a:latin typeface="HG丸ｺﾞｼｯｸM-PRO" panose="020F0600000000000000" pitchFamily="50" charset="-128"/>
                <a:ea typeface="HG丸ｺﾞｼｯｸM-PRO" panose="020F0600000000000000" pitchFamily="50" charset="-128"/>
              </a:rPr>
              <a:t>免税書類作成システム</a:t>
            </a:r>
            <a:r>
              <a:rPr lang="en-US" altLang="ja-JP" sz="1000" b="1" dirty="0">
                <a:solidFill>
                  <a:srgbClr val="000000"/>
                </a:solidFill>
                <a:latin typeface="HG丸ｺﾞｼｯｸM-PRO" panose="020F0600000000000000" pitchFamily="50" charset="-128"/>
                <a:ea typeface="HG丸ｺﾞｼｯｸM-PRO" panose="020F0600000000000000" pitchFamily="50" charset="-128"/>
              </a:rPr>
              <a:t>｢</a:t>
            </a:r>
            <a:r>
              <a:rPr lang="ja-JP" altLang="en-US" sz="1000" b="1" dirty="0">
                <a:solidFill>
                  <a:srgbClr val="000000"/>
                </a:solidFill>
                <a:latin typeface="HG丸ｺﾞｼｯｸM-PRO" panose="020F0600000000000000" pitchFamily="50" charset="-128"/>
                <a:ea typeface="HG丸ｺﾞｼｯｸM-PRO" panose="020F0600000000000000" pitchFamily="50" charset="-128"/>
              </a:rPr>
              <a:t>あっと免税</a:t>
            </a:r>
            <a:r>
              <a:rPr lang="en-US" altLang="ja-JP" sz="1000" b="1" dirty="0">
                <a:solidFill>
                  <a:srgbClr val="000000"/>
                </a:solidFill>
                <a:latin typeface="HG丸ｺﾞｼｯｸM-PRO" panose="020F0600000000000000" pitchFamily="50" charset="-128"/>
                <a:ea typeface="HG丸ｺﾞｼｯｸM-PRO" panose="020F0600000000000000" pitchFamily="50" charset="-128"/>
              </a:rPr>
              <a:t>｣</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購入商品情報 □ 旅券情報 □ 旅券種類･在留資格 □ 入国日･入国地 □ 出国日･出国地</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 □ フライト便名･船便名 □ 購入者誓約書 □ 購入者記録票 □ 言語設定</a:t>
            </a:r>
          </a:p>
          <a:p>
            <a:pPr eaLnBrk="1" hangingPunct="1">
              <a:lnSpc>
                <a:spcPct val="120000"/>
              </a:lnSpc>
              <a:spcBef>
                <a:spcPct val="0"/>
              </a:spcBef>
              <a:buFontTx/>
              <a:buNone/>
            </a:pPr>
            <a:endParaRPr lang="ja-JP" altLang="en-US"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1000" b="1" dirty="0">
                <a:solidFill>
                  <a:srgbClr val="000000"/>
                </a:solidFill>
                <a:latin typeface="HG丸ｺﾞｼｯｸM-PRO" panose="020F0600000000000000" pitchFamily="50" charset="-128"/>
                <a:ea typeface="HG丸ｺﾞｼｯｸM-PRO" panose="020F0600000000000000" pitchFamily="50" charset="-128"/>
              </a:rPr>
              <a:t>■ </a:t>
            </a:r>
            <a:r>
              <a:rPr lang="ja-JP" altLang="en-US" sz="1000" b="1" dirty="0" smtClean="0">
                <a:solidFill>
                  <a:srgbClr val="000000"/>
                </a:solidFill>
                <a:latin typeface="HG丸ｺﾞｼｯｸM-PRO" panose="020F0600000000000000" pitchFamily="50" charset="-128"/>
                <a:ea typeface="HG丸ｺﾞｼｯｸM-PRO" panose="020F0600000000000000" pitchFamily="50" charset="-128"/>
              </a:rPr>
              <a:t>集客アプリ</a:t>
            </a:r>
            <a:r>
              <a:rPr lang="en-US" altLang="ja-JP" sz="1000" b="1" dirty="0" smtClean="0">
                <a:solidFill>
                  <a:srgbClr val="000000"/>
                </a:solidFill>
                <a:latin typeface="HG丸ｺﾞｼｯｸM-PRO" panose="020F0600000000000000" pitchFamily="50" charset="-128"/>
                <a:ea typeface="HG丸ｺﾞｼｯｸM-PRO" panose="020F0600000000000000" pitchFamily="50" charset="-128"/>
              </a:rPr>
              <a:t>｢</a:t>
            </a:r>
            <a:r>
              <a:rPr lang="ja-JP" altLang="en-US" sz="1000" b="1" dirty="0">
                <a:solidFill>
                  <a:srgbClr val="000000"/>
                </a:solidFill>
                <a:latin typeface="HG丸ｺﾞｼｯｸM-PRO" panose="020F0600000000000000" pitchFamily="50" charset="-128"/>
                <a:ea typeface="HG丸ｺﾞｼｯｸM-PRO" panose="020F0600000000000000" pitchFamily="50" charset="-128"/>
              </a:rPr>
              <a:t>みせめぐ</a:t>
            </a:r>
            <a:r>
              <a:rPr lang="en-US" altLang="ja-JP" sz="1000" b="1" dirty="0">
                <a:solidFill>
                  <a:srgbClr val="000000"/>
                </a:solidFill>
                <a:latin typeface="HG丸ｺﾞｼｯｸM-PRO" panose="020F0600000000000000" pitchFamily="50" charset="-128"/>
                <a:ea typeface="HG丸ｺﾞｼｯｸM-PRO" panose="020F0600000000000000" pitchFamily="50" charset="-128"/>
              </a:rPr>
              <a:t>｣</a:t>
            </a:r>
            <a:br>
              <a:rPr lang="en-US" altLang="ja-JP" sz="1000" b="1" dirty="0">
                <a:solidFill>
                  <a:srgbClr val="000000"/>
                </a:solidFill>
                <a:latin typeface="HG丸ｺﾞｼｯｸM-PRO" panose="020F0600000000000000" pitchFamily="50" charset="-128"/>
                <a:ea typeface="HG丸ｺﾞｼｯｸM-PRO" panose="020F0600000000000000" pitchFamily="50" charset="-128"/>
              </a:rPr>
            </a:br>
            <a:r>
              <a:rPr lang="en-US" altLang="ja-JP" sz="1000" b="1" dirty="0" smtClean="0">
                <a:solidFill>
                  <a:srgbClr val="000000"/>
                </a:solidFill>
                <a:latin typeface="HG丸ｺﾞｼｯｸM-PRO" panose="020F0600000000000000" pitchFamily="50" charset="-128"/>
                <a:ea typeface="HG丸ｺﾞｼｯｸM-PRO" panose="020F0600000000000000" pitchFamily="50" charset="-128"/>
              </a:rPr>
              <a:t> </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デジタル会員証 </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電子レシート </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購買履歴 </a:t>
            </a:r>
            <a:r>
              <a:rPr lang="en-US" altLang="ja-JP" sz="900" dirty="0" smtClean="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プッシュ通知</a:t>
            </a:r>
            <a:endParaRPr lang="ja-JP" altLang="en-US" sz="900" dirty="0">
              <a:solidFill>
                <a:srgbClr val="000000"/>
              </a:solidFill>
              <a:latin typeface="HG丸ｺﾞｼｯｸM-PRO" panose="020F0600000000000000" pitchFamily="50" charset="-128"/>
              <a:ea typeface="HG丸ｺﾞｼｯｸM-PRO" panose="020F0600000000000000" pitchFamily="50" charset="-128"/>
            </a:endParaRPr>
          </a:p>
        </p:txBody>
      </p:sp>
      <p:sp>
        <p:nvSpPr>
          <p:cNvPr id="36868" name="Text Box 706"/>
          <p:cNvSpPr txBox="1">
            <a:spLocks noChangeArrowheads="1"/>
          </p:cNvSpPr>
          <p:nvPr/>
        </p:nvSpPr>
        <p:spPr bwMode="auto">
          <a:xfrm>
            <a:off x="6667500" y="512763"/>
            <a:ext cx="3143250" cy="548457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spcBef>
                <a:spcPct val="0"/>
              </a:spcBef>
              <a:buFontTx/>
              <a:buNone/>
            </a:pPr>
            <a:r>
              <a:rPr lang="en-US" altLang="ja-JP" sz="1200" b="1" dirty="0">
                <a:solidFill>
                  <a:srgbClr val="000000"/>
                </a:solidFill>
                <a:latin typeface="HG丸ｺﾞｼｯｸM-PRO" panose="020F0600000000000000" pitchFamily="50" charset="-128"/>
                <a:ea typeface="HG丸ｺﾞｼｯｸM-PRO" panose="020F0600000000000000" pitchFamily="50" charset="-128"/>
              </a:rPr>
              <a:t>【</a:t>
            </a:r>
            <a:r>
              <a:rPr lang="ja-JP" altLang="en-US" sz="1200" b="1" dirty="0">
                <a:solidFill>
                  <a:srgbClr val="000000"/>
                </a:solidFill>
                <a:latin typeface="HG丸ｺﾞｼｯｸM-PRO" panose="020F0600000000000000" pitchFamily="50" charset="-128"/>
                <a:ea typeface="HG丸ｺﾞｼｯｸM-PRO" panose="020F0600000000000000" pitchFamily="50" charset="-128"/>
              </a:rPr>
              <a:t>ソリューション</a:t>
            </a:r>
            <a:r>
              <a:rPr lang="en-US" altLang="ja-JP" sz="1200" b="1" dirty="0">
                <a:solidFill>
                  <a:srgbClr val="000000"/>
                </a:solidFill>
                <a:latin typeface="HG丸ｺﾞｼｯｸM-PRO" panose="020F0600000000000000" pitchFamily="50" charset="-128"/>
                <a:ea typeface="HG丸ｺﾞｼｯｸM-PRO" panose="020F0600000000000000" pitchFamily="50" charset="-128"/>
              </a:rPr>
              <a:t>】</a:t>
            </a:r>
          </a:p>
          <a:p>
            <a:pPr eaLnBrk="1" hangingPunct="1">
              <a:lnSpc>
                <a:spcPct val="120000"/>
              </a:lnSpc>
              <a:spcBef>
                <a:spcPct val="0"/>
              </a:spcBef>
              <a:buFontTx/>
              <a:buNone/>
            </a:pPr>
            <a:endParaRPr lang="en-US" altLang="ja-JP" sz="500" b="1"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1000" b="1" dirty="0">
                <a:solidFill>
                  <a:srgbClr val="000000"/>
                </a:solidFill>
                <a:latin typeface="HG丸ｺﾞｼｯｸM-PRO" panose="020F0600000000000000" pitchFamily="50" charset="-128"/>
                <a:ea typeface="HG丸ｺﾞｼｯｸM-PRO" panose="020F0600000000000000" pitchFamily="50" charset="-128"/>
              </a:rPr>
              <a:t>■ EC</a:t>
            </a:r>
            <a:r>
              <a:rPr lang="ja-JP" altLang="en-US" sz="1000" b="1" dirty="0">
                <a:solidFill>
                  <a:srgbClr val="000000"/>
                </a:solidFill>
                <a:latin typeface="HG丸ｺﾞｼｯｸM-PRO" panose="020F0600000000000000" pitchFamily="50" charset="-128"/>
                <a:ea typeface="HG丸ｺﾞｼｯｸM-PRO" panose="020F0600000000000000" pitchFamily="50" charset="-128"/>
              </a:rPr>
              <a:t>サイト連動オプション</a:t>
            </a:r>
            <a:endParaRPr lang="en-US" altLang="ja-JP" sz="1000" b="1"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900" b="1" dirty="0">
                <a:solidFill>
                  <a:srgbClr val="000000"/>
                </a:solidFill>
                <a:latin typeface="HG丸ｺﾞｼｯｸM-PRO" panose="020F0600000000000000" pitchFamily="50" charset="-128"/>
                <a:ea typeface="HG丸ｺﾞｼｯｸM-PRO" panose="020F0600000000000000" pitchFamily="50" charset="-128"/>
              </a:rPr>
              <a:t>POS&amp;EC</a:t>
            </a:r>
            <a:r>
              <a:rPr lang="ja-JP" altLang="en-US" sz="900" b="1" dirty="0">
                <a:solidFill>
                  <a:srgbClr val="000000"/>
                </a:solidFill>
                <a:latin typeface="HG丸ｺﾞｼｯｸM-PRO" panose="020F0600000000000000" pitchFamily="50" charset="-128"/>
                <a:ea typeface="HG丸ｺﾞｼｯｸM-PRO" panose="020F0600000000000000" pitchFamily="50" charset="-128"/>
              </a:rPr>
              <a:t>在庫連動システム</a:t>
            </a:r>
            <a:r>
              <a:rPr lang="en-US" altLang="ja-JP" sz="900" b="1" dirty="0">
                <a:solidFill>
                  <a:srgbClr val="000000"/>
                </a:solidFill>
                <a:latin typeface="HG丸ｺﾞｼｯｸM-PRO" panose="020F0600000000000000" pitchFamily="50" charset="-128"/>
                <a:ea typeface="HG丸ｺﾞｼｯｸM-PRO" panose="020F0600000000000000" pitchFamily="50" charset="-128"/>
              </a:rPr>
              <a:t>｢EC POS LINK｣</a:t>
            </a: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&lt;&lt; </a:t>
            </a:r>
            <a:r>
              <a:rPr lang="ja-JP" altLang="en-US" sz="900" dirty="0">
                <a:solidFill>
                  <a:srgbClr val="000000"/>
                </a:solidFill>
                <a:latin typeface="HG丸ｺﾞｼｯｸM-PRO" panose="020F0600000000000000" pitchFamily="50" charset="-128"/>
                <a:ea typeface="HG丸ｺﾞｼｯｸM-PRO" panose="020F0600000000000000" pitchFamily="50" charset="-128"/>
              </a:rPr>
              <a:t>ショッピングモール連動 </a:t>
            </a:r>
            <a:r>
              <a:rPr lang="en-US" altLang="ja-JP" sz="900" dirty="0">
                <a:solidFill>
                  <a:srgbClr val="000000"/>
                </a:solidFill>
                <a:latin typeface="HG丸ｺﾞｼｯｸM-PRO" panose="020F0600000000000000" pitchFamily="50" charset="-128"/>
                <a:ea typeface="HG丸ｺﾞｼｯｸM-PRO" panose="020F0600000000000000" pitchFamily="50" charset="-128"/>
              </a:rPr>
              <a:t>&gt;&gt;</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楽天市場</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a:t>
            </a:r>
            <a:r>
              <a:rPr lang="en-US" altLang="ja-JP" sz="900" dirty="0">
                <a:solidFill>
                  <a:srgbClr val="000000"/>
                </a:solidFill>
                <a:latin typeface="HG丸ｺﾞｼｯｸM-PRO" panose="020F0600000000000000" pitchFamily="50" charset="-128"/>
                <a:ea typeface="HG丸ｺﾞｼｯｸM-PRO" panose="020F0600000000000000" pitchFamily="50" charset="-128"/>
              </a:rPr>
              <a:t>Yahoo!</a:t>
            </a:r>
            <a:r>
              <a:rPr lang="ja-JP" altLang="en-US" sz="900" dirty="0">
                <a:solidFill>
                  <a:srgbClr val="000000"/>
                </a:solidFill>
                <a:latin typeface="HG丸ｺﾞｼｯｸM-PRO" panose="020F0600000000000000" pitchFamily="50" charset="-128"/>
                <a:ea typeface="HG丸ｺﾞｼｯｸM-PRO" panose="020F0600000000000000" pitchFamily="50" charset="-128"/>
              </a:rPr>
              <a:t>ショッピング</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ヤフオク！</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a:t>
            </a:r>
            <a:r>
              <a:rPr lang="en-US" altLang="ja-JP" sz="900" dirty="0">
                <a:solidFill>
                  <a:srgbClr val="000000"/>
                </a:solidFill>
                <a:latin typeface="HG丸ｺﾞｼｯｸM-PRO" panose="020F0600000000000000" pitchFamily="50" charset="-128"/>
                <a:ea typeface="HG丸ｺﾞｼｯｸM-PRO" panose="020F0600000000000000" pitchFamily="50" charset="-128"/>
              </a:rPr>
              <a:t>amazon</a:t>
            </a: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en-US" altLang="ja-JP" sz="900" dirty="0" err="1">
                <a:solidFill>
                  <a:srgbClr val="000000"/>
                </a:solidFill>
                <a:latin typeface="HG丸ｺﾞｼｯｸM-PRO" panose="020F0600000000000000" pitchFamily="50" charset="-128"/>
                <a:ea typeface="HG丸ｺﾞｼｯｸM-PRO" panose="020F0600000000000000" pitchFamily="50" charset="-128"/>
              </a:rPr>
              <a:t>DeNA</a:t>
            </a:r>
            <a:r>
              <a:rPr lang="ja-JP" altLang="en-US" sz="900" dirty="0">
                <a:solidFill>
                  <a:srgbClr val="000000"/>
                </a:solidFill>
                <a:latin typeface="HG丸ｺﾞｼｯｸM-PRO" panose="020F0600000000000000" pitchFamily="50" charset="-128"/>
                <a:ea typeface="HG丸ｺﾞｼｯｸM-PRO" panose="020F0600000000000000" pitchFamily="50" charset="-128"/>
              </a:rPr>
              <a:t>ショッピング</a:t>
            </a:r>
            <a:br>
              <a:rPr lang="ja-JP" altLang="en-US" sz="900" dirty="0">
                <a:solidFill>
                  <a:srgbClr val="000000"/>
                </a:solidFill>
                <a:latin typeface="HG丸ｺﾞｼｯｸM-PRO" panose="020F0600000000000000" pitchFamily="50" charset="-128"/>
                <a:ea typeface="HG丸ｺﾞｼｯｸM-PRO" panose="020F0600000000000000" pitchFamily="50" charset="-128"/>
              </a:rPr>
            </a:br>
            <a:r>
              <a:rPr lang="ja-JP" altLang="en-US" sz="900" dirty="0">
                <a:solidFill>
                  <a:srgbClr val="000000"/>
                </a:solidFill>
                <a:latin typeface="HG丸ｺﾞｼｯｸM-PRO" panose="020F0600000000000000" pitchFamily="50" charset="-128"/>
                <a:ea typeface="HG丸ｺﾞｼｯｸM-PRO" panose="020F0600000000000000" pitchFamily="50" charset="-128"/>
              </a:rPr>
              <a:t>・・・・他</a:t>
            </a: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&lt;&lt; </a:t>
            </a:r>
            <a:r>
              <a:rPr lang="ja-JP" altLang="en-US" sz="900" dirty="0">
                <a:solidFill>
                  <a:srgbClr val="000000"/>
                </a:solidFill>
                <a:latin typeface="HG丸ｺﾞｼｯｸM-PRO" panose="020F0600000000000000" pitchFamily="50" charset="-128"/>
                <a:ea typeface="HG丸ｺﾞｼｯｸM-PRO" panose="020F0600000000000000" pitchFamily="50" charset="-128"/>
              </a:rPr>
              <a:t>ショッピングカート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自社サイト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連動 </a:t>
            </a:r>
            <a:r>
              <a:rPr lang="en-US" altLang="ja-JP" sz="900" dirty="0">
                <a:solidFill>
                  <a:srgbClr val="000000"/>
                </a:solidFill>
                <a:latin typeface="HG丸ｺﾞｼｯｸM-PRO" panose="020F0600000000000000" pitchFamily="50" charset="-128"/>
                <a:ea typeface="HG丸ｺﾞｼｯｸM-PRO" panose="020F0600000000000000" pitchFamily="50" charset="-128"/>
              </a:rPr>
              <a:t>&gt;&gt;</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ショップサーブ □ </a:t>
            </a:r>
            <a:r>
              <a:rPr lang="en-US" altLang="ja-JP" sz="900" dirty="0" err="1">
                <a:solidFill>
                  <a:srgbClr val="000000"/>
                </a:solidFill>
                <a:latin typeface="HG丸ｺﾞｼｯｸM-PRO" panose="020F0600000000000000" pitchFamily="50" charset="-128"/>
                <a:ea typeface="HG丸ｺﾞｼｯｸM-PRO" panose="020F0600000000000000" pitchFamily="50" charset="-128"/>
              </a:rPr>
              <a:t>MakeShop</a:t>
            </a:r>
            <a:r>
              <a:rPr lang="en-US" altLang="ja-JP" sz="900" dirty="0">
                <a:solidFill>
                  <a:srgbClr val="000000"/>
                </a:solidFill>
                <a:latin typeface="HG丸ｺﾞｼｯｸM-PRO" panose="020F0600000000000000" pitchFamily="50" charset="-128"/>
                <a:ea typeface="HG丸ｺﾞｼｯｸM-PRO" panose="020F0600000000000000" pitchFamily="50" charset="-128"/>
              </a:rPr>
              <a:t> □ ECCUBE</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WISECART □ </a:t>
            </a:r>
            <a:r>
              <a:rPr lang="en-US" altLang="ja-JP" sz="900" dirty="0" err="1">
                <a:solidFill>
                  <a:srgbClr val="000000"/>
                </a:solidFill>
                <a:latin typeface="HG丸ｺﾞｼｯｸM-PRO" panose="020F0600000000000000" pitchFamily="50" charset="-128"/>
                <a:ea typeface="HG丸ｺﾞｼｯｸM-PRO" panose="020F0600000000000000" pitchFamily="50" charset="-128"/>
              </a:rPr>
              <a:t>ZenCartPro</a:t>
            </a:r>
            <a:r>
              <a:rPr lang="en-US" altLang="ja-JP" sz="900" dirty="0">
                <a:solidFill>
                  <a:srgbClr val="000000"/>
                </a:solidFill>
                <a:latin typeface="HG丸ｺﾞｼｯｸM-PRO" panose="020F0600000000000000" pitchFamily="50" charset="-128"/>
                <a:ea typeface="HG丸ｺﾞｼｯｸM-PRO" panose="020F0600000000000000" pitchFamily="50" charset="-128"/>
              </a:rPr>
              <a:t> □ CAGOLAB</a:t>
            </a:r>
            <a:br>
              <a:rPr lang="en-US" altLang="ja-JP" sz="900" dirty="0">
                <a:solidFill>
                  <a:srgbClr val="000000"/>
                </a:solidFill>
                <a:latin typeface="HG丸ｺﾞｼｯｸM-PRO" panose="020F0600000000000000" pitchFamily="50" charset="-128"/>
                <a:ea typeface="HG丸ｺﾞｼｯｸM-PRO" panose="020F0600000000000000" pitchFamily="50" charset="-128"/>
              </a:rPr>
            </a:br>
            <a:r>
              <a:rPr lang="en-US" altLang="ja-JP" sz="900" dirty="0">
                <a:solidFill>
                  <a:srgbClr val="000000"/>
                </a:solidFill>
                <a:latin typeface="HG丸ｺﾞｼｯｸM-PRO" panose="020F0600000000000000" pitchFamily="50" charset="-128"/>
                <a:ea typeface="HG丸ｺﾞｼｯｸM-PRO" panose="020F0600000000000000" pitchFamily="50" charset="-128"/>
              </a:rPr>
              <a:t> □ JOYCART</a:t>
            </a:r>
            <a:r>
              <a:rPr lang="ja-JP" altLang="en-US" sz="900" dirty="0">
                <a:solidFill>
                  <a:srgbClr val="000000"/>
                </a:solidFill>
                <a:latin typeface="HG丸ｺﾞｼｯｸM-PRO" panose="020F0600000000000000" pitchFamily="50" charset="-128"/>
                <a:ea typeface="HG丸ｺﾞｼｯｸM-PRO" panose="020F0600000000000000" pitchFamily="50" charset="-128"/>
              </a:rPr>
              <a:t>　他</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全</a:t>
            </a:r>
            <a:r>
              <a:rPr lang="en-US" altLang="ja-JP" sz="900" dirty="0">
                <a:solidFill>
                  <a:srgbClr val="000000"/>
                </a:solidFill>
                <a:latin typeface="HG丸ｺﾞｼｯｸM-PRO" panose="020F0600000000000000" pitchFamily="50" charset="-128"/>
                <a:ea typeface="HG丸ｺﾞｼｯｸM-PRO" panose="020F0600000000000000" pitchFamily="50" charset="-128"/>
              </a:rPr>
              <a:t>20</a:t>
            </a:r>
            <a:r>
              <a:rPr lang="ja-JP" altLang="en-US" sz="900" dirty="0">
                <a:solidFill>
                  <a:srgbClr val="000000"/>
                </a:solidFill>
                <a:latin typeface="HG丸ｺﾞｼｯｸM-PRO" panose="020F0600000000000000" pitchFamily="50" charset="-128"/>
                <a:ea typeface="HG丸ｺﾞｼｯｸM-PRO" panose="020F0600000000000000" pitchFamily="50" charset="-128"/>
              </a:rPr>
              <a:t>サイト</a:t>
            </a: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&lt;&lt; </a:t>
            </a:r>
            <a:r>
              <a:rPr lang="en-US" altLang="ja-JP" sz="900" dirty="0" err="1">
                <a:solidFill>
                  <a:srgbClr val="000000"/>
                </a:solidFill>
                <a:latin typeface="HG丸ｺﾞｼｯｸM-PRO" panose="020F0600000000000000" pitchFamily="50" charset="-128"/>
                <a:ea typeface="HG丸ｺﾞｼｯｸM-PRO" panose="020F0600000000000000" pitchFamily="50" charset="-128"/>
              </a:rPr>
              <a:t>BtoB</a:t>
            </a:r>
            <a:r>
              <a:rPr lang="ja-JP" altLang="en-US" sz="900" dirty="0">
                <a:solidFill>
                  <a:srgbClr val="000000"/>
                </a:solidFill>
                <a:latin typeface="HG丸ｺﾞｼｯｸM-PRO" panose="020F0600000000000000" pitchFamily="50" charset="-128"/>
                <a:ea typeface="HG丸ｺﾞｼｯｸM-PRO" panose="020F0600000000000000" pitchFamily="50" charset="-128"/>
              </a:rPr>
              <a:t>サイト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仕入サイト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連動 </a:t>
            </a:r>
            <a:r>
              <a:rPr lang="en-US" altLang="ja-JP" sz="900" dirty="0">
                <a:solidFill>
                  <a:srgbClr val="000000"/>
                </a:solidFill>
                <a:latin typeface="HG丸ｺﾞｼｯｸM-PRO" panose="020F0600000000000000" pitchFamily="50" charset="-128"/>
                <a:ea typeface="HG丸ｺﾞｼｯｸM-PRO" panose="020F0600000000000000" pitchFamily="50" charset="-128"/>
              </a:rPr>
              <a:t>&gt;&gt;</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スーパーデリバリー □ </a:t>
            </a:r>
            <a:r>
              <a:rPr lang="en-US" altLang="ja-JP" sz="900" dirty="0" err="1">
                <a:solidFill>
                  <a:srgbClr val="000000"/>
                </a:solidFill>
                <a:latin typeface="HG丸ｺﾞｼｯｸM-PRO" panose="020F0600000000000000" pitchFamily="50" charset="-128"/>
                <a:ea typeface="HG丸ｺﾞｼｯｸM-PRO" panose="020F0600000000000000" pitchFamily="50" charset="-128"/>
              </a:rPr>
              <a:t>DeNA</a:t>
            </a: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r>
              <a:rPr lang="en-US" altLang="ja-JP" sz="900" dirty="0" err="1">
                <a:solidFill>
                  <a:srgbClr val="000000"/>
                </a:solidFill>
                <a:latin typeface="HG丸ｺﾞｼｯｸM-PRO" panose="020F0600000000000000" pitchFamily="50" charset="-128"/>
                <a:ea typeface="HG丸ｺﾞｼｯｸM-PRO" panose="020F0600000000000000" pitchFamily="50" charset="-128"/>
              </a:rPr>
              <a:t>BtoB</a:t>
            </a:r>
            <a:r>
              <a:rPr lang="en-US" altLang="ja-JP" sz="900" dirty="0">
                <a:solidFill>
                  <a:srgbClr val="000000"/>
                </a:solidFill>
                <a:latin typeface="HG丸ｺﾞｼｯｸM-PRO" panose="020F0600000000000000" pitchFamily="50" charset="-128"/>
                <a:ea typeface="HG丸ｺﾞｼｯｸM-PRO" panose="020F0600000000000000" pitchFamily="50" charset="-128"/>
              </a:rPr>
              <a:t> market</a:t>
            </a:r>
            <a:r>
              <a:rPr lang="ja-JP" altLang="en-US" sz="900" dirty="0">
                <a:solidFill>
                  <a:srgbClr val="000000"/>
                </a:solidFill>
                <a:latin typeface="HG丸ｺﾞｼｯｸM-PRO" panose="020F0600000000000000" pitchFamily="50" charset="-128"/>
                <a:ea typeface="HG丸ｺﾞｼｯｸM-PRO" panose="020F0600000000000000" pitchFamily="50" charset="-128"/>
              </a:rPr>
              <a:t>　他</a:t>
            </a:r>
          </a:p>
          <a:p>
            <a:pPr eaLnBrk="1" hangingPunct="1">
              <a:lnSpc>
                <a:spcPct val="120000"/>
              </a:lnSpc>
              <a:spcBef>
                <a:spcPct val="0"/>
              </a:spcBef>
              <a:buFontTx/>
              <a:buNone/>
            </a:pP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endParaRPr lang="en-US" altLang="ja-JP" sz="3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1000" b="1" dirty="0">
                <a:solidFill>
                  <a:srgbClr val="000000"/>
                </a:solidFill>
                <a:latin typeface="HG丸ｺﾞｼｯｸM-PRO" panose="020F0600000000000000" pitchFamily="50" charset="-128"/>
                <a:ea typeface="HG丸ｺﾞｼｯｸM-PRO" panose="020F0600000000000000" pitchFamily="50" charset="-128"/>
              </a:rPr>
              <a:t>■ </a:t>
            </a:r>
            <a:r>
              <a:rPr lang="ja-JP" altLang="en-US" sz="1000" b="1" dirty="0">
                <a:solidFill>
                  <a:srgbClr val="000000"/>
                </a:solidFill>
                <a:latin typeface="HG丸ｺﾞｼｯｸM-PRO" panose="020F0600000000000000" pitchFamily="50" charset="-128"/>
                <a:ea typeface="HG丸ｺﾞｼｯｸM-PRO" panose="020F0600000000000000" pitchFamily="50" charset="-128"/>
              </a:rPr>
              <a:t>連動ソリューション</a:t>
            </a: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&lt;&lt; </a:t>
            </a:r>
            <a:r>
              <a:rPr lang="ja-JP" altLang="en-US" sz="900" dirty="0">
                <a:solidFill>
                  <a:srgbClr val="000000"/>
                </a:solidFill>
                <a:latin typeface="HG丸ｺﾞｼｯｸM-PRO" panose="020F0600000000000000" pitchFamily="50" charset="-128"/>
                <a:ea typeface="HG丸ｺﾞｼｯｸM-PRO" panose="020F0600000000000000" pitchFamily="50" charset="-128"/>
              </a:rPr>
              <a:t>販売管理ソフト連動 </a:t>
            </a:r>
            <a:r>
              <a:rPr lang="en-US" altLang="ja-JP" sz="900" dirty="0">
                <a:solidFill>
                  <a:srgbClr val="000000"/>
                </a:solidFill>
                <a:latin typeface="HG丸ｺﾞｼｯｸM-PRO" panose="020F0600000000000000" pitchFamily="50" charset="-128"/>
                <a:ea typeface="HG丸ｺﾞｼｯｸM-PRO" panose="020F0600000000000000" pitchFamily="50" charset="-128"/>
              </a:rPr>
              <a:t>&gt;&gt;</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a:t>
            </a:r>
            <a:r>
              <a:rPr lang="en-US" altLang="ja-JP" sz="900" dirty="0">
                <a:solidFill>
                  <a:srgbClr val="000000"/>
                </a:solidFill>
                <a:latin typeface="HG丸ｺﾞｼｯｸM-PRO" panose="020F0600000000000000" pitchFamily="50" charset="-128"/>
                <a:ea typeface="HG丸ｺﾞｼｯｸM-PRO" panose="020F0600000000000000" pitchFamily="50" charset="-128"/>
              </a:rPr>
              <a:t>PCA/</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商魂･商管</a:t>
            </a:r>
            <a:r>
              <a:rPr lang="en-US" altLang="ja-JP" sz="900" dirty="0">
                <a:solidFill>
                  <a:srgbClr val="000000"/>
                </a:solidFill>
                <a:latin typeface="HG丸ｺﾞｼｯｸM-PRO" panose="020F0600000000000000" pitchFamily="50" charset="-128"/>
                <a:ea typeface="HG丸ｺﾞｼｯｸM-PRO" panose="020F0600000000000000" pitchFamily="50" charset="-128"/>
              </a:rPr>
              <a:t>(API</a:t>
            </a:r>
            <a:r>
              <a:rPr lang="ja-JP" altLang="en-US" sz="900" dirty="0">
                <a:solidFill>
                  <a:srgbClr val="000000"/>
                </a:solidFill>
                <a:latin typeface="HG丸ｺﾞｼｯｸM-PRO" panose="020F0600000000000000" pitchFamily="50" charset="-128"/>
                <a:ea typeface="HG丸ｺﾞｼｯｸM-PRO" panose="020F0600000000000000" pitchFamily="50" charset="-128"/>
              </a:rPr>
              <a:t>連動</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弥生</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弥生販売</a:t>
            </a: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応研</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販売大臣</a:t>
            </a:r>
            <a:r>
              <a:rPr lang="en-US" altLang="ja-JP" sz="900" dirty="0">
                <a:solidFill>
                  <a:srgbClr val="000000"/>
                </a:solidFill>
                <a:latin typeface="HG丸ｺﾞｼｯｸM-PRO" panose="020F0600000000000000" pitchFamily="50" charset="-128"/>
                <a:ea typeface="HG丸ｺﾞｼｯｸM-PRO" panose="020F0600000000000000" pitchFamily="50" charset="-128"/>
              </a:rPr>
              <a:t>(ERP</a:t>
            </a:r>
            <a:r>
              <a:rPr lang="ja-JP" altLang="en-US" sz="900" dirty="0">
                <a:solidFill>
                  <a:srgbClr val="000000"/>
                </a:solidFill>
                <a:latin typeface="HG丸ｺﾞｼｯｸM-PRO" panose="020F0600000000000000" pitchFamily="50" charset="-128"/>
                <a:ea typeface="HG丸ｺﾞｼｯｸM-PRO" panose="020F0600000000000000" pitchFamily="50" charset="-128"/>
              </a:rPr>
              <a:t>連動</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 □ OBC/</a:t>
            </a:r>
            <a:r>
              <a:rPr lang="ja-JP" altLang="en-US" sz="900" dirty="0">
                <a:solidFill>
                  <a:srgbClr val="000000"/>
                </a:solidFill>
                <a:latin typeface="HG丸ｺﾞｼｯｸM-PRO" panose="020F0600000000000000" pitchFamily="50" charset="-128"/>
                <a:ea typeface="HG丸ｺﾞｼｯｸM-PRO" panose="020F0600000000000000" pitchFamily="50" charset="-128"/>
              </a:rPr>
              <a:t>商奉行･蔵奉行</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大塚商会</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アパレル業向けテンプレート</a:t>
            </a:r>
            <a:r>
              <a:rPr lang="en-US" altLang="ja-JP" sz="900" dirty="0" err="1">
                <a:solidFill>
                  <a:srgbClr val="000000"/>
                </a:solidFill>
                <a:latin typeface="HG丸ｺﾞｼｯｸM-PRO" panose="020F0600000000000000" pitchFamily="50" charset="-128"/>
                <a:ea typeface="HG丸ｺﾞｼｯｸM-PRO" panose="020F0600000000000000" pitchFamily="50" charset="-128"/>
              </a:rPr>
              <a:t>AparevoⅡ</a:t>
            </a:r>
            <a:endParaRPr lang="ja-JP" altLang="en-US"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900" dirty="0">
                <a:solidFill>
                  <a:srgbClr val="000000"/>
                </a:solidFill>
                <a:latin typeface="HG丸ｺﾞｼｯｸM-PRO" panose="020F0600000000000000" pitchFamily="50" charset="-128"/>
                <a:ea typeface="HG丸ｺﾞｼｯｸM-PRO" panose="020F0600000000000000" pitchFamily="50" charset="-128"/>
              </a:rPr>
              <a:t> □ 内田洋行</a:t>
            </a:r>
            <a:r>
              <a:rPr lang="en-US" altLang="ja-JP" sz="900" dirty="0">
                <a:solidFill>
                  <a:srgbClr val="000000"/>
                </a:solidFill>
                <a:latin typeface="HG丸ｺﾞｼｯｸM-PRO" panose="020F0600000000000000" pitchFamily="50" charset="-128"/>
                <a:ea typeface="HG丸ｺﾞｼｯｸM-PRO" panose="020F0600000000000000" pitchFamily="50" charset="-128"/>
              </a:rPr>
              <a:t>IT</a:t>
            </a:r>
            <a:r>
              <a:rPr lang="ja-JP" altLang="en-US" sz="900" dirty="0">
                <a:solidFill>
                  <a:srgbClr val="000000"/>
                </a:solidFill>
                <a:latin typeface="HG丸ｺﾞｼｯｸM-PRO" panose="020F0600000000000000" pitchFamily="50" charset="-128"/>
                <a:ea typeface="HG丸ｺﾞｼｯｸM-PRO" panose="020F0600000000000000" pitchFamily="50" charset="-128"/>
              </a:rPr>
              <a:t>ソリューションズ</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全文くん</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 □ </a:t>
            </a:r>
            <a:r>
              <a:rPr lang="ja-JP" altLang="en-US" sz="900" dirty="0">
                <a:solidFill>
                  <a:srgbClr val="000000"/>
                </a:solidFill>
                <a:latin typeface="HG丸ｺﾞｼｯｸM-PRO" panose="020F0600000000000000" pitchFamily="50" charset="-128"/>
                <a:ea typeface="HG丸ｺﾞｼｯｸM-PRO" panose="020F0600000000000000" pitchFamily="50" charset="-128"/>
              </a:rPr>
              <a:t>ハートコンピューター</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蔵内･五合</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&lt;&lt;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決済</a:t>
            </a:r>
            <a:r>
              <a:rPr lang="ja-JP" altLang="en-US" sz="900" dirty="0">
                <a:solidFill>
                  <a:srgbClr val="000000"/>
                </a:solidFill>
                <a:latin typeface="HG丸ｺﾞｼｯｸM-PRO" panose="020F0600000000000000" pitchFamily="50" charset="-128"/>
                <a:ea typeface="HG丸ｺﾞｼｯｸM-PRO" panose="020F0600000000000000" pitchFamily="50" charset="-128"/>
              </a:rPr>
              <a:t>システム連携 </a:t>
            </a:r>
            <a:r>
              <a:rPr lang="en-US" altLang="ja-JP" sz="900" dirty="0">
                <a:solidFill>
                  <a:srgbClr val="000000"/>
                </a:solidFill>
                <a:latin typeface="HG丸ｺﾞｼｯｸM-PRO" panose="020F0600000000000000" pitchFamily="50" charset="-128"/>
                <a:ea typeface="HG丸ｺﾞｼｯｸM-PRO" panose="020F0600000000000000" pitchFamily="50" charset="-128"/>
              </a:rPr>
              <a:t>&gt;&gt;</a:t>
            </a: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en-US" altLang="ja-JP" sz="900" dirty="0">
                <a:solidFill>
                  <a:srgbClr val="000000"/>
                </a:solidFill>
                <a:latin typeface="HG丸ｺﾞｼｯｸM-PRO" panose="020F0600000000000000" pitchFamily="50" charset="-128"/>
                <a:ea typeface="HG丸ｺﾞｼｯｸM-PRO" panose="020F0600000000000000" pitchFamily="50" charset="-128"/>
              </a:rPr>
              <a:t>J-</a:t>
            </a:r>
            <a:r>
              <a:rPr lang="en-US" altLang="ja-JP" sz="900" dirty="0" err="1">
                <a:solidFill>
                  <a:srgbClr val="000000"/>
                </a:solidFill>
                <a:latin typeface="HG丸ｺﾞｼｯｸM-PRO" panose="020F0600000000000000" pitchFamily="50" charset="-128"/>
                <a:ea typeface="HG丸ｺﾞｼｯｸM-PRO" panose="020F0600000000000000" pitchFamily="50" charset="-128"/>
              </a:rPr>
              <a:t>Mups</a:t>
            </a:r>
            <a:r>
              <a:rPr lang="en-US" altLang="ja-JP" sz="900" dirty="0">
                <a:solidFill>
                  <a:srgbClr val="000000"/>
                </a:solidFill>
                <a:latin typeface="HG丸ｺﾞｼｯｸM-PRO" panose="020F0600000000000000" pitchFamily="50" charset="-128"/>
                <a:ea typeface="HG丸ｺﾞｼｯｸM-PRO" panose="020F0600000000000000" pitchFamily="50" charset="-128"/>
              </a:rPr>
              <a:t>(IC</a:t>
            </a:r>
            <a:r>
              <a:rPr lang="ja-JP" altLang="en-US" sz="900" dirty="0">
                <a:solidFill>
                  <a:srgbClr val="000000"/>
                </a:solidFill>
                <a:latin typeface="HG丸ｺﾞｼｯｸM-PRO" panose="020F0600000000000000" pitchFamily="50" charset="-128"/>
                <a:ea typeface="HG丸ｺﾞｼｯｸM-PRO" panose="020F0600000000000000" pitchFamily="50" charset="-128"/>
              </a:rPr>
              <a:t>クレジットカード･電子マネー決済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 </a:t>
            </a:r>
            <a:endParaRPr lang="en-US" altLang="ja-JP" sz="900" dirty="0" smtClean="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en-US" altLang="ja-JP" sz="900" dirty="0">
                <a:solidFill>
                  <a:srgbClr val="000000"/>
                </a:solidFill>
                <a:latin typeface="HG丸ｺﾞｼｯｸM-PRO" panose="020F0600000000000000" pitchFamily="50" charset="-128"/>
                <a:ea typeface="HG丸ｺﾞｼｯｸM-PRO" panose="020F0600000000000000" pitchFamily="50" charset="-128"/>
              </a:rPr>
              <a:t>WeChat Pay(</a:t>
            </a:r>
            <a:r>
              <a:rPr lang="ja-JP" altLang="en-US" sz="900" dirty="0">
                <a:solidFill>
                  <a:srgbClr val="000000"/>
                </a:solidFill>
                <a:latin typeface="HG丸ｺﾞｼｯｸM-PRO" panose="020F0600000000000000" pitchFamily="50" charset="-128"/>
                <a:ea typeface="HG丸ｺﾞｼｯｸM-PRO" panose="020F0600000000000000" pitchFamily="50" charset="-128"/>
              </a:rPr>
              <a:t>スマホ決済</a:t>
            </a:r>
            <a:r>
              <a:rPr lang="en-US" altLang="ja-JP" sz="900" dirty="0">
                <a:solidFill>
                  <a:srgbClr val="000000"/>
                </a:solidFill>
                <a:latin typeface="HG丸ｺﾞｼｯｸM-PRO" panose="020F0600000000000000" pitchFamily="50" charset="-128"/>
                <a:ea typeface="HG丸ｺﾞｼｯｸM-PRO" panose="020F0600000000000000" pitchFamily="50" charset="-128"/>
              </a:rPr>
              <a:t>)</a:t>
            </a:r>
            <a:r>
              <a:rPr lang="ja-JP" altLang="en-US" sz="900" dirty="0">
                <a:solidFill>
                  <a:srgbClr val="000000"/>
                </a:solidFill>
                <a:latin typeface="HG丸ｺﾞｼｯｸM-PRO" panose="020F0600000000000000" pitchFamily="50" charset="-128"/>
                <a:ea typeface="HG丸ｺﾞｼｯｸM-PRO" panose="020F0600000000000000" pitchFamily="50" charset="-128"/>
              </a:rPr>
              <a:t> </a:t>
            </a:r>
            <a:endParaRPr lang="en-US" altLang="ja-JP" sz="900" dirty="0" smtClean="0">
              <a:solidFill>
                <a:srgbClr val="000000"/>
              </a:solidFill>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en-US" altLang="ja-JP" sz="900" dirty="0">
                <a:solidFill>
                  <a:srgbClr val="000000"/>
                </a:solidFill>
                <a:latin typeface="HG丸ｺﾞｼｯｸM-PRO" panose="020F0600000000000000" pitchFamily="50" charset="-128"/>
                <a:ea typeface="HG丸ｺﾞｼｯｸM-PRO" panose="020F0600000000000000" pitchFamily="50" charset="-128"/>
              </a:rPr>
              <a:t> </a:t>
            </a:r>
            <a:r>
              <a:rPr lang="ja-JP" altLang="en-US" sz="900" dirty="0" smtClean="0">
                <a:solidFill>
                  <a:srgbClr val="000000"/>
                </a:solidFill>
                <a:latin typeface="HG丸ｺﾞｼｯｸM-PRO" panose="020F0600000000000000" pitchFamily="50" charset="-128"/>
                <a:ea typeface="HG丸ｺﾞｼｯｸM-PRO" panose="020F0600000000000000" pitchFamily="50" charset="-128"/>
              </a:rPr>
              <a:t>□ </a:t>
            </a:r>
            <a:r>
              <a:rPr lang="en-US" altLang="ja-JP" sz="900" dirty="0" err="1">
                <a:solidFill>
                  <a:srgbClr val="000000"/>
                </a:solidFill>
                <a:latin typeface="HG丸ｺﾞｼｯｸM-PRO" panose="020F0600000000000000" pitchFamily="50" charset="-128"/>
                <a:ea typeface="HG丸ｺﾞｼｯｸM-PRO" panose="020F0600000000000000" pitchFamily="50" charset="-128"/>
              </a:rPr>
              <a:t>Verifone</a:t>
            </a: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r>
              <a:rPr lang="en-US" altLang="ja-JP" sz="900" dirty="0">
                <a:solidFill>
                  <a:srgbClr val="000000"/>
                </a:solidFill>
                <a:latin typeface="HG丸ｺﾞｼｯｸM-PRO" panose="020F0600000000000000" pitchFamily="50" charset="-128"/>
                <a:ea typeface="HG丸ｺﾞｼｯｸM-PRO" panose="020F0600000000000000" pitchFamily="50" charset="-128"/>
              </a:rPr>
              <a:t>IC</a:t>
            </a:r>
            <a:r>
              <a:rPr lang="ja-JP" altLang="en-US" sz="900" dirty="0">
                <a:solidFill>
                  <a:srgbClr val="000000"/>
                </a:solidFill>
                <a:latin typeface="HG丸ｺﾞｼｯｸM-PRO" panose="020F0600000000000000" pitchFamily="50" charset="-128"/>
                <a:ea typeface="HG丸ｺﾞｼｯｸM-PRO" panose="020F0600000000000000" pitchFamily="50" charset="-128"/>
              </a:rPr>
              <a:t>クレジットカード決済）</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8800" y="1820862"/>
            <a:ext cx="2776160" cy="2243137"/>
          </a:xfrm>
          <a:prstGeom prst="rect">
            <a:avLst/>
          </a:prstGeom>
        </p:spPr>
      </p:pic>
      <p:pic>
        <p:nvPicPr>
          <p:cNvPr id="37891" name="図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76638" y="803275"/>
            <a:ext cx="2711450"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Rectangle 1044"/>
          <p:cNvSpPr>
            <a:spLocks noChangeArrowheads="1"/>
          </p:cNvSpPr>
          <p:nvPr/>
        </p:nvSpPr>
        <p:spPr bwMode="auto">
          <a:xfrm>
            <a:off x="1897063" y="371475"/>
            <a:ext cx="6027737" cy="5334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600" b="1">
                <a:solidFill>
                  <a:srgbClr val="4D4D4D"/>
                </a:solidFill>
                <a:latin typeface="HG丸ｺﾞｼｯｸM-PRO" panose="020F0600000000000000" pitchFamily="50" charset="-128"/>
                <a:ea typeface="HG丸ｺﾞｼｯｸM-PRO" panose="020F0600000000000000" pitchFamily="50" charset="-128"/>
              </a:rPr>
              <a:t>クラウド型店舗本部管理システム</a:t>
            </a:r>
          </a:p>
        </p:txBody>
      </p:sp>
      <p:pic>
        <p:nvPicPr>
          <p:cNvPr id="37917" name="Picture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4338" y="6405563"/>
            <a:ext cx="1508125" cy="2238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933" name="Rectangle 145"/>
          <p:cNvSpPr>
            <a:spLocks noChangeArrowheads="1"/>
          </p:cNvSpPr>
          <p:nvPr/>
        </p:nvSpPr>
        <p:spPr bwMode="auto">
          <a:xfrm>
            <a:off x="2243138" y="6591300"/>
            <a:ext cx="53959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685800" indent="-22860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900" dirty="0" smtClean="0">
                <a:solidFill>
                  <a:srgbClr val="005C00"/>
                </a:solidFill>
                <a:latin typeface="HG丸ｺﾞｼｯｸM-PRO" panose="020F0600000000000000" pitchFamily="50" charset="-128"/>
                <a:ea typeface="HG丸ｺﾞｼｯｸM-PRO" panose="020F0600000000000000" pitchFamily="50" charset="-128"/>
              </a:rPr>
              <a:t>1986-2017 </a:t>
            </a:r>
            <a:r>
              <a:rPr lang="en-US" altLang="ja-JP" sz="900" dirty="0" err="1">
                <a:solidFill>
                  <a:srgbClr val="005C00"/>
                </a:solidFill>
                <a:latin typeface="HG丸ｺﾞｼｯｸM-PRO" panose="020F0600000000000000" pitchFamily="50" charset="-128"/>
                <a:ea typeface="HG丸ｺﾞｼｯｸM-PRO" panose="020F0600000000000000" pitchFamily="50" charset="-128"/>
              </a:rPr>
              <a:t>Busicom.Co.,Ltd</a:t>
            </a:r>
            <a:r>
              <a:rPr lang="en-US" altLang="ja-JP" sz="900" dirty="0">
                <a:solidFill>
                  <a:srgbClr val="005C00"/>
                </a:solidFill>
                <a:latin typeface="HG丸ｺﾞｼｯｸM-PRO" panose="020F0600000000000000" pitchFamily="50" charset="-128"/>
                <a:ea typeface="HG丸ｺﾞｼｯｸM-PRO" panose="020F0600000000000000" pitchFamily="50" charset="-128"/>
              </a:rPr>
              <a:t>. All Right Reserved. </a:t>
            </a:r>
            <a:r>
              <a:rPr lang="en-US" altLang="ja-JP" sz="900" dirty="0">
                <a:solidFill>
                  <a:srgbClr val="008000"/>
                </a:solidFill>
                <a:latin typeface="HG丸ｺﾞｼｯｸM-PRO" panose="020F0600000000000000" pitchFamily="50" charset="-128"/>
                <a:ea typeface="HG丸ｺﾞｼｯｸM-PRO" panose="020F0600000000000000" pitchFamily="50" charset="-128"/>
              </a:rPr>
              <a:t>/ Since </a:t>
            </a:r>
            <a:r>
              <a:rPr lang="en-US" altLang="ja-JP" sz="900" dirty="0" smtClean="0">
                <a:solidFill>
                  <a:srgbClr val="008000"/>
                </a:solidFill>
                <a:latin typeface="HG丸ｺﾞｼｯｸM-PRO" panose="020F0600000000000000" pitchFamily="50" charset="-128"/>
                <a:ea typeface="HG丸ｺﾞｼｯｸM-PRO" panose="020F0600000000000000" pitchFamily="50" charset="-128"/>
              </a:rPr>
              <a:t>2003 </a:t>
            </a:r>
            <a:r>
              <a:rPr lang="en-US" altLang="ja-JP" sz="900" dirty="0" err="1">
                <a:solidFill>
                  <a:srgbClr val="008000"/>
                </a:solidFill>
                <a:latin typeface="HG丸ｺﾞｼｯｸM-PRO" panose="020F0600000000000000" pitchFamily="50" charset="-128"/>
                <a:ea typeface="HG丸ｺﾞｼｯｸM-PRO" panose="020F0600000000000000" pitchFamily="50" charset="-128"/>
              </a:rPr>
              <a:t>TenpoVisor</a:t>
            </a:r>
            <a:endParaRPr lang="en-US" altLang="ja-JP" sz="900" dirty="0">
              <a:solidFill>
                <a:srgbClr val="008000"/>
              </a:solidFill>
              <a:latin typeface="HG丸ｺﾞｼｯｸM-PRO" panose="020F0600000000000000" pitchFamily="50" charset="-128"/>
              <a:ea typeface="HG丸ｺﾞｼｯｸM-PRO" panose="020F0600000000000000" pitchFamily="50" charset="-128"/>
            </a:endParaRPr>
          </a:p>
        </p:txBody>
      </p:sp>
      <p:pic>
        <p:nvPicPr>
          <p:cNvPr id="3" name="図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1327" y="3886202"/>
            <a:ext cx="2747536" cy="1951422"/>
          </a:xfrm>
          <a:prstGeom prst="rect">
            <a:avLst/>
          </a:prstGeom>
        </p:spPr>
      </p:pic>
      <p:pic>
        <p:nvPicPr>
          <p:cNvPr id="4" name="図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27768" y="1820863"/>
            <a:ext cx="2821173" cy="2317028"/>
          </a:xfrm>
          <a:prstGeom prst="rect">
            <a:avLst/>
          </a:prstGeom>
        </p:spPr>
      </p:pic>
      <p:pic>
        <p:nvPicPr>
          <p:cNvPr id="5" name="図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0091" y="3895168"/>
            <a:ext cx="2838455" cy="1989888"/>
          </a:xfrm>
          <a:prstGeom prst="rect">
            <a:avLst/>
          </a:prstGeom>
        </p:spPr>
      </p:pic>
      <p:pic>
        <p:nvPicPr>
          <p:cNvPr id="6" name="図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54864" y="3895168"/>
            <a:ext cx="2689226" cy="2065827"/>
          </a:xfrm>
          <a:prstGeom prst="rect">
            <a:avLst/>
          </a:prstGeom>
        </p:spPr>
      </p:pic>
      <p:pic>
        <p:nvPicPr>
          <p:cNvPr id="7" name="図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9033" y="1655540"/>
            <a:ext cx="1147102" cy="2163696"/>
          </a:xfrm>
          <a:prstGeom prst="rect">
            <a:avLst/>
          </a:prstGeom>
        </p:spPr>
      </p:pic>
      <p:pic>
        <p:nvPicPr>
          <p:cNvPr id="8" name="図 7"/>
          <p:cNvPicPr>
            <a:picLocks noChangeAspect="1"/>
          </p:cNvPicPr>
          <p:nvPr/>
        </p:nvPicPr>
        <p:blipFill>
          <a:blip r:embed="rId11"/>
          <a:stretch>
            <a:fillRect/>
          </a:stretch>
        </p:blipFill>
        <p:spPr>
          <a:xfrm>
            <a:off x="1824006" y="2687455"/>
            <a:ext cx="427500" cy="405000"/>
          </a:xfrm>
          <a:prstGeom prst="rect">
            <a:avLst/>
          </a:prstGeom>
        </p:spPr>
      </p:pic>
      <p:pic>
        <p:nvPicPr>
          <p:cNvPr id="9" name="図 8"/>
          <p:cNvPicPr>
            <a:picLocks noChangeAspect="1"/>
          </p:cNvPicPr>
          <p:nvPr/>
        </p:nvPicPr>
        <p:blipFill>
          <a:blip r:embed="rId12"/>
          <a:stretch>
            <a:fillRect/>
          </a:stretch>
        </p:blipFill>
        <p:spPr>
          <a:xfrm>
            <a:off x="1908381" y="3227743"/>
            <a:ext cx="258750" cy="461250"/>
          </a:xfrm>
          <a:prstGeom prst="rect">
            <a:avLst/>
          </a:prstGeom>
        </p:spPr>
      </p:pic>
    </p:spTree>
  </p:cSld>
  <p:clrMapOvr>
    <a:masterClrMapping/>
  </p:clrMapOvr>
  <p:transition advTm="416"/>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4994" y="5623377"/>
            <a:ext cx="414856" cy="748145"/>
          </a:xfrm>
          <a:prstGeom prst="rect">
            <a:avLst/>
          </a:prstGeom>
        </p:spPr>
      </p:pic>
      <p:pic>
        <p:nvPicPr>
          <p:cNvPr id="43" name="図 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1977" y="5247825"/>
            <a:ext cx="1449225" cy="1321083"/>
          </a:xfrm>
          <a:prstGeom prst="rect">
            <a:avLst/>
          </a:prstGeom>
        </p:spPr>
      </p:pic>
      <p:sp>
        <p:nvSpPr>
          <p:cNvPr id="10" name="Rectangle 7"/>
          <p:cNvSpPr>
            <a:spLocks noGrp="1" noChangeArrowheads="1"/>
          </p:cNvSpPr>
          <p:nvPr>
            <p:ph type="sldNum" sz="quarter" idx="12"/>
          </p:nvPr>
        </p:nvSpPr>
        <p:spPr>
          <a:xfrm>
            <a:off x="7681100" y="6637338"/>
            <a:ext cx="2311400" cy="276225"/>
          </a:xfrm>
          <a:ln/>
        </p:spPr>
        <p:txBody>
          <a:bodyPr/>
          <a:lstStyle/>
          <a:p>
            <a:fld id="{AF49EABB-D6D8-4309-805B-5574DD33AE9D}" type="slidenum">
              <a:rPr lang="en-US" altLang="ja-JP">
                <a:solidFill>
                  <a:schemeClr val="tx1"/>
                </a:solidFill>
              </a:rPr>
              <a:pPr/>
              <a:t>2</a:t>
            </a:fld>
            <a:endParaRPr lang="en-US" altLang="ja-JP" dirty="0">
              <a:solidFill>
                <a:schemeClr val="tx1"/>
              </a:solidFill>
            </a:endParaRPr>
          </a:p>
        </p:txBody>
      </p:sp>
      <p:sp>
        <p:nvSpPr>
          <p:cNvPr id="707634" name="Text Box 36"/>
          <p:cNvSpPr txBox="1">
            <a:spLocks noChangeArrowheads="1"/>
          </p:cNvSpPr>
          <p:nvPr/>
        </p:nvSpPr>
        <p:spPr bwMode="auto">
          <a:xfrm>
            <a:off x="55419" y="23813"/>
            <a:ext cx="9822873" cy="396875"/>
          </a:xfrm>
          <a:prstGeom prst="rect">
            <a:avLst/>
          </a:prstGeom>
          <a:solidFill>
            <a:schemeClr val="bg1"/>
          </a:solidFill>
          <a:ln>
            <a:noFill/>
          </a:ln>
          <a:effectLst>
            <a:outerShdw dist="28398" dir="1593903" algn="ctr" rotWithShape="0">
              <a:srgbClr val="F8F8F8">
                <a:alpha val="88000"/>
              </a:srgbClr>
            </a:outerShdw>
          </a:effectLs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ja-JP" altLang="en-US" sz="2000" b="1" dirty="0" smtClean="0">
                <a:solidFill>
                  <a:srgbClr val="4D4D4D"/>
                </a:solidFill>
                <a:latin typeface="HG丸ｺﾞｼｯｸM-PRO" panose="020F0600000000000000" pitchFamily="50" charset="-128"/>
                <a:ea typeface="HG丸ｺﾞｼｯｸM-PRO" panose="020F0600000000000000" pitchFamily="50" charset="-128"/>
              </a:rPr>
              <a:t>スマホ時代の</a:t>
            </a:r>
            <a:r>
              <a:rPr kumimoji="0" lang="en-US" altLang="ja-JP" sz="2000" b="1" dirty="0" smtClean="0">
                <a:solidFill>
                  <a:srgbClr val="4D4D4D"/>
                </a:solidFill>
                <a:latin typeface="HG丸ｺﾞｼｯｸM-PRO" panose="020F0600000000000000" pitchFamily="50" charset="-128"/>
                <a:ea typeface="HG丸ｺﾞｼｯｸM-PRO" panose="020F0600000000000000" pitchFamily="50" charset="-128"/>
              </a:rPr>
              <a:t>POS</a:t>
            </a:r>
            <a:r>
              <a:rPr kumimoji="0" lang="ja-JP" altLang="en-US" sz="2000" b="1" dirty="0" smtClean="0">
                <a:solidFill>
                  <a:srgbClr val="4D4D4D"/>
                </a:solidFill>
                <a:latin typeface="HG丸ｺﾞｼｯｸM-PRO" panose="020F0600000000000000" pitchFamily="50" charset="-128"/>
                <a:ea typeface="HG丸ｺﾞｼｯｸM-PRO" panose="020F0600000000000000" pitchFamily="50" charset="-128"/>
              </a:rPr>
              <a:t>レジ</a:t>
            </a:r>
            <a:endParaRPr kumimoji="0" lang="ja-JP" altLang="en-US" sz="2000" b="1" dirty="0">
              <a:solidFill>
                <a:srgbClr val="4D4D4D"/>
              </a:solidFill>
              <a:latin typeface="HG丸ｺﾞｼｯｸM-PRO" panose="020F0600000000000000" pitchFamily="50" charset="-128"/>
              <a:ea typeface="HG丸ｺﾞｼｯｸM-PRO" panose="020F0600000000000000" pitchFamily="50" charset="-128"/>
            </a:endParaRPr>
          </a:p>
        </p:txBody>
      </p:sp>
      <p:sp>
        <p:nvSpPr>
          <p:cNvPr id="707636" name="Text Box 50"/>
          <p:cNvSpPr txBox="1">
            <a:spLocks noChangeArrowheads="1"/>
          </p:cNvSpPr>
          <p:nvPr/>
        </p:nvSpPr>
        <p:spPr bwMode="auto">
          <a:xfrm>
            <a:off x="406400" y="1230642"/>
            <a:ext cx="916086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marL="228600" indent="-228600" eaLnBrk="1" hangingPunct="1">
              <a:buFont typeface="+mj-lt"/>
              <a:buAutoNum type="arabicPeriod"/>
            </a:pPr>
            <a:r>
              <a:rPr lang="ja-JP" altLang="en-US" sz="1200" b="1" dirty="0" smtClean="0">
                <a:latin typeface="HG丸ｺﾞｼｯｸM-PRO" panose="020F0600000000000000" pitchFamily="50" charset="-128"/>
                <a:ea typeface="HG丸ｺﾞｼｯｸM-PRO" panose="020F0600000000000000" pitchFamily="50" charset="-128"/>
              </a:rPr>
              <a:t>お客様向けに無料でご提供している「</a:t>
            </a:r>
            <a:r>
              <a:rPr lang="ja-JP" altLang="en-US" sz="1200" b="1" dirty="0" err="1" smtClean="0">
                <a:latin typeface="HG丸ｺﾞｼｯｸM-PRO" panose="020F0600000000000000" pitchFamily="50" charset="-128"/>
                <a:ea typeface="HG丸ｺﾞｼｯｸM-PRO" panose="020F0600000000000000" pitchFamily="50" charset="-128"/>
              </a:rPr>
              <a:t>み</a:t>
            </a:r>
            <a:r>
              <a:rPr lang="ja-JP" altLang="en-US" sz="1200" b="1" dirty="0" smtClean="0">
                <a:latin typeface="HG丸ｺﾞｼｯｸM-PRO" panose="020F0600000000000000" pitchFamily="50" charset="-128"/>
                <a:ea typeface="HG丸ｺﾞｼｯｸM-PRO" panose="020F0600000000000000" pitchFamily="50" charset="-128"/>
              </a:rPr>
              <a:t>せめぐアプリ」を使って、お店の会員証をスマホで作成</a:t>
            </a:r>
            <a:endParaRPr lang="en-US" altLang="ja-JP" sz="1200" b="1" dirty="0" smtClean="0">
              <a:latin typeface="HG丸ｺﾞｼｯｸM-PRO" panose="020F0600000000000000" pitchFamily="50" charset="-128"/>
              <a:ea typeface="HG丸ｺﾞｼｯｸM-PRO" panose="020F0600000000000000" pitchFamily="50" charset="-128"/>
            </a:endParaRPr>
          </a:p>
          <a:p>
            <a:pPr marL="228600" indent="-228600" eaLnBrk="1" hangingPunct="1">
              <a:buFont typeface="+mj-lt"/>
              <a:buAutoNum type="arabicPeriod"/>
            </a:pPr>
            <a:r>
              <a:rPr lang="ja-JP" altLang="en-US" sz="1200" b="1" dirty="0" smtClean="0">
                <a:latin typeface="HG丸ｺﾞｼｯｸM-PRO" panose="020F0600000000000000" pitchFamily="50" charset="-128"/>
                <a:ea typeface="HG丸ｺﾞｼｯｸM-PRO" panose="020F0600000000000000" pitchFamily="50" charset="-128"/>
              </a:rPr>
              <a:t>お店でお買い物する際に提示されたスマホ会員証を</a:t>
            </a:r>
            <a:r>
              <a:rPr lang="en-US" altLang="ja-JP" sz="1200" b="1" dirty="0" smtClean="0">
                <a:latin typeface="HG丸ｺﾞｼｯｸM-PRO" panose="020F0600000000000000" pitchFamily="50" charset="-128"/>
                <a:ea typeface="HG丸ｺﾞｼｯｸM-PRO" panose="020F0600000000000000" pitchFamily="50" charset="-128"/>
              </a:rPr>
              <a:t>POS</a:t>
            </a:r>
            <a:r>
              <a:rPr lang="ja-JP" altLang="en-US" sz="1200" b="1" dirty="0" smtClean="0">
                <a:latin typeface="HG丸ｺﾞｼｯｸM-PRO" panose="020F0600000000000000" pitchFamily="50" charset="-128"/>
                <a:ea typeface="HG丸ｺﾞｼｯｸM-PRO" panose="020F0600000000000000" pitchFamily="50" charset="-128"/>
              </a:rPr>
              <a:t>レジ「</a:t>
            </a:r>
            <a:r>
              <a:rPr lang="en-US" altLang="ja-JP" sz="1200" b="1" dirty="0" smtClean="0">
                <a:latin typeface="HG丸ｺﾞｼｯｸM-PRO" panose="020F0600000000000000" pitchFamily="50" charset="-128"/>
                <a:ea typeface="HG丸ｺﾞｼｯｸM-PRO" panose="020F0600000000000000" pitchFamily="50" charset="-128"/>
              </a:rPr>
              <a:t>BCPOS</a:t>
            </a:r>
            <a:r>
              <a:rPr lang="ja-JP" altLang="en-US" sz="1200" b="1" dirty="0" smtClean="0">
                <a:latin typeface="HG丸ｺﾞｼｯｸM-PRO" panose="020F0600000000000000" pitchFamily="50" charset="-128"/>
                <a:ea typeface="HG丸ｺﾞｼｯｸM-PRO" panose="020F0600000000000000" pitchFamily="50" charset="-128"/>
              </a:rPr>
              <a:t>」で読み取り</a:t>
            </a:r>
            <a:endParaRPr lang="en-US" altLang="ja-JP" sz="1200" b="1" dirty="0" smtClean="0">
              <a:latin typeface="HG丸ｺﾞｼｯｸM-PRO" panose="020F0600000000000000" pitchFamily="50" charset="-128"/>
              <a:ea typeface="HG丸ｺﾞｼｯｸM-PRO" panose="020F0600000000000000" pitchFamily="50" charset="-128"/>
            </a:endParaRPr>
          </a:p>
          <a:p>
            <a:pPr marL="228600" indent="-228600" eaLnBrk="1" hangingPunct="1">
              <a:buFont typeface="+mj-lt"/>
              <a:buAutoNum type="arabicPeriod"/>
            </a:pPr>
            <a:r>
              <a:rPr lang="ja-JP" altLang="en-US" sz="1200" b="1" dirty="0" smtClean="0">
                <a:latin typeface="HG丸ｺﾞｼｯｸM-PRO" panose="020F0600000000000000" pitchFamily="50" charset="-128"/>
                <a:ea typeface="HG丸ｺﾞｼｯｸM-PRO" panose="020F0600000000000000" pitchFamily="50" charset="-128"/>
              </a:rPr>
              <a:t>会員情報と購買データが紐付いた</a:t>
            </a:r>
            <a:r>
              <a:rPr lang="en-US" altLang="ja-JP" sz="1200" b="1" dirty="0" smtClean="0">
                <a:latin typeface="HG丸ｺﾞｼｯｸM-PRO" panose="020F0600000000000000" pitchFamily="50" charset="-128"/>
                <a:ea typeface="HG丸ｺﾞｼｯｸM-PRO" panose="020F0600000000000000" pitchFamily="50" charset="-128"/>
              </a:rPr>
              <a:t>ID-POS</a:t>
            </a:r>
            <a:r>
              <a:rPr lang="ja-JP" altLang="en-US" sz="1200" b="1" dirty="0">
                <a:latin typeface="HG丸ｺﾞｼｯｸM-PRO" panose="020F0600000000000000" pitchFamily="50" charset="-128"/>
                <a:ea typeface="HG丸ｺﾞｼｯｸM-PRO" panose="020F0600000000000000" pitchFamily="50" charset="-128"/>
              </a:rPr>
              <a:t>データ</a:t>
            </a:r>
            <a:r>
              <a:rPr lang="ja-JP" altLang="en-US" sz="1200" b="1" dirty="0" smtClean="0">
                <a:latin typeface="HG丸ｺﾞｼｯｸM-PRO" panose="020F0600000000000000" pitchFamily="50" charset="-128"/>
                <a:ea typeface="HG丸ｺﾞｼｯｸM-PRO" panose="020F0600000000000000" pitchFamily="50" charset="-128"/>
              </a:rPr>
              <a:t>を</a:t>
            </a:r>
            <a:r>
              <a:rPr lang="ja-JP" altLang="en-US" sz="1200" b="1" dirty="0">
                <a:latin typeface="HG丸ｺﾞｼｯｸM-PRO" panose="020F0600000000000000" pitchFamily="50" charset="-128"/>
                <a:ea typeface="HG丸ｺﾞｼｯｸM-PRO" panose="020F0600000000000000" pitchFamily="50" charset="-128"/>
              </a:rPr>
              <a:t>クラウドで</a:t>
            </a:r>
            <a:r>
              <a:rPr lang="ja-JP" altLang="en-US" sz="1200" b="1" dirty="0" smtClean="0">
                <a:latin typeface="HG丸ｺﾞｼｯｸM-PRO" panose="020F0600000000000000" pitchFamily="50" charset="-128"/>
                <a:ea typeface="HG丸ｺﾞｼｯｸM-PRO" panose="020F0600000000000000" pitchFamily="50" charset="-128"/>
              </a:rPr>
              <a:t>管理</a:t>
            </a:r>
            <a:endParaRPr lang="en-US" altLang="ja-JP" sz="1200" b="1" dirty="0" smtClean="0">
              <a:latin typeface="HG丸ｺﾞｼｯｸM-PRO" panose="020F0600000000000000" pitchFamily="50" charset="-128"/>
              <a:ea typeface="HG丸ｺﾞｼｯｸM-PRO" panose="020F0600000000000000" pitchFamily="50" charset="-128"/>
            </a:endParaRPr>
          </a:p>
        </p:txBody>
      </p:sp>
      <p:sp>
        <p:nvSpPr>
          <p:cNvPr id="707648" name="Text Box 50"/>
          <p:cNvSpPr txBox="1">
            <a:spLocks noChangeArrowheads="1"/>
          </p:cNvSpPr>
          <p:nvPr/>
        </p:nvSpPr>
        <p:spPr bwMode="auto">
          <a:xfrm>
            <a:off x="511175" y="519113"/>
            <a:ext cx="89947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ctr" eaLnBrk="1" hangingPunct="1"/>
            <a:r>
              <a:rPr lang="ja-JP" altLang="en-US" sz="1600" b="1" dirty="0">
                <a:latin typeface="HG丸ｺﾞｼｯｸM-PRO" panose="020F0600000000000000" pitchFamily="50" charset="-128"/>
                <a:ea typeface="HG丸ｺﾞｼｯｸM-PRO" panose="020F0600000000000000" pitchFamily="50" charset="-128"/>
              </a:rPr>
              <a:t>  </a:t>
            </a:r>
            <a:r>
              <a:rPr lang="ja-JP" altLang="en-US" sz="1600" b="1" dirty="0" smtClean="0">
                <a:latin typeface="HG丸ｺﾞｼｯｸM-PRO" panose="020F0600000000000000" pitchFamily="50" charset="-128"/>
                <a:ea typeface="HG丸ｺﾞｼｯｸM-PRO" panose="020F0600000000000000" pitchFamily="50" charset="-128"/>
              </a:rPr>
              <a:t>お店の</a:t>
            </a:r>
            <a:r>
              <a:rPr lang="en-US" altLang="ja-JP" sz="1600" b="1" dirty="0" smtClean="0">
                <a:latin typeface="HG丸ｺﾞｼｯｸM-PRO" panose="020F0600000000000000" pitchFamily="50" charset="-128"/>
                <a:ea typeface="HG丸ｺﾞｼｯｸM-PRO" panose="020F0600000000000000" pitchFamily="50" charset="-128"/>
              </a:rPr>
              <a:t>POS</a:t>
            </a:r>
            <a:r>
              <a:rPr lang="ja-JP" altLang="en-US" sz="1600" b="1" dirty="0" smtClean="0">
                <a:latin typeface="HG丸ｺﾞｼｯｸM-PRO" panose="020F0600000000000000" pitchFamily="50" charset="-128"/>
                <a:ea typeface="HG丸ｺﾞｼｯｸM-PRO" panose="020F0600000000000000" pitchFamily="50" charset="-128"/>
              </a:rPr>
              <a:t>レジと、お客様の</a:t>
            </a:r>
            <a:r>
              <a:rPr lang="ja-JP" altLang="en-US" sz="1600" b="1" dirty="0">
                <a:latin typeface="HG丸ｺﾞｼｯｸM-PRO" panose="020F0600000000000000" pitchFamily="50" charset="-128"/>
                <a:ea typeface="HG丸ｺﾞｼｯｸM-PRO" panose="020F0600000000000000" pitchFamily="50" charset="-128"/>
              </a:rPr>
              <a:t>スマートフォンアプリ</a:t>
            </a:r>
            <a:r>
              <a:rPr lang="ja-JP" altLang="en-US" sz="1600" b="1" dirty="0" smtClean="0">
                <a:latin typeface="HG丸ｺﾞｼｯｸM-PRO" panose="020F0600000000000000" pitchFamily="50" charset="-128"/>
                <a:ea typeface="HG丸ｺﾞｼｯｸM-PRO" panose="020F0600000000000000" pitchFamily="50" charset="-128"/>
              </a:rPr>
              <a:t>を、クラウド経由で</a:t>
            </a:r>
            <a:r>
              <a:rPr lang="ja-JP" altLang="en-US" sz="1600" b="1" dirty="0">
                <a:latin typeface="HG丸ｺﾞｼｯｸM-PRO" panose="020F0600000000000000" pitchFamily="50" charset="-128"/>
                <a:ea typeface="HG丸ｺﾞｼｯｸM-PRO" panose="020F0600000000000000" pitchFamily="50" charset="-128"/>
              </a:rPr>
              <a:t>繋ぎ、</a:t>
            </a:r>
            <a:br>
              <a:rPr lang="ja-JP" altLang="en-US" sz="1600" b="1" dirty="0">
                <a:latin typeface="HG丸ｺﾞｼｯｸM-PRO" panose="020F0600000000000000" pitchFamily="50" charset="-128"/>
                <a:ea typeface="HG丸ｺﾞｼｯｸM-PRO" panose="020F0600000000000000" pitchFamily="50" charset="-128"/>
              </a:rPr>
            </a:br>
            <a:r>
              <a:rPr lang="ja-JP" altLang="en-US" sz="1600" b="1" dirty="0">
                <a:latin typeface="HG丸ｺﾞｼｯｸM-PRO" panose="020F0600000000000000" pitchFamily="50" charset="-128"/>
                <a:ea typeface="HG丸ｺﾞｼｯｸM-PRO" panose="020F0600000000000000" pitchFamily="50" charset="-128"/>
              </a:rPr>
              <a:t>様々なサービスを提供する</a:t>
            </a:r>
            <a:r>
              <a:rPr lang="en-US" altLang="ja-JP" sz="1600" b="1" dirty="0">
                <a:latin typeface="HG丸ｺﾞｼｯｸM-PRO" panose="020F0600000000000000" pitchFamily="50" charset="-128"/>
                <a:ea typeface="HG丸ｺﾞｼｯｸM-PRO" panose="020F0600000000000000" pitchFamily="50" charset="-128"/>
              </a:rPr>
              <a:t>｢B </a:t>
            </a:r>
            <a:r>
              <a:rPr lang="en-US" altLang="ja-JP" sz="1200" b="1" dirty="0">
                <a:latin typeface="HG丸ｺﾞｼｯｸM-PRO" panose="020F0600000000000000" pitchFamily="50" charset="-128"/>
                <a:ea typeface="HG丸ｺﾞｼｯｸM-PRO" panose="020F0600000000000000" pitchFamily="50" charset="-128"/>
              </a:rPr>
              <a:t>to</a:t>
            </a:r>
            <a:r>
              <a:rPr lang="en-US" altLang="ja-JP" sz="1600" b="1" dirty="0">
                <a:latin typeface="HG丸ｺﾞｼｯｸM-PRO" panose="020F0600000000000000" pitchFamily="50" charset="-128"/>
                <a:ea typeface="HG丸ｺﾞｼｯｸM-PRO" panose="020F0600000000000000" pitchFamily="50" charset="-128"/>
              </a:rPr>
              <a:t> B </a:t>
            </a:r>
            <a:r>
              <a:rPr lang="en-US" altLang="ja-JP" sz="1200" b="1" dirty="0">
                <a:latin typeface="HG丸ｺﾞｼｯｸM-PRO" panose="020F0600000000000000" pitchFamily="50" charset="-128"/>
                <a:ea typeface="HG丸ｺﾞｼｯｸM-PRO" panose="020F0600000000000000" pitchFamily="50" charset="-128"/>
              </a:rPr>
              <a:t>to</a:t>
            </a:r>
            <a:r>
              <a:rPr lang="en-US" altLang="ja-JP" sz="1600" b="1" dirty="0">
                <a:latin typeface="HG丸ｺﾞｼｯｸM-PRO" panose="020F0600000000000000" pitchFamily="50" charset="-128"/>
                <a:ea typeface="HG丸ｺﾞｼｯｸM-PRO" panose="020F0600000000000000" pitchFamily="50" charset="-128"/>
              </a:rPr>
              <a:t> C </a:t>
            </a:r>
            <a:r>
              <a:rPr lang="en-US" altLang="ja-JP" sz="1000" dirty="0"/>
              <a:t>(Business to Business to Consumer)</a:t>
            </a:r>
            <a:r>
              <a:rPr lang="en-US" altLang="ja-JP" sz="1600" b="1" dirty="0">
                <a:latin typeface="HG丸ｺﾞｼｯｸM-PRO" panose="020F0600000000000000" pitchFamily="50" charset="-128"/>
                <a:ea typeface="HG丸ｺﾞｼｯｸM-PRO" panose="020F0600000000000000" pitchFamily="50" charset="-128"/>
              </a:rPr>
              <a:t>｣</a:t>
            </a:r>
            <a:r>
              <a:rPr lang="en-US" altLang="ja-JP" sz="1600" b="1" dirty="0" smtClean="0">
                <a:latin typeface="HG丸ｺﾞｼｯｸM-PRO" panose="020F0600000000000000" pitchFamily="50" charset="-128"/>
                <a:ea typeface="HG丸ｺﾞｼｯｸM-PRO" panose="020F0600000000000000" pitchFamily="50" charset="-128"/>
              </a:rPr>
              <a:t>POS</a:t>
            </a:r>
            <a:r>
              <a:rPr lang="ja-JP" altLang="en-US" sz="1600" b="1" dirty="0" smtClean="0">
                <a:latin typeface="HG丸ｺﾞｼｯｸM-PRO" panose="020F0600000000000000" pitchFamily="50" charset="-128"/>
                <a:ea typeface="HG丸ｺﾞｼｯｸM-PRO" panose="020F0600000000000000" pitchFamily="50" charset="-128"/>
              </a:rPr>
              <a:t>レジソリューション</a:t>
            </a:r>
            <a:endParaRPr lang="ja-JP" altLang="en-US" b="1" dirty="0">
              <a:latin typeface="HG丸ｺﾞｼｯｸM-PRO" panose="020F0600000000000000" pitchFamily="50" charset="-128"/>
              <a:ea typeface="HG丸ｺﾞｼｯｸM-PRO" panose="020F0600000000000000" pitchFamily="50" charset="-128"/>
            </a:endParaRPr>
          </a:p>
        </p:txBody>
      </p:sp>
      <p:sp>
        <p:nvSpPr>
          <p:cNvPr id="707649" name="Text Box 65"/>
          <p:cNvSpPr txBox="1">
            <a:spLocks noChangeArrowheads="1"/>
          </p:cNvSpPr>
          <p:nvPr/>
        </p:nvSpPr>
        <p:spPr bwMode="auto">
          <a:xfrm>
            <a:off x="4089540" y="4612805"/>
            <a:ext cx="391454"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ja-JP" dirty="0" smtClean="0">
                <a:latin typeface="ＭＳ Ｐゴシック" panose="020B0600070205080204" pitchFamily="50" charset="-128"/>
                <a:ea typeface="ＭＳ Ｐゴシック" panose="020B0600070205080204" pitchFamily="50" charset="-128"/>
              </a:rPr>
              <a:t>P-7</a:t>
            </a:r>
            <a:endParaRPr lang="en-US" altLang="ja-JP" dirty="0">
              <a:latin typeface="ＭＳ Ｐゴシック" panose="020B0600070205080204" pitchFamily="50" charset="-128"/>
              <a:ea typeface="ＭＳ Ｐゴシック" panose="020B0600070205080204" pitchFamily="50" charset="-128"/>
            </a:endParaRPr>
          </a:p>
        </p:txBody>
      </p:sp>
      <p:sp>
        <p:nvSpPr>
          <p:cNvPr id="707650" name="Text Box 66"/>
          <p:cNvSpPr txBox="1">
            <a:spLocks noChangeArrowheads="1"/>
          </p:cNvSpPr>
          <p:nvPr/>
        </p:nvSpPr>
        <p:spPr bwMode="auto">
          <a:xfrm>
            <a:off x="2274161" y="2444450"/>
            <a:ext cx="452437"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ja-JP" dirty="0">
                <a:latin typeface="ＭＳ Ｐゴシック" panose="020B0600070205080204" pitchFamily="50" charset="-128"/>
                <a:ea typeface="ＭＳ Ｐゴシック" panose="020B0600070205080204" pitchFamily="50" charset="-128"/>
              </a:rPr>
              <a:t>P-28</a:t>
            </a:r>
          </a:p>
        </p:txBody>
      </p:sp>
      <p:sp>
        <p:nvSpPr>
          <p:cNvPr id="707651" name="Text Box 67"/>
          <p:cNvSpPr txBox="1">
            <a:spLocks noChangeArrowheads="1"/>
          </p:cNvSpPr>
          <p:nvPr/>
        </p:nvSpPr>
        <p:spPr bwMode="auto">
          <a:xfrm>
            <a:off x="7228663" y="2418734"/>
            <a:ext cx="452437"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ja-JP" dirty="0">
                <a:latin typeface="ＭＳ Ｐゴシック" panose="020B0600070205080204" pitchFamily="50" charset="-128"/>
                <a:ea typeface="ＭＳ Ｐゴシック" panose="020B0600070205080204" pitchFamily="50" charset="-128"/>
              </a:rPr>
              <a:t>P-40</a:t>
            </a:r>
          </a:p>
        </p:txBody>
      </p:sp>
      <p:sp>
        <p:nvSpPr>
          <p:cNvPr id="3" name="テキスト ボックス 2"/>
          <p:cNvSpPr txBox="1"/>
          <p:nvPr/>
        </p:nvSpPr>
        <p:spPr>
          <a:xfrm>
            <a:off x="3282938" y="2316016"/>
            <a:ext cx="3416321" cy="276999"/>
          </a:xfrm>
          <a:prstGeom prst="rect">
            <a:avLst/>
          </a:prstGeom>
          <a:noFill/>
        </p:spPr>
        <p:txBody>
          <a:bodyPr wrap="none" rtlCol="0">
            <a:spAutoFit/>
          </a:bodyPr>
          <a:lstStyle/>
          <a:p>
            <a:r>
              <a:rPr kumimoji="1" lang="ja-JP" altLang="en-US" sz="1200" b="1" dirty="0" smtClean="0">
                <a:latin typeface="+mn-ea"/>
                <a:ea typeface="+mn-ea"/>
              </a:rPr>
              <a:t>管理本部向け、店舗管理＆コンシューマー向け</a:t>
            </a:r>
            <a:endParaRPr kumimoji="1" lang="ja-JP" altLang="en-US" sz="1200" b="1" dirty="0">
              <a:latin typeface="+mn-ea"/>
              <a:ea typeface="+mn-ea"/>
            </a:endParaRPr>
          </a:p>
        </p:txBody>
      </p:sp>
      <p:sp>
        <p:nvSpPr>
          <p:cNvPr id="6" name="テキスト ボックス 5"/>
          <p:cNvSpPr txBox="1"/>
          <p:nvPr/>
        </p:nvSpPr>
        <p:spPr>
          <a:xfrm>
            <a:off x="2365423" y="2739454"/>
            <a:ext cx="761747" cy="1061829"/>
          </a:xfrm>
          <a:prstGeom prst="rect">
            <a:avLst/>
          </a:prstGeom>
          <a:noFill/>
        </p:spPr>
        <p:txBody>
          <a:bodyPr wrap="none" rtlCol="0">
            <a:spAutoFit/>
          </a:bodyPr>
          <a:lstStyle/>
          <a:p>
            <a:pPr algn="l"/>
            <a:r>
              <a:rPr kumimoji="1" lang="ja-JP" altLang="en-US" sz="900" dirty="0" smtClean="0">
                <a:latin typeface="+mn-ea"/>
                <a:ea typeface="+mn-ea"/>
              </a:rPr>
              <a:t>データ集計</a:t>
            </a:r>
            <a:endParaRPr kumimoji="1" lang="en-US" altLang="ja-JP" sz="900" dirty="0" smtClean="0">
              <a:latin typeface="+mn-ea"/>
              <a:ea typeface="+mn-ea"/>
            </a:endParaRPr>
          </a:p>
          <a:p>
            <a:pPr algn="l"/>
            <a:r>
              <a:rPr lang="ja-JP" altLang="en-US" sz="900" dirty="0" smtClean="0">
                <a:latin typeface="+mn-ea"/>
                <a:ea typeface="+mn-ea"/>
              </a:rPr>
              <a:t>各種分析</a:t>
            </a:r>
            <a:endParaRPr lang="en-US" altLang="ja-JP" sz="900" dirty="0" smtClean="0">
              <a:latin typeface="+mn-ea"/>
              <a:ea typeface="+mn-ea"/>
            </a:endParaRPr>
          </a:p>
          <a:p>
            <a:pPr algn="l"/>
            <a:r>
              <a:rPr kumimoji="1" lang="ja-JP" altLang="en-US" sz="900" dirty="0" smtClean="0">
                <a:latin typeface="+mn-ea"/>
                <a:ea typeface="+mn-ea"/>
              </a:rPr>
              <a:t>マスタ配信</a:t>
            </a:r>
            <a:endParaRPr kumimoji="1" lang="en-US" altLang="ja-JP" sz="900" dirty="0" smtClean="0">
              <a:latin typeface="+mn-ea"/>
              <a:ea typeface="+mn-ea"/>
            </a:endParaRPr>
          </a:p>
          <a:p>
            <a:pPr algn="l"/>
            <a:r>
              <a:rPr lang="ja-JP" altLang="en-US" sz="900" dirty="0" smtClean="0">
                <a:latin typeface="+mn-ea"/>
                <a:ea typeface="+mn-ea"/>
              </a:rPr>
              <a:t>在庫調整</a:t>
            </a:r>
            <a:endParaRPr lang="en-US" altLang="ja-JP" sz="900" dirty="0" smtClean="0">
              <a:latin typeface="+mn-ea"/>
              <a:ea typeface="+mn-ea"/>
            </a:endParaRPr>
          </a:p>
          <a:p>
            <a:pPr algn="l"/>
            <a:r>
              <a:rPr kumimoji="1" lang="ja-JP" altLang="en-US" sz="900" dirty="0" smtClean="0">
                <a:latin typeface="+mn-ea"/>
                <a:ea typeface="+mn-ea"/>
              </a:rPr>
              <a:t>売上管理</a:t>
            </a:r>
            <a:endParaRPr kumimoji="1" lang="en-US" altLang="ja-JP" sz="900" dirty="0" smtClean="0">
              <a:latin typeface="+mn-ea"/>
              <a:ea typeface="+mn-ea"/>
            </a:endParaRPr>
          </a:p>
          <a:p>
            <a:pPr algn="l"/>
            <a:r>
              <a:rPr lang="ja-JP" altLang="en-US" sz="900" dirty="0" smtClean="0">
                <a:latin typeface="+mn-ea"/>
                <a:ea typeface="+mn-ea"/>
              </a:rPr>
              <a:t>顧客管理</a:t>
            </a:r>
            <a:endParaRPr lang="en-US" altLang="ja-JP" sz="900" dirty="0" smtClean="0">
              <a:latin typeface="+mn-ea"/>
              <a:ea typeface="+mn-ea"/>
            </a:endParaRPr>
          </a:p>
          <a:p>
            <a:pPr algn="l"/>
            <a:r>
              <a:rPr kumimoji="1" lang="ja-JP" altLang="en-US" sz="900" dirty="0" smtClean="0">
                <a:latin typeface="+mn-ea"/>
                <a:ea typeface="+mn-ea"/>
              </a:rPr>
              <a:t>な</a:t>
            </a:r>
            <a:r>
              <a:rPr kumimoji="1" lang="ja-JP" altLang="en-US" sz="900" dirty="0">
                <a:latin typeface="+mn-ea"/>
                <a:ea typeface="+mn-ea"/>
              </a:rPr>
              <a:t>ど</a:t>
            </a:r>
          </a:p>
        </p:txBody>
      </p:sp>
      <p:sp>
        <p:nvSpPr>
          <p:cNvPr id="16" name="テキスト ボックス 15"/>
          <p:cNvSpPr txBox="1"/>
          <p:nvPr/>
        </p:nvSpPr>
        <p:spPr>
          <a:xfrm>
            <a:off x="6502415" y="2663209"/>
            <a:ext cx="1223412" cy="1200329"/>
          </a:xfrm>
          <a:prstGeom prst="rect">
            <a:avLst/>
          </a:prstGeom>
          <a:noFill/>
        </p:spPr>
        <p:txBody>
          <a:bodyPr wrap="none" rtlCol="0">
            <a:spAutoFit/>
          </a:bodyPr>
          <a:lstStyle/>
          <a:p>
            <a:pPr algn="l"/>
            <a:r>
              <a:rPr kumimoji="1" lang="ja-JP" altLang="en-US" sz="900" dirty="0" smtClean="0">
                <a:latin typeface="+mn-ea"/>
                <a:ea typeface="+mn-ea"/>
              </a:rPr>
              <a:t>顧客情報管理</a:t>
            </a:r>
            <a:endParaRPr kumimoji="1" lang="en-US" altLang="ja-JP" sz="900" dirty="0" smtClean="0">
              <a:latin typeface="+mn-ea"/>
              <a:ea typeface="+mn-ea"/>
            </a:endParaRPr>
          </a:p>
          <a:p>
            <a:pPr algn="l"/>
            <a:r>
              <a:rPr lang="ja-JP" altLang="en-US" sz="900" dirty="0" smtClean="0">
                <a:latin typeface="+mn-ea"/>
                <a:ea typeface="+mn-ea"/>
              </a:rPr>
              <a:t>スマホ会員証発行</a:t>
            </a:r>
            <a:endParaRPr lang="en-US" altLang="ja-JP" sz="900" dirty="0" smtClean="0">
              <a:latin typeface="+mn-ea"/>
              <a:ea typeface="+mn-ea"/>
            </a:endParaRPr>
          </a:p>
          <a:p>
            <a:pPr algn="l"/>
            <a:r>
              <a:rPr lang="ja-JP" altLang="en-US" sz="900" dirty="0" smtClean="0">
                <a:latin typeface="+mn-ea"/>
                <a:ea typeface="+mn-ea"/>
              </a:rPr>
              <a:t>電子レシート</a:t>
            </a:r>
            <a:endParaRPr lang="en-US" altLang="ja-JP" sz="900" dirty="0" smtClean="0">
              <a:latin typeface="+mn-ea"/>
              <a:ea typeface="+mn-ea"/>
            </a:endParaRPr>
          </a:p>
          <a:p>
            <a:pPr algn="l"/>
            <a:r>
              <a:rPr lang="ja-JP" altLang="en-US" sz="900" dirty="0" smtClean="0">
                <a:latin typeface="+mn-ea"/>
                <a:ea typeface="+mn-ea"/>
              </a:rPr>
              <a:t>購入履歴</a:t>
            </a:r>
            <a:endParaRPr lang="en-US" altLang="ja-JP" sz="900" dirty="0" smtClean="0">
              <a:latin typeface="+mn-ea"/>
              <a:ea typeface="+mn-ea"/>
            </a:endParaRPr>
          </a:p>
          <a:p>
            <a:pPr algn="l"/>
            <a:r>
              <a:rPr lang="ja-JP" altLang="en-US" sz="900" dirty="0" smtClean="0">
                <a:latin typeface="+mn-ea"/>
                <a:ea typeface="+mn-ea"/>
              </a:rPr>
              <a:t>プッシュ通知配信</a:t>
            </a:r>
            <a:endParaRPr lang="en-US" altLang="ja-JP" sz="900" dirty="0" smtClean="0">
              <a:latin typeface="+mn-ea"/>
              <a:ea typeface="+mn-ea"/>
            </a:endParaRPr>
          </a:p>
          <a:p>
            <a:pPr algn="l"/>
            <a:r>
              <a:rPr lang="ja-JP" altLang="en-US" sz="900" dirty="0" smtClean="0">
                <a:latin typeface="+mn-ea"/>
                <a:ea typeface="+mn-ea"/>
              </a:rPr>
              <a:t>店舗紹介ページ管理</a:t>
            </a:r>
            <a:endParaRPr lang="en-US" altLang="ja-JP" sz="900" dirty="0" smtClean="0">
              <a:latin typeface="+mn-ea"/>
              <a:ea typeface="+mn-ea"/>
            </a:endParaRPr>
          </a:p>
          <a:p>
            <a:pPr algn="l"/>
            <a:r>
              <a:rPr lang="ja-JP" altLang="en-US" sz="900" dirty="0" smtClean="0">
                <a:latin typeface="+mn-ea"/>
                <a:ea typeface="+mn-ea"/>
              </a:rPr>
              <a:t>店舗・商品画像管理</a:t>
            </a:r>
            <a:endParaRPr kumimoji="1" lang="en-US" altLang="ja-JP" sz="900" dirty="0" smtClean="0">
              <a:latin typeface="+mn-ea"/>
              <a:ea typeface="+mn-ea"/>
            </a:endParaRPr>
          </a:p>
          <a:p>
            <a:pPr algn="l"/>
            <a:r>
              <a:rPr kumimoji="1" lang="ja-JP" altLang="en-US" sz="900" dirty="0" smtClean="0">
                <a:latin typeface="+mn-ea"/>
                <a:ea typeface="+mn-ea"/>
              </a:rPr>
              <a:t>など</a:t>
            </a:r>
            <a:endParaRPr kumimoji="1" lang="ja-JP" altLang="en-US" sz="900" dirty="0">
              <a:latin typeface="+mn-ea"/>
              <a:ea typeface="+mn-ea"/>
            </a:endParaRPr>
          </a:p>
        </p:txBody>
      </p:sp>
      <p:grpSp>
        <p:nvGrpSpPr>
          <p:cNvPr id="13" name="グループ化 12"/>
          <p:cNvGrpSpPr/>
          <p:nvPr/>
        </p:nvGrpSpPr>
        <p:grpSpPr>
          <a:xfrm>
            <a:off x="3342800" y="3082155"/>
            <a:ext cx="1444115" cy="660102"/>
            <a:chOff x="3342800" y="3040009"/>
            <a:chExt cx="1444115" cy="660102"/>
          </a:xfrm>
        </p:grpSpPr>
        <p:pic>
          <p:nvPicPr>
            <p:cNvPr id="9" name="図 8"/>
            <p:cNvPicPr>
              <a:picLocks noChangeAspect="1"/>
            </p:cNvPicPr>
            <p:nvPr/>
          </p:nvPicPr>
          <p:blipFill>
            <a:blip r:embed="rId5">
              <a:lum contrast="20000"/>
            </a:blip>
            <a:stretch>
              <a:fillRect/>
            </a:stretch>
          </p:blipFill>
          <p:spPr>
            <a:xfrm>
              <a:off x="3445145" y="3040009"/>
              <a:ext cx="1066341" cy="651653"/>
            </a:xfrm>
            <a:prstGeom prst="rect">
              <a:avLst/>
            </a:prstGeom>
          </p:spPr>
        </p:pic>
        <p:pic>
          <p:nvPicPr>
            <p:cNvPr id="12" name="図 11"/>
            <p:cNvPicPr>
              <a:picLocks noChangeAspect="1"/>
            </p:cNvPicPr>
            <p:nvPr/>
          </p:nvPicPr>
          <p:blipFill>
            <a:blip r:embed="rId6">
              <a:duotone>
                <a:schemeClr val="bg2">
                  <a:shade val="45000"/>
                  <a:satMod val="135000"/>
                </a:schemeClr>
                <a:prstClr val="white"/>
              </a:duotone>
            </a:blip>
            <a:stretch>
              <a:fillRect/>
            </a:stretch>
          </p:blipFill>
          <p:spPr>
            <a:xfrm>
              <a:off x="4255721" y="3180078"/>
              <a:ext cx="279636" cy="445231"/>
            </a:xfrm>
            <a:prstGeom prst="rect">
              <a:avLst/>
            </a:prstGeom>
          </p:spPr>
        </p:pic>
        <p:pic>
          <p:nvPicPr>
            <p:cNvPr id="22" name="図 21"/>
            <p:cNvPicPr>
              <a:picLocks noChangeAspect="1"/>
            </p:cNvPicPr>
            <p:nvPr/>
          </p:nvPicPr>
          <p:blipFill>
            <a:blip r:embed="rId6">
              <a:duotone>
                <a:schemeClr val="bg2">
                  <a:shade val="45000"/>
                  <a:satMod val="135000"/>
                </a:schemeClr>
                <a:prstClr val="white"/>
              </a:duotone>
            </a:blip>
            <a:stretch>
              <a:fillRect/>
            </a:stretch>
          </p:blipFill>
          <p:spPr>
            <a:xfrm>
              <a:off x="4507279" y="3180077"/>
              <a:ext cx="279636" cy="445231"/>
            </a:xfrm>
            <a:prstGeom prst="rect">
              <a:avLst/>
            </a:prstGeom>
          </p:spPr>
        </p:pic>
        <p:pic>
          <p:nvPicPr>
            <p:cNvPr id="11" name="図 10"/>
            <p:cNvPicPr>
              <a:picLocks noChangeAspect="1"/>
            </p:cNvPicPr>
            <p:nvPr/>
          </p:nvPicPr>
          <p:blipFill>
            <a:blip r:embed="rId7"/>
            <a:stretch>
              <a:fillRect/>
            </a:stretch>
          </p:blipFill>
          <p:spPr>
            <a:xfrm>
              <a:off x="3342800" y="3221228"/>
              <a:ext cx="1284000" cy="329676"/>
            </a:xfrm>
            <a:prstGeom prst="rect">
              <a:avLst/>
            </a:prstGeom>
          </p:spPr>
        </p:pic>
        <p:sp>
          <p:nvSpPr>
            <p:cNvPr id="4" name="テキスト ボックス 3"/>
            <p:cNvSpPr txBox="1"/>
            <p:nvPr/>
          </p:nvSpPr>
          <p:spPr>
            <a:xfrm>
              <a:off x="3561640" y="3500056"/>
              <a:ext cx="782587" cy="200055"/>
            </a:xfrm>
            <a:prstGeom prst="rect">
              <a:avLst/>
            </a:prstGeom>
            <a:noFill/>
          </p:spPr>
          <p:txBody>
            <a:bodyPr wrap="none" rtlCol="0">
              <a:spAutoFit/>
            </a:bodyPr>
            <a:lstStyle/>
            <a:p>
              <a:r>
                <a:rPr kumimoji="1" lang="en-US" altLang="ja-JP" sz="700" dirty="0" smtClean="0">
                  <a:latin typeface="+mn-ea"/>
                  <a:ea typeface="+mn-ea"/>
                </a:rPr>
                <a:t>Cloud</a:t>
              </a:r>
              <a:r>
                <a:rPr kumimoji="1" lang="ja-JP" altLang="en-US" sz="700" dirty="0" smtClean="0">
                  <a:latin typeface="+mn-ea"/>
                  <a:ea typeface="+mn-ea"/>
                </a:rPr>
                <a:t> </a:t>
              </a:r>
              <a:r>
                <a:rPr kumimoji="1" lang="en-US" altLang="ja-JP" sz="700" dirty="0" smtClean="0">
                  <a:latin typeface="+mn-ea"/>
                  <a:ea typeface="+mn-ea"/>
                </a:rPr>
                <a:t>Server</a:t>
              </a:r>
              <a:endParaRPr kumimoji="1" lang="ja-JP" altLang="en-US" sz="700" dirty="0">
                <a:latin typeface="+mn-ea"/>
                <a:ea typeface="+mn-ea"/>
              </a:endParaRPr>
            </a:p>
          </p:txBody>
        </p:sp>
      </p:grpSp>
      <p:pic>
        <p:nvPicPr>
          <p:cNvPr id="27" name="図 26"/>
          <p:cNvPicPr>
            <a:picLocks noChangeAspect="1"/>
          </p:cNvPicPr>
          <p:nvPr/>
        </p:nvPicPr>
        <p:blipFill>
          <a:blip r:embed="rId5">
            <a:lum contrast="20000"/>
          </a:blip>
          <a:stretch>
            <a:fillRect/>
          </a:stretch>
        </p:blipFill>
        <p:spPr>
          <a:xfrm>
            <a:off x="5171637" y="3059686"/>
            <a:ext cx="1066341" cy="651653"/>
          </a:xfrm>
          <a:prstGeom prst="rect">
            <a:avLst/>
          </a:prstGeom>
        </p:spPr>
      </p:pic>
      <p:pic>
        <p:nvPicPr>
          <p:cNvPr id="28" name="図 27"/>
          <p:cNvPicPr>
            <a:picLocks noChangeAspect="1"/>
          </p:cNvPicPr>
          <p:nvPr/>
        </p:nvPicPr>
        <p:blipFill>
          <a:blip r:embed="rId6">
            <a:duotone>
              <a:schemeClr val="bg2">
                <a:shade val="45000"/>
                <a:satMod val="135000"/>
              </a:schemeClr>
              <a:prstClr val="white"/>
            </a:duotone>
          </a:blip>
          <a:stretch>
            <a:fillRect/>
          </a:stretch>
        </p:blipFill>
        <p:spPr>
          <a:xfrm>
            <a:off x="5944113" y="3199755"/>
            <a:ext cx="279636" cy="445231"/>
          </a:xfrm>
          <a:prstGeom prst="rect">
            <a:avLst/>
          </a:prstGeom>
        </p:spPr>
      </p:pic>
      <p:pic>
        <p:nvPicPr>
          <p:cNvPr id="29" name="図 28"/>
          <p:cNvPicPr>
            <a:picLocks noChangeAspect="1"/>
          </p:cNvPicPr>
          <p:nvPr/>
        </p:nvPicPr>
        <p:blipFill>
          <a:blip r:embed="rId6">
            <a:duotone>
              <a:schemeClr val="bg2">
                <a:shade val="45000"/>
                <a:satMod val="135000"/>
              </a:schemeClr>
              <a:prstClr val="white"/>
            </a:duotone>
          </a:blip>
          <a:stretch>
            <a:fillRect/>
          </a:stretch>
        </p:blipFill>
        <p:spPr>
          <a:xfrm>
            <a:off x="6195671" y="3199754"/>
            <a:ext cx="279636" cy="445231"/>
          </a:xfrm>
          <a:prstGeom prst="rect">
            <a:avLst/>
          </a:prstGeom>
        </p:spPr>
      </p:pic>
      <p:sp>
        <p:nvSpPr>
          <p:cNvPr id="31" name="テキスト ボックス 30"/>
          <p:cNvSpPr txBox="1"/>
          <p:nvPr/>
        </p:nvSpPr>
        <p:spPr>
          <a:xfrm>
            <a:off x="5288132" y="3519733"/>
            <a:ext cx="782587" cy="200055"/>
          </a:xfrm>
          <a:prstGeom prst="rect">
            <a:avLst/>
          </a:prstGeom>
          <a:noFill/>
        </p:spPr>
        <p:txBody>
          <a:bodyPr wrap="none" rtlCol="0">
            <a:spAutoFit/>
          </a:bodyPr>
          <a:lstStyle/>
          <a:p>
            <a:r>
              <a:rPr kumimoji="1" lang="en-US" altLang="ja-JP" sz="700" dirty="0" smtClean="0">
                <a:latin typeface="+mn-ea"/>
                <a:ea typeface="+mn-ea"/>
              </a:rPr>
              <a:t>Cloud</a:t>
            </a:r>
            <a:r>
              <a:rPr kumimoji="1" lang="ja-JP" altLang="en-US" sz="700" dirty="0" smtClean="0">
                <a:latin typeface="+mn-ea"/>
                <a:ea typeface="+mn-ea"/>
              </a:rPr>
              <a:t> </a:t>
            </a:r>
            <a:r>
              <a:rPr kumimoji="1" lang="en-US" altLang="ja-JP" sz="700" dirty="0" smtClean="0">
                <a:latin typeface="+mn-ea"/>
                <a:ea typeface="+mn-ea"/>
              </a:rPr>
              <a:t>Server</a:t>
            </a:r>
            <a:endParaRPr kumimoji="1" lang="ja-JP" altLang="en-US" sz="700" dirty="0">
              <a:latin typeface="+mn-ea"/>
              <a:ea typeface="+mn-ea"/>
            </a:endParaRPr>
          </a:p>
        </p:txBody>
      </p:sp>
      <p:sp>
        <p:nvSpPr>
          <p:cNvPr id="5" name="正方形/長方形 4"/>
          <p:cNvSpPr/>
          <p:nvPr/>
        </p:nvSpPr>
        <p:spPr bwMode="auto">
          <a:xfrm>
            <a:off x="2352502" y="2657755"/>
            <a:ext cx="2587798" cy="1167086"/>
          </a:xfrm>
          <a:prstGeom prst="rect">
            <a:avLst/>
          </a:prstGeom>
          <a:noFill/>
          <a:ln w="19050" cap="flat" cmpd="sng" algn="ctr">
            <a:solidFill>
              <a:srgbClr val="99CC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effectLst/>
              <a:latin typeface="Arial" charset="0"/>
              <a:ea typeface="HGP創英角ｺﾞｼｯｸUB" pitchFamily="50" charset="-128"/>
            </a:endParaRPr>
          </a:p>
        </p:txBody>
      </p:sp>
      <p:sp>
        <p:nvSpPr>
          <p:cNvPr id="7" name="テキスト ボックス 6"/>
          <p:cNvSpPr txBox="1"/>
          <p:nvPr/>
        </p:nvSpPr>
        <p:spPr>
          <a:xfrm>
            <a:off x="3342800" y="2724373"/>
            <a:ext cx="1415772" cy="276999"/>
          </a:xfrm>
          <a:prstGeom prst="rect">
            <a:avLst/>
          </a:prstGeom>
          <a:noFill/>
        </p:spPr>
        <p:txBody>
          <a:bodyPr wrap="none" rtlCol="0">
            <a:spAutoFit/>
          </a:bodyPr>
          <a:lstStyle/>
          <a:p>
            <a:r>
              <a:rPr kumimoji="1" lang="ja-JP" altLang="en-US" sz="1200" b="1" dirty="0" smtClean="0">
                <a:solidFill>
                  <a:srgbClr val="0033CC"/>
                </a:solidFill>
                <a:latin typeface="+mn-ea"/>
                <a:ea typeface="+mn-ea"/>
              </a:rPr>
              <a:t>本部管理システム</a:t>
            </a:r>
            <a:endParaRPr kumimoji="1" lang="ja-JP" altLang="en-US" sz="1200" b="1" dirty="0">
              <a:solidFill>
                <a:srgbClr val="0033CC"/>
              </a:solidFill>
              <a:latin typeface="+mn-ea"/>
              <a:ea typeface="+mn-ea"/>
            </a:endParaRPr>
          </a:p>
        </p:txBody>
      </p:sp>
      <p:sp>
        <p:nvSpPr>
          <p:cNvPr id="8" name="テキスト ボックス 7"/>
          <p:cNvSpPr txBox="1"/>
          <p:nvPr/>
        </p:nvSpPr>
        <p:spPr>
          <a:xfrm>
            <a:off x="5181073" y="2724373"/>
            <a:ext cx="1107996" cy="276999"/>
          </a:xfrm>
          <a:prstGeom prst="rect">
            <a:avLst/>
          </a:prstGeom>
          <a:noFill/>
        </p:spPr>
        <p:txBody>
          <a:bodyPr wrap="none" rtlCol="0">
            <a:spAutoFit/>
          </a:bodyPr>
          <a:lstStyle/>
          <a:p>
            <a:r>
              <a:rPr kumimoji="1" lang="ja-JP" altLang="en-US" sz="1200" b="1" dirty="0" smtClean="0">
                <a:solidFill>
                  <a:srgbClr val="FF6600"/>
                </a:solidFill>
                <a:latin typeface="+mn-ea"/>
                <a:ea typeface="+mn-ea"/>
              </a:rPr>
              <a:t>店舗管理画面</a:t>
            </a:r>
            <a:endParaRPr kumimoji="1" lang="ja-JP" altLang="en-US" sz="1200" b="1" dirty="0">
              <a:solidFill>
                <a:srgbClr val="FF6600"/>
              </a:solidFill>
              <a:latin typeface="+mn-ea"/>
              <a:ea typeface="+mn-ea"/>
            </a:endParaRPr>
          </a:p>
        </p:txBody>
      </p:sp>
      <p:sp>
        <p:nvSpPr>
          <p:cNvPr id="34" name="正方形/長方形 33"/>
          <p:cNvSpPr/>
          <p:nvPr/>
        </p:nvSpPr>
        <p:spPr bwMode="auto">
          <a:xfrm>
            <a:off x="5070795" y="2658970"/>
            <a:ext cx="2587798" cy="1167086"/>
          </a:xfrm>
          <a:prstGeom prst="rect">
            <a:avLst/>
          </a:prstGeom>
          <a:noFill/>
          <a:ln w="19050" cap="flat" cmpd="sng" algn="ctr">
            <a:solidFill>
              <a:srgbClr val="FED1A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effectLst/>
              <a:latin typeface="Arial" charset="0"/>
              <a:ea typeface="HGP創英角ｺﾞｼｯｸUB" pitchFamily="50" charset="-128"/>
            </a:endParaRPr>
          </a:p>
        </p:txBody>
      </p:sp>
      <p:sp>
        <p:nvSpPr>
          <p:cNvPr id="17" name="左右矢印 16"/>
          <p:cNvSpPr/>
          <p:nvPr/>
        </p:nvSpPr>
        <p:spPr bwMode="auto">
          <a:xfrm>
            <a:off x="4774609" y="2992594"/>
            <a:ext cx="473826" cy="208411"/>
          </a:xfrm>
          <a:prstGeom prst="leftRightArrow">
            <a:avLst/>
          </a:prstGeom>
          <a:solidFill>
            <a:srgbClr val="FFC000"/>
          </a:solidFill>
          <a:ln w="28575"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effectLst/>
              <a:latin typeface="Arial" charset="0"/>
              <a:ea typeface="HGP創英角ｺﾞｼｯｸUB" pitchFamily="50" charset="-128"/>
            </a:endParaRPr>
          </a:p>
        </p:txBody>
      </p:sp>
      <p:sp>
        <p:nvSpPr>
          <p:cNvPr id="32" name="角丸四角形 31"/>
          <p:cNvSpPr/>
          <p:nvPr/>
        </p:nvSpPr>
        <p:spPr bwMode="auto">
          <a:xfrm>
            <a:off x="2217942" y="2255114"/>
            <a:ext cx="5551282" cy="1692344"/>
          </a:xfrm>
          <a:prstGeom prst="roundRect">
            <a:avLst>
              <a:gd name="adj" fmla="val 4302"/>
            </a:avLst>
          </a:prstGeom>
          <a:noFill/>
          <a:ln w="28575"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effectLst/>
              <a:latin typeface="Arial" charset="0"/>
              <a:ea typeface="HGP創英角ｺﾞｼｯｸUB" pitchFamily="50" charset="-128"/>
            </a:endParaRPr>
          </a:p>
        </p:txBody>
      </p:sp>
      <p:sp>
        <p:nvSpPr>
          <p:cNvPr id="2" name="テキスト ボックス 1"/>
          <p:cNvSpPr txBox="1"/>
          <p:nvPr/>
        </p:nvSpPr>
        <p:spPr>
          <a:xfrm>
            <a:off x="4089079" y="2009234"/>
            <a:ext cx="1838965" cy="338554"/>
          </a:xfrm>
          <a:prstGeom prst="rect">
            <a:avLst/>
          </a:prstGeom>
          <a:solidFill>
            <a:schemeClr val="bg1"/>
          </a:solidFill>
        </p:spPr>
        <p:txBody>
          <a:bodyPr wrap="none" rtlCol="0">
            <a:spAutoFit/>
          </a:bodyPr>
          <a:lstStyle/>
          <a:p>
            <a:r>
              <a:rPr kumimoji="1" lang="ja-JP" altLang="en-US" sz="1600" b="1" dirty="0" smtClean="0">
                <a:solidFill>
                  <a:srgbClr val="0070C0"/>
                </a:solidFill>
                <a:latin typeface="HG丸ｺﾞｼｯｸM-PRO" panose="020F0600000000000000" pitchFamily="50" charset="-128"/>
                <a:ea typeface="HG丸ｺﾞｼｯｸM-PRO" panose="020F0600000000000000" pitchFamily="50" charset="-128"/>
              </a:rPr>
              <a:t>クラウドサービス</a:t>
            </a:r>
            <a:endParaRPr kumimoji="1" lang="ja-JP" altLang="en-US" sz="1600" b="1" dirty="0">
              <a:solidFill>
                <a:srgbClr val="0070C0"/>
              </a:solidFill>
              <a:latin typeface="HG丸ｺﾞｼｯｸM-PRO" panose="020F0600000000000000" pitchFamily="50" charset="-128"/>
              <a:ea typeface="HG丸ｺﾞｼｯｸM-PRO" panose="020F0600000000000000" pitchFamily="50" charset="-128"/>
            </a:endParaRPr>
          </a:p>
        </p:txBody>
      </p:sp>
      <p:sp>
        <p:nvSpPr>
          <p:cNvPr id="44" name="角丸四角形 43"/>
          <p:cNvSpPr/>
          <p:nvPr/>
        </p:nvSpPr>
        <p:spPr bwMode="auto">
          <a:xfrm>
            <a:off x="1787843" y="4845524"/>
            <a:ext cx="2685889" cy="1692344"/>
          </a:xfrm>
          <a:prstGeom prst="roundRect">
            <a:avLst>
              <a:gd name="adj" fmla="val 4302"/>
            </a:avLst>
          </a:prstGeom>
          <a:noFill/>
          <a:ln w="28575" cap="flat" cmpd="sng" algn="ctr">
            <a:solidFill>
              <a:srgbClr val="006600"/>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effectLst/>
              <a:latin typeface="Arial" charset="0"/>
              <a:ea typeface="HGP創英角ｺﾞｼｯｸUB" pitchFamily="50" charset="-128"/>
            </a:endParaRPr>
          </a:p>
        </p:txBody>
      </p:sp>
      <p:sp>
        <p:nvSpPr>
          <p:cNvPr id="45" name="角丸四角形 44"/>
          <p:cNvSpPr/>
          <p:nvPr/>
        </p:nvSpPr>
        <p:spPr bwMode="auto">
          <a:xfrm>
            <a:off x="5530949" y="4845524"/>
            <a:ext cx="2660619" cy="1692344"/>
          </a:xfrm>
          <a:prstGeom prst="roundRect">
            <a:avLst>
              <a:gd name="adj" fmla="val 4302"/>
            </a:avLst>
          </a:prstGeom>
          <a:noFill/>
          <a:ln w="28575" cap="flat" cmpd="sng" algn="ctr">
            <a:solidFill>
              <a:srgbClr val="7FB96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effectLst/>
              <a:latin typeface="Arial" charset="0"/>
              <a:ea typeface="HGP創英角ｺﾞｼｯｸUB" pitchFamily="50" charset="-128"/>
            </a:endParaRPr>
          </a:p>
        </p:txBody>
      </p:sp>
      <p:sp>
        <p:nvSpPr>
          <p:cNvPr id="33" name="テキスト ボックス 32"/>
          <p:cNvSpPr txBox="1"/>
          <p:nvPr/>
        </p:nvSpPr>
        <p:spPr>
          <a:xfrm>
            <a:off x="2404169" y="4680428"/>
            <a:ext cx="1479893" cy="338554"/>
          </a:xfrm>
          <a:prstGeom prst="rect">
            <a:avLst/>
          </a:prstGeom>
          <a:solidFill>
            <a:schemeClr val="bg1"/>
          </a:solidFill>
        </p:spPr>
        <p:txBody>
          <a:bodyPr wrap="none" rtlCol="0">
            <a:spAutoFit/>
          </a:bodyPr>
          <a:lstStyle/>
          <a:p>
            <a:r>
              <a:rPr kumimoji="1" lang="en-US" altLang="ja-JP" sz="1600" b="1" dirty="0" smtClean="0">
                <a:solidFill>
                  <a:srgbClr val="006600"/>
                </a:solidFill>
                <a:latin typeface="+mn-ea"/>
                <a:ea typeface="+mn-ea"/>
              </a:rPr>
              <a:t>POS</a:t>
            </a:r>
            <a:r>
              <a:rPr kumimoji="1" lang="ja-JP" altLang="en-US" sz="1600" b="1" dirty="0" smtClean="0">
                <a:solidFill>
                  <a:srgbClr val="006600"/>
                </a:solidFill>
                <a:latin typeface="+mn-ea"/>
                <a:ea typeface="+mn-ea"/>
              </a:rPr>
              <a:t>システム</a:t>
            </a:r>
            <a:endParaRPr kumimoji="1" lang="ja-JP" altLang="en-US" sz="1600" b="1" dirty="0">
              <a:solidFill>
                <a:srgbClr val="006600"/>
              </a:solidFill>
              <a:latin typeface="+mn-ea"/>
              <a:ea typeface="+mn-ea"/>
            </a:endParaRPr>
          </a:p>
        </p:txBody>
      </p:sp>
      <p:sp>
        <p:nvSpPr>
          <p:cNvPr id="35" name="テキスト ボックス 34"/>
          <p:cNvSpPr txBox="1"/>
          <p:nvPr/>
        </p:nvSpPr>
        <p:spPr>
          <a:xfrm>
            <a:off x="6261120" y="4680428"/>
            <a:ext cx="1218603" cy="338554"/>
          </a:xfrm>
          <a:prstGeom prst="rect">
            <a:avLst/>
          </a:prstGeom>
          <a:solidFill>
            <a:schemeClr val="bg1"/>
          </a:solidFill>
        </p:spPr>
        <p:txBody>
          <a:bodyPr wrap="none" rtlCol="0">
            <a:spAutoFit/>
          </a:bodyPr>
          <a:lstStyle/>
          <a:p>
            <a:r>
              <a:rPr kumimoji="1" lang="ja-JP" altLang="en-US" sz="1600" b="1" dirty="0" smtClean="0">
                <a:solidFill>
                  <a:srgbClr val="568335"/>
                </a:solidFill>
                <a:latin typeface="+mn-ea"/>
                <a:ea typeface="+mn-ea"/>
              </a:rPr>
              <a:t>集客アプリ</a:t>
            </a:r>
            <a:endParaRPr kumimoji="1" lang="ja-JP" altLang="en-US" sz="1600" b="1" dirty="0">
              <a:solidFill>
                <a:srgbClr val="568335"/>
              </a:solidFill>
              <a:latin typeface="+mn-ea"/>
              <a:ea typeface="+mn-ea"/>
            </a:endParaRPr>
          </a:p>
        </p:txBody>
      </p:sp>
      <p:sp>
        <p:nvSpPr>
          <p:cNvPr id="46" name="左右矢印 45"/>
          <p:cNvSpPr/>
          <p:nvPr/>
        </p:nvSpPr>
        <p:spPr bwMode="auto">
          <a:xfrm>
            <a:off x="4278383" y="6290914"/>
            <a:ext cx="1451473" cy="226272"/>
          </a:xfrm>
          <a:prstGeom prst="leftRightArrow">
            <a:avLst/>
          </a:prstGeom>
          <a:solidFill>
            <a:srgbClr val="FFC000"/>
          </a:solidFill>
          <a:ln w="28575"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effectLst/>
              <a:latin typeface="Arial" charset="0"/>
              <a:ea typeface="HGP創英角ｺﾞｼｯｸUB" pitchFamily="50" charset="-128"/>
            </a:endParaRPr>
          </a:p>
        </p:txBody>
      </p:sp>
      <p:sp>
        <p:nvSpPr>
          <p:cNvPr id="36" name="テキスト ボックス 35"/>
          <p:cNvSpPr txBox="1"/>
          <p:nvPr/>
        </p:nvSpPr>
        <p:spPr>
          <a:xfrm>
            <a:off x="4434016" y="6023299"/>
            <a:ext cx="1107996" cy="276999"/>
          </a:xfrm>
          <a:prstGeom prst="rect">
            <a:avLst/>
          </a:prstGeom>
          <a:noFill/>
        </p:spPr>
        <p:txBody>
          <a:bodyPr wrap="none" rtlCol="0">
            <a:spAutoFit/>
          </a:bodyPr>
          <a:lstStyle/>
          <a:p>
            <a:r>
              <a:rPr kumimoji="1" lang="ja-JP" altLang="en-US" sz="1200" b="1" dirty="0" smtClean="0">
                <a:latin typeface="+mn-ea"/>
                <a:ea typeface="+mn-ea"/>
              </a:rPr>
              <a:t>スマホ会員証</a:t>
            </a:r>
            <a:endParaRPr kumimoji="1" lang="ja-JP" altLang="en-US" sz="1200" b="1" dirty="0">
              <a:latin typeface="+mn-ea"/>
              <a:ea typeface="+mn-ea"/>
            </a:endParaRPr>
          </a:p>
        </p:txBody>
      </p:sp>
      <p:sp>
        <p:nvSpPr>
          <p:cNvPr id="48" name="テキスト ボックス 47"/>
          <p:cNvSpPr txBox="1"/>
          <p:nvPr/>
        </p:nvSpPr>
        <p:spPr>
          <a:xfrm>
            <a:off x="1953921" y="4961832"/>
            <a:ext cx="2380781" cy="276999"/>
          </a:xfrm>
          <a:prstGeom prst="rect">
            <a:avLst/>
          </a:prstGeom>
          <a:noFill/>
        </p:spPr>
        <p:txBody>
          <a:bodyPr wrap="none" rtlCol="0">
            <a:spAutoFit/>
          </a:bodyPr>
          <a:lstStyle/>
          <a:p>
            <a:r>
              <a:rPr kumimoji="1" lang="ja-JP" altLang="en-US" sz="1200" b="1" dirty="0" smtClean="0">
                <a:latin typeface="+mn-ea"/>
                <a:ea typeface="+mn-ea"/>
              </a:rPr>
              <a:t>店舗向けクラウド連動</a:t>
            </a:r>
            <a:r>
              <a:rPr kumimoji="1" lang="en-US" altLang="ja-JP" sz="1200" b="1" dirty="0" smtClean="0">
                <a:latin typeface="+mn-ea"/>
                <a:ea typeface="+mn-ea"/>
              </a:rPr>
              <a:t>POS</a:t>
            </a:r>
            <a:r>
              <a:rPr kumimoji="1" lang="ja-JP" altLang="en-US" sz="1200" b="1" dirty="0" smtClean="0">
                <a:latin typeface="+mn-ea"/>
                <a:ea typeface="+mn-ea"/>
              </a:rPr>
              <a:t>レジ</a:t>
            </a:r>
            <a:endParaRPr kumimoji="1" lang="ja-JP" altLang="en-US" sz="1200" b="1" dirty="0">
              <a:latin typeface="+mn-ea"/>
              <a:ea typeface="+mn-ea"/>
            </a:endParaRPr>
          </a:p>
        </p:txBody>
      </p:sp>
      <p:sp>
        <p:nvSpPr>
          <p:cNvPr id="49" name="テキスト ボックス 48"/>
          <p:cNvSpPr txBox="1"/>
          <p:nvPr/>
        </p:nvSpPr>
        <p:spPr>
          <a:xfrm>
            <a:off x="5611431" y="4961832"/>
            <a:ext cx="2492991" cy="276999"/>
          </a:xfrm>
          <a:prstGeom prst="rect">
            <a:avLst/>
          </a:prstGeom>
          <a:noFill/>
        </p:spPr>
        <p:txBody>
          <a:bodyPr wrap="none" rtlCol="0">
            <a:spAutoFit/>
          </a:bodyPr>
          <a:lstStyle/>
          <a:p>
            <a:r>
              <a:rPr kumimoji="1" lang="ja-JP" altLang="en-US" sz="1200" b="1" dirty="0" smtClean="0">
                <a:latin typeface="+mn-ea"/>
                <a:ea typeface="+mn-ea"/>
              </a:rPr>
              <a:t>コンシューマー向けスマホアプリ</a:t>
            </a:r>
            <a:endParaRPr kumimoji="1" lang="ja-JP" altLang="en-US" sz="1200" b="1" dirty="0">
              <a:latin typeface="+mn-ea"/>
              <a:ea typeface="+mn-ea"/>
            </a:endParaRPr>
          </a:p>
        </p:txBody>
      </p:sp>
      <p:sp>
        <p:nvSpPr>
          <p:cNvPr id="51" name="左右矢印 50"/>
          <p:cNvSpPr/>
          <p:nvPr/>
        </p:nvSpPr>
        <p:spPr bwMode="auto">
          <a:xfrm rot="19595137">
            <a:off x="2483814" y="4221131"/>
            <a:ext cx="1451473" cy="226272"/>
          </a:xfrm>
          <a:prstGeom prst="leftRightArrow">
            <a:avLst/>
          </a:prstGeom>
          <a:solidFill>
            <a:srgbClr val="FFC000"/>
          </a:solidFill>
          <a:ln w="28575"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effectLst/>
              <a:latin typeface="Arial" charset="0"/>
              <a:ea typeface="HGP創英角ｺﾞｼｯｸUB" pitchFamily="50" charset="-128"/>
            </a:endParaRPr>
          </a:p>
        </p:txBody>
      </p:sp>
      <p:sp>
        <p:nvSpPr>
          <p:cNvPr id="52" name="左右矢印 51"/>
          <p:cNvSpPr/>
          <p:nvPr/>
        </p:nvSpPr>
        <p:spPr bwMode="auto">
          <a:xfrm rot="2004863" flipH="1">
            <a:off x="5957225" y="4220947"/>
            <a:ext cx="1451473" cy="226272"/>
          </a:xfrm>
          <a:prstGeom prst="leftRightArrow">
            <a:avLst/>
          </a:prstGeom>
          <a:solidFill>
            <a:srgbClr val="FFC000"/>
          </a:solidFill>
          <a:ln w="28575"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effectLst/>
              <a:latin typeface="Arial" charset="0"/>
              <a:ea typeface="HGP創英角ｺﾞｼｯｸUB" pitchFamily="50" charset="-128"/>
            </a:endParaRPr>
          </a:p>
        </p:txBody>
      </p:sp>
      <p:sp>
        <p:nvSpPr>
          <p:cNvPr id="18" name="テキスト ボックス 17"/>
          <p:cNvSpPr txBox="1"/>
          <p:nvPr/>
        </p:nvSpPr>
        <p:spPr>
          <a:xfrm>
            <a:off x="2609469" y="4172085"/>
            <a:ext cx="1229824" cy="276999"/>
          </a:xfrm>
          <a:prstGeom prst="rect">
            <a:avLst/>
          </a:prstGeom>
          <a:noFill/>
        </p:spPr>
        <p:txBody>
          <a:bodyPr wrap="none" rtlCol="0">
            <a:spAutoFit/>
          </a:bodyPr>
          <a:lstStyle/>
          <a:p>
            <a:r>
              <a:rPr kumimoji="1" lang="en-US" altLang="ja-JP" sz="1200" b="1" dirty="0" smtClean="0">
                <a:latin typeface="+mn-ea"/>
                <a:ea typeface="+mn-ea"/>
              </a:rPr>
              <a:t>ID-POS</a:t>
            </a:r>
            <a:r>
              <a:rPr kumimoji="1" lang="ja-JP" altLang="en-US" sz="1200" b="1" dirty="0" smtClean="0">
                <a:latin typeface="+mn-ea"/>
                <a:ea typeface="+mn-ea"/>
              </a:rPr>
              <a:t>データ</a:t>
            </a:r>
            <a:endParaRPr kumimoji="1" lang="ja-JP" altLang="en-US" sz="1200" b="1" dirty="0">
              <a:latin typeface="+mn-ea"/>
              <a:ea typeface="+mn-ea"/>
            </a:endParaRPr>
          </a:p>
        </p:txBody>
      </p:sp>
      <p:sp>
        <p:nvSpPr>
          <p:cNvPr id="20" name="テキスト ボックス 19"/>
          <p:cNvSpPr txBox="1"/>
          <p:nvPr/>
        </p:nvSpPr>
        <p:spPr>
          <a:xfrm>
            <a:off x="6195174" y="4066298"/>
            <a:ext cx="1107996" cy="461665"/>
          </a:xfrm>
          <a:prstGeom prst="rect">
            <a:avLst/>
          </a:prstGeom>
          <a:noFill/>
        </p:spPr>
        <p:txBody>
          <a:bodyPr wrap="none" rtlCol="0">
            <a:spAutoFit/>
          </a:bodyPr>
          <a:lstStyle/>
          <a:p>
            <a:r>
              <a:rPr kumimoji="1" lang="ja-JP" altLang="en-US" sz="1200" b="1" dirty="0" smtClean="0">
                <a:latin typeface="+mn-ea"/>
                <a:ea typeface="+mn-ea"/>
              </a:rPr>
              <a:t>購入履歴</a:t>
            </a:r>
            <a:endParaRPr kumimoji="1" lang="en-US" altLang="ja-JP" sz="1200" b="1" dirty="0" smtClean="0">
              <a:latin typeface="+mn-ea"/>
              <a:ea typeface="+mn-ea"/>
            </a:endParaRPr>
          </a:p>
          <a:p>
            <a:r>
              <a:rPr lang="ja-JP" altLang="en-US" sz="1200" b="1" dirty="0" smtClean="0">
                <a:latin typeface="+mn-ea"/>
                <a:ea typeface="+mn-ea"/>
              </a:rPr>
              <a:t>ポイント</a:t>
            </a:r>
            <a:r>
              <a:rPr lang="ja-JP" altLang="en-US" sz="1200" b="1" dirty="0">
                <a:latin typeface="+mn-ea"/>
                <a:ea typeface="+mn-ea"/>
              </a:rPr>
              <a:t>情報</a:t>
            </a:r>
            <a:endParaRPr kumimoji="1" lang="ja-JP" altLang="en-US" sz="1200" b="1" dirty="0">
              <a:latin typeface="+mn-ea"/>
              <a:ea typeface="+mn-ea"/>
            </a:endParaRPr>
          </a:p>
        </p:txBody>
      </p:sp>
      <p:sp>
        <p:nvSpPr>
          <p:cNvPr id="38" name="テキスト ボックス 37"/>
          <p:cNvSpPr txBox="1"/>
          <p:nvPr/>
        </p:nvSpPr>
        <p:spPr>
          <a:xfrm>
            <a:off x="1824475" y="5336822"/>
            <a:ext cx="877163" cy="1061829"/>
          </a:xfrm>
          <a:prstGeom prst="rect">
            <a:avLst/>
          </a:prstGeom>
          <a:noFill/>
        </p:spPr>
        <p:txBody>
          <a:bodyPr wrap="none" rtlCol="0">
            <a:spAutoFit/>
          </a:bodyPr>
          <a:lstStyle/>
          <a:p>
            <a:pPr algn="l"/>
            <a:r>
              <a:rPr kumimoji="1" lang="ja-JP" altLang="en-US" sz="900" dirty="0" smtClean="0">
                <a:latin typeface="+mn-ea"/>
                <a:ea typeface="+mn-ea"/>
              </a:rPr>
              <a:t>売上管理</a:t>
            </a:r>
            <a:endParaRPr kumimoji="1" lang="en-US" altLang="ja-JP" sz="900" dirty="0" smtClean="0">
              <a:latin typeface="+mn-ea"/>
              <a:ea typeface="+mn-ea"/>
            </a:endParaRPr>
          </a:p>
          <a:p>
            <a:pPr algn="l"/>
            <a:r>
              <a:rPr kumimoji="1" lang="ja-JP" altLang="en-US" sz="900" dirty="0" smtClean="0">
                <a:latin typeface="+mn-ea"/>
                <a:ea typeface="+mn-ea"/>
              </a:rPr>
              <a:t>商品管理</a:t>
            </a:r>
            <a:endParaRPr kumimoji="1" lang="en-US" altLang="ja-JP" sz="900" dirty="0" smtClean="0">
              <a:latin typeface="+mn-ea"/>
              <a:ea typeface="+mn-ea"/>
            </a:endParaRPr>
          </a:p>
          <a:p>
            <a:pPr algn="l"/>
            <a:r>
              <a:rPr lang="ja-JP" altLang="en-US" sz="900" dirty="0" smtClean="0">
                <a:latin typeface="+mn-ea"/>
                <a:ea typeface="+mn-ea"/>
              </a:rPr>
              <a:t>在庫管理</a:t>
            </a:r>
            <a:endParaRPr lang="en-US" altLang="ja-JP" sz="900" dirty="0" smtClean="0">
              <a:latin typeface="+mn-ea"/>
              <a:ea typeface="+mn-ea"/>
            </a:endParaRPr>
          </a:p>
          <a:p>
            <a:pPr algn="l"/>
            <a:r>
              <a:rPr kumimoji="1" lang="ja-JP" altLang="en-US" sz="900" dirty="0" smtClean="0">
                <a:latin typeface="+mn-ea"/>
                <a:ea typeface="+mn-ea"/>
              </a:rPr>
              <a:t>顧客管理</a:t>
            </a:r>
            <a:endParaRPr kumimoji="1" lang="en-US" altLang="ja-JP" sz="900" dirty="0" smtClean="0">
              <a:latin typeface="+mn-ea"/>
              <a:ea typeface="+mn-ea"/>
            </a:endParaRPr>
          </a:p>
          <a:p>
            <a:pPr algn="l"/>
            <a:r>
              <a:rPr lang="ja-JP" altLang="en-US" sz="900" dirty="0" smtClean="0">
                <a:latin typeface="+mn-ea"/>
                <a:ea typeface="+mn-ea"/>
              </a:rPr>
              <a:t>ポイント管理</a:t>
            </a:r>
            <a:endParaRPr lang="en-US" altLang="ja-JP" sz="900" dirty="0" smtClean="0">
              <a:latin typeface="+mn-ea"/>
              <a:ea typeface="+mn-ea"/>
            </a:endParaRPr>
          </a:p>
          <a:p>
            <a:pPr algn="l"/>
            <a:r>
              <a:rPr kumimoji="1" lang="ja-JP" altLang="en-US" sz="900" dirty="0" smtClean="0">
                <a:latin typeface="+mn-ea"/>
                <a:ea typeface="+mn-ea"/>
              </a:rPr>
              <a:t>データ送信</a:t>
            </a:r>
            <a:endParaRPr kumimoji="1" lang="en-US" altLang="ja-JP" sz="900" dirty="0" smtClean="0">
              <a:latin typeface="+mn-ea"/>
              <a:ea typeface="+mn-ea"/>
            </a:endParaRPr>
          </a:p>
          <a:p>
            <a:pPr algn="l"/>
            <a:r>
              <a:rPr lang="ja-JP" altLang="en-US" sz="900" dirty="0" smtClean="0">
                <a:latin typeface="+mn-ea"/>
                <a:ea typeface="+mn-ea"/>
              </a:rPr>
              <a:t>など</a:t>
            </a:r>
            <a:endParaRPr kumimoji="1" lang="ja-JP" altLang="en-US" sz="900" dirty="0">
              <a:latin typeface="+mn-ea"/>
              <a:ea typeface="+mn-ea"/>
            </a:endParaRPr>
          </a:p>
        </p:txBody>
      </p:sp>
      <p:sp>
        <p:nvSpPr>
          <p:cNvPr id="707652" name="Text Box 68"/>
          <p:cNvSpPr txBox="1">
            <a:spLocks noChangeArrowheads="1"/>
          </p:cNvSpPr>
          <p:nvPr/>
        </p:nvSpPr>
        <p:spPr bwMode="auto">
          <a:xfrm>
            <a:off x="5472625" y="4593655"/>
            <a:ext cx="452437"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ja-JP" dirty="0">
                <a:latin typeface="ＭＳ Ｐゴシック" panose="020B0600070205080204" pitchFamily="50" charset="-128"/>
                <a:ea typeface="ＭＳ Ｐゴシック" panose="020B0600070205080204" pitchFamily="50" charset="-128"/>
              </a:rPr>
              <a:t>P-40</a:t>
            </a:r>
          </a:p>
        </p:txBody>
      </p:sp>
      <p:pic>
        <p:nvPicPr>
          <p:cNvPr id="39" name="図 3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67168" y="5555189"/>
            <a:ext cx="685697" cy="918157"/>
          </a:xfrm>
          <a:prstGeom prst="rect">
            <a:avLst/>
          </a:prstGeom>
        </p:spPr>
      </p:pic>
      <p:pic>
        <p:nvPicPr>
          <p:cNvPr id="41" name="図 4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9303204" flipH="1">
            <a:off x="3452635" y="6005046"/>
            <a:ext cx="741345" cy="413156"/>
          </a:xfrm>
          <a:prstGeom prst="rect">
            <a:avLst/>
          </a:prstGeom>
        </p:spPr>
      </p:pic>
      <p:sp>
        <p:nvSpPr>
          <p:cNvPr id="47" name="テキスト ボックス 46"/>
          <p:cNvSpPr txBox="1"/>
          <p:nvPr/>
        </p:nvSpPr>
        <p:spPr>
          <a:xfrm>
            <a:off x="4460483" y="5434936"/>
            <a:ext cx="1107996" cy="338554"/>
          </a:xfrm>
          <a:prstGeom prst="rect">
            <a:avLst/>
          </a:prstGeom>
          <a:noFill/>
        </p:spPr>
        <p:txBody>
          <a:bodyPr wrap="none" rtlCol="0">
            <a:spAutoFit/>
          </a:bodyPr>
          <a:lstStyle/>
          <a:p>
            <a:r>
              <a:rPr kumimoji="1" lang="ja-JP" altLang="en-US" sz="800" dirty="0" smtClean="0">
                <a:latin typeface="+mn-ea"/>
                <a:ea typeface="+mn-ea"/>
              </a:rPr>
              <a:t>いつ、何が、誰に、</a:t>
            </a:r>
            <a:endParaRPr kumimoji="1" lang="en-US" altLang="ja-JP" sz="800" dirty="0" smtClean="0">
              <a:latin typeface="+mn-ea"/>
              <a:ea typeface="+mn-ea"/>
            </a:endParaRPr>
          </a:p>
          <a:p>
            <a:r>
              <a:rPr kumimoji="1" lang="ja-JP" altLang="en-US" sz="800" dirty="0" smtClean="0">
                <a:latin typeface="+mn-ea"/>
                <a:ea typeface="+mn-ea"/>
              </a:rPr>
              <a:t>売れたかを管理</a:t>
            </a:r>
            <a:endParaRPr kumimoji="1" lang="ja-JP" altLang="en-US" sz="800" dirty="0">
              <a:latin typeface="+mn-ea"/>
              <a:ea typeface="+mn-ea"/>
            </a:endParaRPr>
          </a:p>
        </p:txBody>
      </p:sp>
      <p:sp>
        <p:nvSpPr>
          <p:cNvPr id="50" name="円形吹き出し 49"/>
          <p:cNvSpPr/>
          <p:nvPr/>
        </p:nvSpPr>
        <p:spPr bwMode="auto">
          <a:xfrm>
            <a:off x="4516679" y="5277920"/>
            <a:ext cx="966143" cy="659069"/>
          </a:xfrm>
          <a:prstGeom prst="wedgeEllipseCallout">
            <a:avLst>
              <a:gd name="adj1" fmla="val -2173"/>
              <a:gd name="adj2" fmla="val 66230"/>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effectLst/>
              <a:latin typeface="Arial" charset="0"/>
              <a:ea typeface="HGP創英角ｺﾞｼｯｸUB" pitchFamily="50" charset="-128"/>
            </a:endParaRPr>
          </a:p>
        </p:txBody>
      </p:sp>
      <p:pic>
        <p:nvPicPr>
          <p:cNvPr id="55" name="図 54"/>
          <p:cNvPicPr>
            <a:picLocks noChangeAspect="1"/>
          </p:cNvPicPr>
          <p:nvPr/>
        </p:nvPicPr>
        <p:blipFill>
          <a:blip r:embed="rId10"/>
          <a:stretch>
            <a:fillRect/>
          </a:stretch>
        </p:blipFill>
        <p:spPr>
          <a:xfrm>
            <a:off x="2665201" y="6239460"/>
            <a:ext cx="924983" cy="249599"/>
          </a:xfrm>
          <a:prstGeom prst="rect">
            <a:avLst/>
          </a:prstGeom>
        </p:spPr>
      </p:pic>
      <p:sp>
        <p:nvSpPr>
          <p:cNvPr id="56" name="テキスト ボックス 55"/>
          <p:cNvSpPr txBox="1"/>
          <p:nvPr/>
        </p:nvSpPr>
        <p:spPr>
          <a:xfrm>
            <a:off x="7016283" y="5336822"/>
            <a:ext cx="1223412" cy="1200329"/>
          </a:xfrm>
          <a:prstGeom prst="rect">
            <a:avLst/>
          </a:prstGeom>
          <a:noFill/>
        </p:spPr>
        <p:txBody>
          <a:bodyPr wrap="none" rtlCol="0">
            <a:spAutoFit/>
          </a:bodyPr>
          <a:lstStyle/>
          <a:p>
            <a:pPr algn="l"/>
            <a:r>
              <a:rPr kumimoji="1" lang="ja-JP" altLang="en-US" sz="900" dirty="0" smtClean="0">
                <a:latin typeface="+mn-ea"/>
                <a:ea typeface="+mn-ea"/>
              </a:rPr>
              <a:t>スマホ会員証</a:t>
            </a:r>
            <a:endParaRPr kumimoji="1" lang="en-US" altLang="ja-JP" sz="900" dirty="0" smtClean="0">
              <a:latin typeface="+mn-ea"/>
              <a:ea typeface="+mn-ea"/>
            </a:endParaRPr>
          </a:p>
          <a:p>
            <a:pPr algn="l"/>
            <a:r>
              <a:rPr lang="ja-JP" altLang="en-US" sz="900" dirty="0" smtClean="0">
                <a:latin typeface="+mn-ea"/>
                <a:ea typeface="+mn-ea"/>
              </a:rPr>
              <a:t>ポイント照会</a:t>
            </a:r>
            <a:endParaRPr lang="en-US" altLang="ja-JP" sz="900" dirty="0" smtClean="0">
              <a:latin typeface="+mn-ea"/>
              <a:ea typeface="+mn-ea"/>
            </a:endParaRPr>
          </a:p>
          <a:p>
            <a:pPr algn="l"/>
            <a:r>
              <a:rPr kumimoji="1" lang="ja-JP" altLang="en-US" sz="900" dirty="0" smtClean="0">
                <a:latin typeface="+mn-ea"/>
                <a:ea typeface="+mn-ea"/>
              </a:rPr>
              <a:t>電子レシート</a:t>
            </a:r>
            <a:endParaRPr kumimoji="1" lang="en-US" altLang="ja-JP" sz="900" dirty="0" smtClean="0">
              <a:latin typeface="+mn-ea"/>
              <a:ea typeface="+mn-ea"/>
            </a:endParaRPr>
          </a:p>
          <a:p>
            <a:pPr algn="l"/>
            <a:r>
              <a:rPr lang="ja-JP" altLang="en-US" sz="900" dirty="0" smtClean="0">
                <a:latin typeface="+mn-ea"/>
                <a:ea typeface="+mn-ea"/>
              </a:rPr>
              <a:t>自動家計簿</a:t>
            </a:r>
            <a:r>
              <a:rPr lang="ja-JP" altLang="en-US" sz="900" dirty="0">
                <a:latin typeface="+mn-ea"/>
                <a:ea typeface="+mn-ea"/>
              </a:rPr>
              <a:t>登録</a:t>
            </a:r>
            <a:endParaRPr kumimoji="1" lang="en-US" altLang="ja-JP" sz="900" dirty="0" smtClean="0">
              <a:latin typeface="+mn-ea"/>
              <a:ea typeface="+mn-ea"/>
            </a:endParaRPr>
          </a:p>
          <a:p>
            <a:pPr algn="l"/>
            <a:r>
              <a:rPr lang="ja-JP" altLang="en-US" sz="900" dirty="0" smtClean="0">
                <a:latin typeface="+mn-ea"/>
                <a:ea typeface="+mn-ea"/>
              </a:rPr>
              <a:t>プッシュ通知受信</a:t>
            </a:r>
            <a:endParaRPr lang="en-US" altLang="ja-JP" sz="900" dirty="0" smtClean="0">
              <a:latin typeface="+mn-ea"/>
              <a:ea typeface="+mn-ea"/>
            </a:endParaRPr>
          </a:p>
          <a:p>
            <a:pPr algn="l"/>
            <a:r>
              <a:rPr kumimoji="1" lang="ja-JP" altLang="en-US" sz="900" dirty="0" smtClean="0">
                <a:latin typeface="+mn-ea"/>
                <a:ea typeface="+mn-ea"/>
              </a:rPr>
              <a:t>店舗検索</a:t>
            </a:r>
            <a:endParaRPr kumimoji="1" lang="en-US" altLang="ja-JP" sz="900" dirty="0" smtClean="0">
              <a:latin typeface="+mn-ea"/>
              <a:ea typeface="+mn-ea"/>
            </a:endParaRPr>
          </a:p>
          <a:p>
            <a:pPr algn="l"/>
            <a:r>
              <a:rPr lang="ja-JP" altLang="en-US" sz="900" dirty="0" smtClean="0">
                <a:latin typeface="+mn-ea"/>
                <a:ea typeface="+mn-ea"/>
              </a:rPr>
              <a:t>会員カード一括管理</a:t>
            </a:r>
            <a:endParaRPr kumimoji="1" lang="en-US" altLang="ja-JP" sz="900" dirty="0" smtClean="0">
              <a:latin typeface="+mn-ea"/>
              <a:ea typeface="+mn-ea"/>
            </a:endParaRPr>
          </a:p>
          <a:p>
            <a:pPr algn="l"/>
            <a:r>
              <a:rPr lang="ja-JP" altLang="en-US" sz="900" dirty="0" smtClean="0">
                <a:latin typeface="+mn-ea"/>
                <a:ea typeface="+mn-ea"/>
              </a:rPr>
              <a:t>な</a:t>
            </a:r>
            <a:r>
              <a:rPr lang="ja-JP" altLang="en-US" sz="900" dirty="0">
                <a:latin typeface="+mn-ea"/>
                <a:ea typeface="+mn-ea"/>
              </a:rPr>
              <a:t>ど</a:t>
            </a:r>
            <a:endParaRPr kumimoji="1" lang="ja-JP" altLang="en-US" sz="900" dirty="0">
              <a:latin typeface="+mn-ea"/>
              <a:ea typeface="+mn-ea"/>
            </a:endParaRPr>
          </a:p>
        </p:txBody>
      </p:sp>
      <p:pic>
        <p:nvPicPr>
          <p:cNvPr id="57" name="図 5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22394" y="5256036"/>
            <a:ext cx="710394" cy="1281115"/>
          </a:xfrm>
          <a:prstGeom prst="rect">
            <a:avLst/>
          </a:prstGeom>
        </p:spPr>
      </p:pic>
      <p:pic>
        <p:nvPicPr>
          <p:cNvPr id="58" name="図 57"/>
          <p:cNvPicPr>
            <a:picLocks noChangeAspect="1"/>
          </p:cNvPicPr>
          <p:nvPr/>
        </p:nvPicPr>
        <p:blipFill>
          <a:blip r:embed="rId12"/>
          <a:stretch>
            <a:fillRect/>
          </a:stretch>
        </p:blipFill>
        <p:spPr>
          <a:xfrm>
            <a:off x="5818787" y="6303112"/>
            <a:ext cx="826729" cy="201876"/>
          </a:xfrm>
          <a:prstGeom prst="rect">
            <a:avLst/>
          </a:prstGeom>
        </p:spPr>
      </p:pic>
      <p:sp>
        <p:nvSpPr>
          <p:cNvPr id="59" name="テキスト ボックス 58"/>
          <p:cNvSpPr txBox="1"/>
          <p:nvPr/>
        </p:nvSpPr>
        <p:spPr>
          <a:xfrm>
            <a:off x="294777" y="3477350"/>
            <a:ext cx="1753721" cy="1169551"/>
          </a:xfrm>
          <a:prstGeom prst="rect">
            <a:avLst/>
          </a:prstGeom>
          <a:noFill/>
        </p:spPr>
        <p:txBody>
          <a:bodyPr wrap="square" rtlCol="0">
            <a:spAutoFit/>
          </a:bodyPr>
          <a:lstStyle/>
          <a:p>
            <a:pPr marL="171450" indent="-171450" algn="l">
              <a:buFont typeface="Arial" panose="020B0604020202020204" pitchFamily="34" charset="0"/>
              <a:buChar char="•"/>
            </a:pPr>
            <a:r>
              <a:rPr lang="ja-JP" altLang="en-US" dirty="0" smtClean="0">
                <a:latin typeface="HG丸ｺﾞｼｯｸM-PRO" panose="020F0600000000000000" pitchFamily="50" charset="-128"/>
                <a:ea typeface="HG丸ｺﾞｼｯｸM-PRO" panose="020F0600000000000000" pitchFamily="50" charset="-128"/>
              </a:rPr>
              <a:t>在庫・顧客情報が販売画面から見える！</a:t>
            </a:r>
            <a:endParaRPr lang="en-US" altLang="ja-JP" dirty="0" smtClean="0">
              <a:latin typeface="HG丸ｺﾞｼｯｸM-PRO" panose="020F0600000000000000" pitchFamily="50" charset="-128"/>
              <a:ea typeface="HG丸ｺﾞｼｯｸM-PRO" panose="020F0600000000000000" pitchFamily="50" charset="-128"/>
            </a:endParaRPr>
          </a:p>
          <a:p>
            <a:pPr marL="171450" indent="-171450" algn="l">
              <a:buFont typeface="Arial" panose="020B0604020202020204" pitchFamily="34" charset="0"/>
              <a:buChar char="•"/>
            </a:pPr>
            <a:r>
              <a:rPr lang="ja-JP" altLang="en-US" dirty="0" smtClean="0">
                <a:latin typeface="HG丸ｺﾞｼｯｸM-PRO" panose="020F0600000000000000" pitchFamily="50" charset="-128"/>
                <a:ea typeface="HG丸ｺﾞｼｯｸM-PRO" panose="020F0600000000000000" pitchFamily="50" charset="-128"/>
              </a:rPr>
              <a:t>各種データがクラウドに自動収集されるので販売戦略に役立つ</a:t>
            </a:r>
            <a:endParaRPr lang="en-US" altLang="ja-JP" dirty="0" smtClean="0">
              <a:latin typeface="HG丸ｺﾞｼｯｸM-PRO" panose="020F0600000000000000" pitchFamily="50" charset="-128"/>
              <a:ea typeface="HG丸ｺﾞｼｯｸM-PRO" panose="020F0600000000000000" pitchFamily="50" charset="-128"/>
            </a:endParaRPr>
          </a:p>
          <a:p>
            <a:pPr marL="171450" indent="-171450" algn="l">
              <a:buFont typeface="Arial" panose="020B0604020202020204" pitchFamily="34" charset="0"/>
              <a:buChar char="•"/>
            </a:pPr>
            <a:r>
              <a:rPr lang="ja-JP" altLang="en-US" dirty="0" smtClean="0">
                <a:latin typeface="HG丸ｺﾞｼｯｸM-PRO" panose="020F0600000000000000" pitchFamily="50" charset="-128"/>
                <a:ea typeface="HG丸ｺﾞｼｯｸM-PRO" panose="020F0600000000000000" pitchFamily="50" charset="-128"/>
              </a:rPr>
              <a:t>お店のお得な情報を</a:t>
            </a:r>
            <a:r>
              <a:rPr lang="ja-JP" altLang="en-US" dirty="0">
                <a:latin typeface="HG丸ｺﾞｼｯｸM-PRO" panose="020F0600000000000000" pitchFamily="50" charset="-128"/>
                <a:ea typeface="HG丸ｺﾞｼｯｸM-PRO" panose="020F0600000000000000" pitchFamily="50" charset="-128"/>
              </a:rPr>
              <a:t>お客様へ</a:t>
            </a:r>
            <a:r>
              <a:rPr lang="ja-JP" altLang="en-US" dirty="0" smtClean="0">
                <a:latin typeface="HG丸ｺﾞｼｯｸM-PRO" panose="020F0600000000000000" pitchFamily="50" charset="-128"/>
                <a:ea typeface="HG丸ｺﾞｼｯｸM-PRO" panose="020F0600000000000000" pitchFamily="50" charset="-128"/>
              </a:rPr>
              <a:t>プッシュ通知で配信</a:t>
            </a:r>
            <a:endParaRPr kumimoji="1" lang="ja-JP" altLang="en-US" dirty="0">
              <a:latin typeface="+mn-ea"/>
              <a:ea typeface="+mn-ea"/>
            </a:endParaRPr>
          </a:p>
        </p:txBody>
      </p:sp>
      <p:sp>
        <p:nvSpPr>
          <p:cNvPr id="61" name="テキスト ボックス 60"/>
          <p:cNvSpPr txBox="1"/>
          <p:nvPr/>
        </p:nvSpPr>
        <p:spPr>
          <a:xfrm>
            <a:off x="935387" y="3228311"/>
            <a:ext cx="492443" cy="276999"/>
          </a:xfrm>
          <a:prstGeom prst="rect">
            <a:avLst/>
          </a:prstGeom>
          <a:noFill/>
        </p:spPr>
        <p:txBody>
          <a:bodyPr wrap="none" rtlCol="0">
            <a:spAutoFit/>
          </a:bodyPr>
          <a:lstStyle/>
          <a:p>
            <a:r>
              <a:rPr kumimoji="1" lang="ja-JP" altLang="en-US" sz="1200" b="1" dirty="0" smtClean="0">
                <a:latin typeface="+mn-ea"/>
                <a:ea typeface="+mn-ea"/>
              </a:rPr>
              <a:t>お店</a:t>
            </a:r>
            <a:endParaRPr kumimoji="1" lang="ja-JP" altLang="en-US" sz="1200" b="1" dirty="0">
              <a:latin typeface="+mn-ea"/>
              <a:ea typeface="+mn-ea"/>
            </a:endParaRPr>
          </a:p>
        </p:txBody>
      </p:sp>
      <p:sp>
        <p:nvSpPr>
          <p:cNvPr id="71" name="テキスト ボックス 70"/>
          <p:cNvSpPr txBox="1"/>
          <p:nvPr/>
        </p:nvSpPr>
        <p:spPr>
          <a:xfrm>
            <a:off x="8537371" y="3228311"/>
            <a:ext cx="646331" cy="276999"/>
          </a:xfrm>
          <a:prstGeom prst="rect">
            <a:avLst/>
          </a:prstGeom>
          <a:noFill/>
        </p:spPr>
        <p:txBody>
          <a:bodyPr wrap="none" rtlCol="0">
            <a:spAutoFit/>
          </a:bodyPr>
          <a:lstStyle/>
          <a:p>
            <a:r>
              <a:rPr kumimoji="1" lang="ja-JP" altLang="en-US" sz="1200" b="1" dirty="0" smtClean="0">
                <a:latin typeface="+mn-ea"/>
                <a:ea typeface="+mn-ea"/>
              </a:rPr>
              <a:t>お客様</a:t>
            </a:r>
            <a:endParaRPr kumimoji="1" lang="ja-JP" altLang="en-US" sz="1200" b="1" dirty="0">
              <a:latin typeface="+mn-ea"/>
              <a:ea typeface="+mn-ea"/>
            </a:endParaRPr>
          </a:p>
        </p:txBody>
      </p:sp>
      <p:sp>
        <p:nvSpPr>
          <p:cNvPr id="62" name="テキスト ボックス 61"/>
          <p:cNvSpPr txBox="1"/>
          <p:nvPr/>
        </p:nvSpPr>
        <p:spPr>
          <a:xfrm>
            <a:off x="7938979" y="3477350"/>
            <a:ext cx="1877643" cy="1323439"/>
          </a:xfrm>
          <a:prstGeom prst="rect">
            <a:avLst/>
          </a:prstGeom>
          <a:noFill/>
        </p:spPr>
        <p:txBody>
          <a:bodyPr wrap="square" rtlCol="0">
            <a:spAutoFit/>
          </a:bodyPr>
          <a:lstStyle/>
          <a:p>
            <a:pPr marL="171450" indent="-171450" algn="l">
              <a:buFont typeface="Arial" panose="020B0604020202020204" pitchFamily="34" charset="0"/>
              <a:buChar char="•"/>
            </a:pPr>
            <a:r>
              <a:rPr lang="ja-JP" altLang="en-US" dirty="0" smtClean="0">
                <a:latin typeface="HG丸ｺﾞｼｯｸM-PRO" panose="020F0600000000000000" pitchFamily="50" charset="-128"/>
                <a:ea typeface="HG丸ｺﾞｼｯｸM-PRO" panose="020F0600000000000000" pitchFamily="50" charset="-128"/>
              </a:rPr>
              <a:t>お買物履歴やポイント情報をアプリ内でチェック</a:t>
            </a:r>
            <a:endParaRPr lang="en-US" altLang="ja-JP" dirty="0" smtClean="0">
              <a:latin typeface="HG丸ｺﾞｼｯｸM-PRO" panose="020F0600000000000000" pitchFamily="50" charset="-128"/>
              <a:ea typeface="HG丸ｺﾞｼｯｸM-PRO" panose="020F0600000000000000" pitchFamily="50" charset="-128"/>
            </a:endParaRPr>
          </a:p>
          <a:p>
            <a:pPr marL="171450" indent="-171450" algn="l">
              <a:buFont typeface="Arial" panose="020B0604020202020204" pitchFamily="34" charset="0"/>
              <a:buChar char="•"/>
            </a:pPr>
            <a:r>
              <a:rPr kumimoji="1" lang="ja-JP" altLang="en-US" dirty="0" smtClean="0">
                <a:latin typeface="+mn-ea"/>
                <a:ea typeface="+mn-ea"/>
              </a:rPr>
              <a:t>会員カードの持ち歩不要でお財布すっきり</a:t>
            </a:r>
            <a:endParaRPr kumimoji="1" lang="en-US" altLang="ja-JP" dirty="0" smtClean="0">
              <a:latin typeface="+mn-ea"/>
              <a:ea typeface="+mn-ea"/>
            </a:endParaRPr>
          </a:p>
          <a:p>
            <a:pPr marL="171450" indent="-171450" algn="l">
              <a:buFont typeface="Arial" panose="020B0604020202020204" pitchFamily="34" charset="0"/>
              <a:buChar char="•"/>
            </a:pPr>
            <a:r>
              <a:rPr kumimoji="1" lang="ja-JP" altLang="en-US" dirty="0" smtClean="0">
                <a:latin typeface="+mn-ea"/>
                <a:ea typeface="+mn-ea"/>
              </a:rPr>
              <a:t>お得な情報がプッシュ通知で届く</a:t>
            </a:r>
            <a:endParaRPr kumimoji="1" lang="en-US" altLang="ja-JP" dirty="0" smtClean="0">
              <a:latin typeface="+mn-ea"/>
              <a:ea typeface="+mn-ea"/>
            </a:endParaRPr>
          </a:p>
          <a:p>
            <a:pPr marL="171450" indent="-171450" algn="l">
              <a:buFont typeface="Arial" panose="020B0604020202020204" pitchFamily="34" charset="0"/>
              <a:buChar char="•"/>
            </a:pPr>
            <a:r>
              <a:rPr lang="ja-JP" altLang="en-US" dirty="0" smtClean="0">
                <a:latin typeface="+mn-ea"/>
                <a:ea typeface="+mn-ea"/>
              </a:rPr>
              <a:t>お店ごとのアプリをインストールする必要がない</a:t>
            </a:r>
            <a:endParaRPr kumimoji="1" lang="ja-JP" altLang="en-US" dirty="0">
              <a:latin typeface="+mn-ea"/>
              <a:ea typeface="+mn-ea"/>
            </a:endParaRPr>
          </a:p>
        </p:txBody>
      </p:sp>
      <p:pic>
        <p:nvPicPr>
          <p:cNvPr id="63" name="図 62"/>
          <p:cNvPicPr>
            <a:picLocks noChangeAspect="1"/>
          </p:cNvPicPr>
          <p:nvPr/>
        </p:nvPicPr>
        <p:blipFill>
          <a:blip r:embed="rId13"/>
          <a:stretch>
            <a:fillRect/>
          </a:stretch>
        </p:blipFill>
        <p:spPr>
          <a:xfrm>
            <a:off x="8629339" y="2595894"/>
            <a:ext cx="455575" cy="630212"/>
          </a:xfrm>
          <a:prstGeom prst="rect">
            <a:avLst/>
          </a:prstGeom>
        </p:spPr>
      </p:pic>
      <p:pic>
        <p:nvPicPr>
          <p:cNvPr id="65" name="図 64"/>
          <p:cNvPicPr>
            <a:picLocks noChangeAspect="1"/>
          </p:cNvPicPr>
          <p:nvPr/>
        </p:nvPicPr>
        <p:blipFill>
          <a:blip r:embed="rId14"/>
          <a:stretch>
            <a:fillRect/>
          </a:stretch>
        </p:blipFill>
        <p:spPr>
          <a:xfrm>
            <a:off x="885267" y="2621589"/>
            <a:ext cx="639636" cy="540511"/>
          </a:xfrm>
          <a:prstGeom prst="rect">
            <a:avLst/>
          </a:prstGeom>
        </p:spPr>
      </p:pic>
      <p:pic>
        <p:nvPicPr>
          <p:cNvPr id="64" name="図 63"/>
          <p:cNvPicPr>
            <a:picLocks noChangeAspect="1"/>
          </p:cNvPicPr>
          <p:nvPr/>
        </p:nvPicPr>
        <p:blipFill>
          <a:blip r:embed="rId12"/>
          <a:stretch>
            <a:fillRect/>
          </a:stretch>
        </p:blipFill>
        <p:spPr>
          <a:xfrm>
            <a:off x="5274451" y="3305845"/>
            <a:ext cx="826729" cy="201876"/>
          </a:xfrm>
          <a:prstGeom prst="rect">
            <a:avLst/>
          </a:prstGeom>
        </p:spPr>
      </p:pic>
    </p:spTree>
  </p:cSld>
  <p:clrMapOvr>
    <a:masterClrMapping/>
  </p:clrMapOvr>
  <p:transition advTm="224"/>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図 89"/>
          <p:cNvPicPr>
            <a:picLocks noChangeAspect="1"/>
          </p:cNvPicPr>
          <p:nvPr/>
        </p:nvPicPr>
        <p:blipFill>
          <a:blip r:embed="rId3"/>
          <a:stretch>
            <a:fillRect/>
          </a:stretch>
        </p:blipFill>
        <p:spPr>
          <a:xfrm>
            <a:off x="3135471" y="5593254"/>
            <a:ext cx="519232" cy="438766"/>
          </a:xfrm>
          <a:prstGeom prst="rect">
            <a:avLst/>
          </a:prstGeom>
        </p:spPr>
      </p:pic>
      <p:cxnSp>
        <p:nvCxnSpPr>
          <p:cNvPr id="51" name="直線コネクタ 50"/>
          <p:cNvCxnSpPr/>
          <p:nvPr/>
        </p:nvCxnSpPr>
        <p:spPr>
          <a:xfrm>
            <a:off x="1969678" y="4713558"/>
            <a:ext cx="2087653"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flipH="1">
            <a:off x="1969678" y="4726154"/>
            <a:ext cx="11432" cy="600521"/>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544278" y="5530922"/>
            <a:ext cx="1214607"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図 6"/>
          <p:cNvPicPr>
            <a:picLocks noChangeAspect="1"/>
          </p:cNvPicPr>
          <p:nvPr/>
        </p:nvPicPr>
        <p:blipFill>
          <a:blip r:embed="rId4"/>
          <a:stretch>
            <a:fillRect/>
          </a:stretch>
        </p:blipFill>
        <p:spPr>
          <a:xfrm>
            <a:off x="2652339" y="3724322"/>
            <a:ext cx="1023486" cy="1023486"/>
          </a:xfrm>
          <a:prstGeom prst="rect">
            <a:avLst/>
          </a:prstGeom>
        </p:spPr>
      </p:pic>
      <p:sp>
        <p:nvSpPr>
          <p:cNvPr id="39939" name="Text Box 16"/>
          <p:cNvSpPr txBox="1">
            <a:spLocks noChangeArrowheads="1"/>
          </p:cNvSpPr>
          <p:nvPr/>
        </p:nvSpPr>
        <p:spPr bwMode="auto">
          <a:xfrm>
            <a:off x="533400" y="1471613"/>
            <a:ext cx="2714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販売・在庫・顧客・ポイント等の</a:t>
            </a:r>
            <a:r>
              <a:rPr lang="en-US" altLang="ja-JP" sz="1200" b="1">
                <a:latin typeface="HG丸ｺﾞｼｯｸM-PRO" panose="020F0600000000000000" pitchFamily="50" charset="-128"/>
                <a:ea typeface="HG丸ｺﾞｼｯｸM-PRO" panose="020F0600000000000000" pitchFamily="50" charset="-128"/>
              </a:rPr>
              <a:t>POS</a:t>
            </a:r>
            <a:r>
              <a:rPr lang="ja-JP" altLang="en-US" sz="1200" b="1">
                <a:latin typeface="HG丸ｺﾞｼｯｸM-PRO" panose="020F0600000000000000" pitchFamily="50" charset="-128"/>
                <a:ea typeface="HG丸ｺﾞｼｯｸM-PRO" panose="020F0600000000000000" pitchFamily="50" charset="-128"/>
              </a:rPr>
              <a:t>で処理を行った各種データ</a:t>
            </a:r>
          </a:p>
        </p:txBody>
      </p:sp>
      <p:sp>
        <p:nvSpPr>
          <p:cNvPr id="39940" name="Rectangle 19"/>
          <p:cNvSpPr>
            <a:spLocks noChangeArrowheads="1"/>
          </p:cNvSpPr>
          <p:nvPr/>
        </p:nvSpPr>
        <p:spPr bwMode="auto">
          <a:xfrm>
            <a:off x="465138" y="1217613"/>
            <a:ext cx="3905250" cy="774700"/>
          </a:xfrm>
          <a:prstGeom prst="rect">
            <a:avLst/>
          </a:prstGeom>
          <a:noFill/>
          <a:ln w="12700">
            <a:solidFill>
              <a:srgbClr val="45950F"/>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39941" name="Text Box 20"/>
          <p:cNvSpPr txBox="1">
            <a:spLocks noChangeArrowheads="1"/>
          </p:cNvSpPr>
          <p:nvPr/>
        </p:nvSpPr>
        <p:spPr bwMode="auto">
          <a:xfrm>
            <a:off x="463550" y="1219023"/>
            <a:ext cx="3905250" cy="221018"/>
          </a:xfrm>
          <a:prstGeom prst="rect">
            <a:avLst/>
          </a:prstGeom>
          <a:solidFill>
            <a:srgbClr val="45950F"/>
          </a:solidFill>
          <a:ln>
            <a:noFill/>
          </a:ln>
          <a:effectLst/>
          <a:extLst>
            <a:ext uri="{91240B29-F687-4F45-9708-019B960494DF}">
              <a14:hiddenLine xmlns:a14="http://schemas.microsoft.com/office/drawing/2010/main" w="19050">
                <a:solidFill>
                  <a:srgbClr val="99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8000" rIns="54000" bIns="180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b="1" dirty="0">
                <a:solidFill>
                  <a:schemeClr val="bg1"/>
                </a:solidFill>
                <a:latin typeface="HG丸ｺﾞｼｯｸM-PRO" panose="020F0600000000000000" pitchFamily="50" charset="-128"/>
                <a:ea typeface="HG丸ｺﾞｼｯｸM-PRO" panose="020F0600000000000000" pitchFamily="50" charset="-128"/>
              </a:rPr>
              <a:t>BCPOS</a:t>
            </a:r>
            <a:r>
              <a:rPr lang="ja-JP" altLang="en-US" sz="1200" b="1" dirty="0">
                <a:solidFill>
                  <a:schemeClr val="bg1"/>
                </a:solidFill>
                <a:latin typeface="HG丸ｺﾞｼｯｸM-PRO" panose="020F0600000000000000" pitchFamily="50" charset="-128"/>
                <a:ea typeface="HG丸ｺﾞｼｯｸM-PRO" panose="020F0600000000000000" pitchFamily="50" charset="-128"/>
              </a:rPr>
              <a:t>のログデータを</a:t>
            </a:r>
            <a:r>
              <a:rPr lang="en-US" altLang="ja-JP" sz="1200" b="1" dirty="0">
                <a:solidFill>
                  <a:schemeClr val="bg1"/>
                </a:solidFill>
                <a:latin typeface="HG丸ｺﾞｼｯｸM-PRO" panose="020F0600000000000000" pitchFamily="50" charset="-128"/>
                <a:ea typeface="HG丸ｺﾞｼｯｸM-PRO" panose="020F0600000000000000" pitchFamily="50" charset="-128"/>
              </a:rPr>
              <a:t>CSV</a:t>
            </a:r>
            <a:r>
              <a:rPr lang="ja-JP" altLang="en-US" sz="1200" b="1" dirty="0">
                <a:solidFill>
                  <a:schemeClr val="bg1"/>
                </a:solidFill>
                <a:latin typeface="HG丸ｺﾞｼｯｸM-PRO" panose="020F0600000000000000" pitchFamily="50" charset="-128"/>
                <a:ea typeface="HG丸ｺﾞｼｯｸM-PRO" panose="020F0600000000000000" pitchFamily="50" charset="-128"/>
              </a:rPr>
              <a:t>で送信</a:t>
            </a:r>
          </a:p>
        </p:txBody>
      </p:sp>
      <p:sp>
        <p:nvSpPr>
          <p:cNvPr id="39943" name="Text Box 23"/>
          <p:cNvSpPr txBox="1">
            <a:spLocks noChangeArrowheads="1"/>
          </p:cNvSpPr>
          <p:nvPr/>
        </p:nvSpPr>
        <p:spPr bwMode="auto">
          <a:xfrm>
            <a:off x="5838825" y="1471613"/>
            <a:ext cx="3111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b="1">
                <a:latin typeface="Times New Roman" panose="02020603050405020304" pitchFamily="18" charset="0"/>
                <a:ea typeface="HG丸ｺﾞｼｯｸM-PRO" panose="020F0600000000000000" pitchFamily="50" charset="-128"/>
              </a:rPr>
              <a:t>商品マスタ・仕入先マスタ・部門マスタ</a:t>
            </a:r>
          </a:p>
          <a:p>
            <a:pPr eaLnBrk="1" hangingPunct="1">
              <a:spcBef>
                <a:spcPct val="0"/>
              </a:spcBef>
              <a:buFontTx/>
              <a:buNone/>
            </a:pPr>
            <a:r>
              <a:rPr lang="ja-JP" altLang="en-US" sz="1200" b="1">
                <a:latin typeface="Times New Roman" panose="02020603050405020304" pitchFamily="18" charset="0"/>
                <a:ea typeface="HG丸ｺﾞｼｯｸM-PRO" panose="020F0600000000000000" pitchFamily="50" charset="-128"/>
              </a:rPr>
              <a:t>メーカーマスタ・サブジャンルマスタ</a:t>
            </a:r>
          </a:p>
        </p:txBody>
      </p:sp>
      <p:sp>
        <p:nvSpPr>
          <p:cNvPr id="39944" name="Rectangle 24"/>
          <p:cNvSpPr>
            <a:spLocks noChangeArrowheads="1"/>
          </p:cNvSpPr>
          <p:nvPr/>
        </p:nvSpPr>
        <p:spPr bwMode="auto">
          <a:xfrm>
            <a:off x="4759325" y="1217613"/>
            <a:ext cx="4184650" cy="774700"/>
          </a:xfrm>
          <a:prstGeom prst="rect">
            <a:avLst/>
          </a:prstGeom>
          <a:noFill/>
          <a:ln w="12700">
            <a:solidFill>
              <a:srgbClr val="3366FF"/>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39945" name="Text Box 25"/>
          <p:cNvSpPr txBox="1">
            <a:spLocks noChangeArrowheads="1"/>
          </p:cNvSpPr>
          <p:nvPr/>
        </p:nvSpPr>
        <p:spPr bwMode="auto">
          <a:xfrm>
            <a:off x="4759325" y="1219023"/>
            <a:ext cx="4191000" cy="221018"/>
          </a:xfrm>
          <a:prstGeom prst="rect">
            <a:avLst/>
          </a:prstGeom>
          <a:solidFill>
            <a:srgbClr val="3366FF"/>
          </a:solidFill>
          <a:ln>
            <a:noFill/>
          </a:ln>
          <a:effectLst/>
          <a:extLs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8000" rIns="54000" bIns="18000"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b="1" dirty="0" err="1">
                <a:solidFill>
                  <a:schemeClr val="bg1"/>
                </a:solidFill>
                <a:latin typeface="HG丸ｺﾞｼｯｸM-PRO" panose="020F0600000000000000" pitchFamily="50" charset="-128"/>
                <a:ea typeface="HG丸ｺﾞｼｯｸM-PRO" panose="020F0600000000000000" pitchFamily="50" charset="-128"/>
              </a:rPr>
              <a:t>TenpoVisor</a:t>
            </a:r>
            <a:r>
              <a:rPr lang="ja-JP" altLang="en-US" sz="1200" b="1" dirty="0">
                <a:solidFill>
                  <a:schemeClr val="bg1"/>
                </a:solidFill>
                <a:latin typeface="HG丸ｺﾞｼｯｸM-PRO" panose="020F0600000000000000" pitchFamily="50" charset="-128"/>
                <a:ea typeface="HG丸ｺﾞｼｯｸM-PRO" panose="020F0600000000000000" pitchFamily="50" charset="-128"/>
              </a:rPr>
              <a:t>の各種マスタ</a:t>
            </a:r>
            <a:r>
              <a:rPr lang="en-US" altLang="ja-JP" sz="1200" b="1" dirty="0">
                <a:solidFill>
                  <a:schemeClr val="bg1"/>
                </a:solidFill>
                <a:latin typeface="HG丸ｺﾞｼｯｸM-PRO" panose="020F0600000000000000" pitchFamily="50" charset="-128"/>
                <a:ea typeface="HG丸ｺﾞｼｯｸM-PRO" panose="020F0600000000000000" pitchFamily="50" charset="-128"/>
              </a:rPr>
              <a:t>CSV</a:t>
            </a:r>
            <a:r>
              <a:rPr lang="ja-JP" altLang="en-US" sz="1200" b="1" dirty="0">
                <a:solidFill>
                  <a:schemeClr val="bg1"/>
                </a:solidFill>
                <a:latin typeface="HG丸ｺﾞｼｯｸM-PRO" panose="020F0600000000000000" pitchFamily="50" charset="-128"/>
                <a:ea typeface="HG丸ｺﾞｼｯｸM-PRO" panose="020F0600000000000000" pitchFamily="50" charset="-128"/>
              </a:rPr>
              <a:t>を送信</a:t>
            </a:r>
          </a:p>
        </p:txBody>
      </p:sp>
      <p:sp>
        <p:nvSpPr>
          <p:cNvPr id="39947" name="Text Box 4"/>
          <p:cNvSpPr txBox="1">
            <a:spLocks noChangeArrowheads="1"/>
          </p:cNvSpPr>
          <p:nvPr/>
        </p:nvSpPr>
        <p:spPr bwMode="auto">
          <a:xfrm>
            <a:off x="987425" y="36513"/>
            <a:ext cx="7907338"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ja-JP" altLang="en-US" sz="2200" b="1" dirty="0">
                <a:solidFill>
                  <a:srgbClr val="0066CC"/>
                </a:solidFill>
                <a:latin typeface="HG丸ｺﾞｼｯｸM-PRO" panose="020F0600000000000000" pitchFamily="50" charset="-128"/>
                <a:ea typeface="HG丸ｺﾞｼｯｸM-PRO" panose="020F0600000000000000" pitchFamily="50" charset="-128"/>
              </a:rPr>
              <a:t>クラウド連携で複数店舗の</a:t>
            </a:r>
            <a:r>
              <a:rPr kumimoji="0" lang="en-US" altLang="ja-JP" sz="2200" b="1" dirty="0">
                <a:solidFill>
                  <a:srgbClr val="0066CC"/>
                </a:solidFill>
                <a:latin typeface="HG丸ｺﾞｼｯｸM-PRO" panose="020F0600000000000000" pitchFamily="50" charset="-128"/>
                <a:ea typeface="HG丸ｺﾞｼｯｸM-PRO" panose="020F0600000000000000" pitchFamily="50" charset="-128"/>
              </a:rPr>
              <a:t>POS</a:t>
            </a:r>
            <a:r>
              <a:rPr kumimoji="0" lang="ja-JP" altLang="en-US" sz="2200" b="1" dirty="0">
                <a:solidFill>
                  <a:srgbClr val="0066CC"/>
                </a:solidFill>
                <a:latin typeface="HG丸ｺﾞｼｯｸM-PRO" panose="020F0600000000000000" pitchFamily="50" charset="-128"/>
                <a:ea typeface="HG丸ｺﾞｼｯｸM-PRO" panose="020F0600000000000000" pitchFamily="50" charset="-128"/>
              </a:rPr>
              <a:t>を管理</a:t>
            </a:r>
          </a:p>
        </p:txBody>
      </p:sp>
      <p:sp>
        <p:nvSpPr>
          <p:cNvPr id="39948" name="Text Box 6"/>
          <p:cNvSpPr txBox="1">
            <a:spLocks noChangeArrowheads="1"/>
          </p:cNvSpPr>
          <p:nvPr/>
        </p:nvSpPr>
        <p:spPr bwMode="auto">
          <a:xfrm>
            <a:off x="317500" y="595313"/>
            <a:ext cx="89376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dirty="0" smtClean="0">
                <a:latin typeface="HG丸ｺﾞｼｯｸM-PRO" panose="020F0600000000000000" pitchFamily="50" charset="-128"/>
                <a:ea typeface="HG丸ｺﾞｼｯｸM-PRO" panose="020F0600000000000000" pitchFamily="50" charset="-128"/>
              </a:rPr>
              <a:t>クラウド経由で複数</a:t>
            </a:r>
            <a:r>
              <a:rPr lang="ja-JP" altLang="en-US" sz="1600" b="1" dirty="0">
                <a:latin typeface="HG丸ｺﾞｼｯｸM-PRO" panose="020F0600000000000000" pitchFamily="50" charset="-128"/>
                <a:ea typeface="HG丸ｺﾞｼｯｸM-PRO" panose="020F0600000000000000" pitchFamily="50" charset="-128"/>
              </a:rPr>
              <a:t>店舗の</a:t>
            </a:r>
            <a:r>
              <a:rPr lang="en-US" altLang="ja-JP" sz="1600" b="1" dirty="0" smtClean="0">
                <a:latin typeface="HG丸ｺﾞｼｯｸM-PRO" panose="020F0600000000000000" pitchFamily="50" charset="-128"/>
                <a:ea typeface="HG丸ｺﾞｼｯｸM-PRO" panose="020F0600000000000000" pitchFamily="50" charset="-128"/>
              </a:rPr>
              <a:t>POS</a:t>
            </a:r>
            <a:r>
              <a:rPr lang="ja-JP" altLang="en-US" sz="1600" b="1" dirty="0" smtClean="0">
                <a:latin typeface="HG丸ｺﾞｼｯｸM-PRO" panose="020F0600000000000000" pitchFamily="50" charset="-128"/>
                <a:ea typeface="HG丸ｺﾞｼｯｸM-PRO" panose="020F0600000000000000" pitchFamily="50" charset="-128"/>
              </a:rPr>
              <a:t>レジと</a:t>
            </a:r>
            <a:r>
              <a:rPr lang="ja-JP" altLang="en-US" sz="1600" b="1" dirty="0">
                <a:latin typeface="HG丸ｺﾞｼｯｸM-PRO" panose="020F0600000000000000" pitchFamily="50" charset="-128"/>
                <a:ea typeface="HG丸ｺﾞｼｯｸM-PRO" panose="020F0600000000000000" pitchFamily="50" charset="-128"/>
              </a:rPr>
              <a:t>管理本部を繋ぎます。全店舗の</a:t>
            </a:r>
            <a:r>
              <a:rPr lang="en-US" altLang="ja-JP" sz="1600" b="1" dirty="0">
                <a:latin typeface="HG丸ｺﾞｼｯｸM-PRO" panose="020F0600000000000000" pitchFamily="50" charset="-128"/>
                <a:ea typeface="HG丸ｺﾞｼｯｸM-PRO" panose="020F0600000000000000" pitchFamily="50" charset="-128"/>
              </a:rPr>
              <a:t>POS</a:t>
            </a:r>
            <a:r>
              <a:rPr lang="ja-JP" altLang="en-US" sz="1600" b="1" dirty="0">
                <a:latin typeface="HG丸ｺﾞｼｯｸM-PRO" panose="020F0600000000000000" pitchFamily="50" charset="-128"/>
                <a:ea typeface="HG丸ｺﾞｼｯｸM-PRO" panose="020F0600000000000000" pitchFamily="50" charset="-128"/>
              </a:rPr>
              <a:t>データをクラウドのサーバに収集</a:t>
            </a:r>
            <a:r>
              <a:rPr lang="ja-JP" altLang="en-US" sz="1600" b="1" dirty="0" smtClean="0">
                <a:latin typeface="HG丸ｺﾞｼｯｸM-PRO" panose="020F0600000000000000" pitchFamily="50" charset="-128"/>
                <a:ea typeface="HG丸ｺﾞｼｯｸM-PRO" panose="020F0600000000000000" pitchFamily="50" charset="-128"/>
              </a:rPr>
              <a:t>し集計･帳票化</a:t>
            </a:r>
            <a:r>
              <a:rPr lang="ja-JP" altLang="en-US" sz="1600" b="1" dirty="0">
                <a:latin typeface="HG丸ｺﾞｼｯｸM-PRO" panose="020F0600000000000000" pitchFamily="50" charset="-128"/>
                <a:ea typeface="HG丸ｺﾞｼｯｸM-PRO" panose="020F0600000000000000" pitchFamily="50" charset="-128"/>
              </a:rPr>
              <a:t>、</a:t>
            </a:r>
            <a:r>
              <a:rPr lang="en-US" altLang="ja-JP" sz="1600" b="1" dirty="0">
                <a:latin typeface="HG丸ｺﾞｼｯｸM-PRO" panose="020F0600000000000000" pitchFamily="50" charset="-128"/>
                <a:ea typeface="HG丸ｺﾞｼｯｸM-PRO" panose="020F0600000000000000" pitchFamily="50" charset="-128"/>
              </a:rPr>
              <a:t>WEB</a:t>
            </a:r>
            <a:r>
              <a:rPr lang="ja-JP" altLang="en-US" sz="1600" b="1" dirty="0">
                <a:latin typeface="HG丸ｺﾞｼｯｸM-PRO" panose="020F0600000000000000" pitchFamily="50" charset="-128"/>
                <a:ea typeface="HG丸ｺﾞｼｯｸM-PRO" panose="020F0600000000000000" pitchFamily="50" charset="-128"/>
              </a:rPr>
              <a:t>ブラウザや専用アプリで管理・閲覧を行えます。</a:t>
            </a:r>
          </a:p>
        </p:txBody>
      </p:sp>
      <p:sp>
        <p:nvSpPr>
          <p:cNvPr id="39955" name="Text Box 47"/>
          <p:cNvSpPr txBox="1">
            <a:spLocks noChangeArrowheads="1"/>
          </p:cNvSpPr>
          <p:nvPr/>
        </p:nvSpPr>
        <p:spPr bwMode="auto">
          <a:xfrm>
            <a:off x="296863" y="6479111"/>
            <a:ext cx="87915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900">
                <a:latin typeface="HG丸ｺﾞｼｯｸM-PRO" panose="020F0600000000000000" pitchFamily="50" charset="-128"/>
                <a:ea typeface="HG丸ｺﾞｼｯｸM-PRO" panose="020F0600000000000000" pitchFamily="50" charset="-128"/>
              </a:rPr>
              <a:t>株式会社ビジコムでは、自家発電・高度な空調設備を擁し高速通信回線・耐震性にも優れた上場企業の</a:t>
            </a:r>
            <a:r>
              <a:rPr lang="en-US" altLang="ja-JP" sz="900">
                <a:latin typeface="HG丸ｺﾞｼｯｸM-PRO" panose="020F0600000000000000" pitchFamily="50" charset="-128"/>
                <a:ea typeface="HG丸ｺﾞｼｯｸM-PRO" panose="020F0600000000000000" pitchFamily="50" charset="-128"/>
              </a:rPr>
              <a:t>IDC</a:t>
            </a:r>
            <a:r>
              <a:rPr lang="ja-JP" altLang="en-US" sz="900">
                <a:latin typeface="HG丸ｺﾞｼｯｸM-PRO" panose="020F0600000000000000" pitchFamily="50" charset="-128"/>
                <a:ea typeface="HG丸ｺﾞｼｯｸM-PRO" panose="020F0600000000000000" pitchFamily="50" charset="-128"/>
              </a:rPr>
              <a:t>に</a:t>
            </a:r>
            <a:r>
              <a:rPr lang="en-US" altLang="ja-JP" sz="900">
                <a:latin typeface="HG丸ｺﾞｼｯｸM-PRO" panose="020F0600000000000000" pitchFamily="50" charset="-128"/>
                <a:ea typeface="HG丸ｺﾞｼｯｸM-PRO" panose="020F0600000000000000" pitchFamily="50" charset="-128"/>
              </a:rPr>
              <a:t>TenpoVisor</a:t>
            </a:r>
            <a:r>
              <a:rPr lang="ja-JP" altLang="en-US" sz="900">
                <a:latin typeface="HG丸ｺﾞｼｯｸM-PRO" panose="020F0600000000000000" pitchFamily="50" charset="-128"/>
                <a:ea typeface="HG丸ｺﾞｼｯｸM-PRO" panose="020F0600000000000000" pitchFamily="50" charset="-128"/>
              </a:rPr>
              <a:t>のサーバを収容しています。</a:t>
            </a:r>
          </a:p>
        </p:txBody>
      </p:sp>
      <p:sp>
        <p:nvSpPr>
          <p:cNvPr id="405553" name="Text Box 49"/>
          <p:cNvSpPr txBox="1">
            <a:spLocks noChangeArrowheads="1"/>
          </p:cNvSpPr>
          <p:nvPr/>
        </p:nvSpPr>
        <p:spPr bwMode="auto">
          <a:xfrm>
            <a:off x="325438" y="2068513"/>
            <a:ext cx="894238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600" b="1" dirty="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売上は、レジ締め状態</a:t>
            </a:r>
            <a:r>
              <a:rPr lang="ja-JP" altLang="en-US" sz="1600" b="1" dirty="0" smtClean="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で毎時</a:t>
            </a:r>
            <a:r>
              <a:rPr lang="ja-JP" altLang="en-US" sz="1600" b="1" dirty="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本部に自動送信されるので</a:t>
            </a:r>
            <a:r>
              <a:rPr lang="en-US" altLang="ja-JP" sz="1600" b="1" dirty="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a:t>
            </a:r>
            <a:r>
              <a:rPr lang="ja-JP" altLang="en-US" sz="1600" b="1" dirty="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閉店後の売上報告業務はありません。</a:t>
            </a:r>
            <a:br>
              <a:rPr lang="ja-JP" altLang="en-US" sz="1600" b="1" dirty="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br>
            <a:r>
              <a:rPr lang="ja-JP" altLang="en-US" sz="1600" b="1" dirty="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本部</a:t>
            </a:r>
            <a:r>
              <a:rPr lang="ja-JP" altLang="en-US" sz="1600" b="1" dirty="0" smtClean="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で商品</a:t>
            </a:r>
            <a:r>
              <a:rPr lang="ja-JP" altLang="en-US" sz="1600" b="1" dirty="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マスタの</a:t>
            </a:r>
            <a:r>
              <a:rPr lang="ja-JP" altLang="en-US" sz="1600" b="1" dirty="0" smtClean="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作成</a:t>
            </a:r>
            <a:r>
              <a:rPr lang="ja-JP" altLang="en-US" sz="1600" b="1" dirty="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a:t>
            </a:r>
            <a:r>
              <a:rPr lang="ja-JP" altLang="en-US" sz="1600" b="1" dirty="0" smtClean="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更新をし、翌早朝</a:t>
            </a:r>
            <a:r>
              <a:rPr lang="ja-JP" altLang="en-US" sz="1600" b="1" dirty="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に</a:t>
            </a:r>
            <a:r>
              <a:rPr lang="en-US" altLang="ja-JP" sz="1600" b="1" dirty="0" smtClean="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POS</a:t>
            </a:r>
            <a:r>
              <a:rPr lang="ja-JP" altLang="en-US" sz="1600" b="1" dirty="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へ自動</a:t>
            </a:r>
            <a:r>
              <a:rPr lang="ja-JP" altLang="en-US" sz="1600" b="1" dirty="0" smtClean="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配信。店舗での</a:t>
            </a:r>
            <a:r>
              <a:rPr lang="ja-JP" altLang="en-US" sz="1600" b="1" dirty="0">
                <a:solidFill>
                  <a:srgbClr val="FF00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マスタメンテ不要。</a:t>
            </a:r>
          </a:p>
        </p:txBody>
      </p:sp>
      <p:pic>
        <p:nvPicPr>
          <p:cNvPr id="39965" name="図 24"/>
          <p:cNvPicPr>
            <a:picLocks noChangeAspect="1"/>
          </p:cNvPicPr>
          <p:nvPr/>
        </p:nvPicPr>
        <p:blipFill>
          <a:blip r:embed="rId5">
            <a:lum bright="14000"/>
            <a:extLst>
              <a:ext uri="{28A0092B-C50C-407E-A947-70E740481C1C}">
                <a14:useLocalDpi xmlns:a14="http://schemas.microsoft.com/office/drawing/2010/main" val="0"/>
              </a:ext>
            </a:extLst>
          </a:blip>
          <a:srcRect/>
          <a:stretch>
            <a:fillRect/>
          </a:stretch>
        </p:blipFill>
        <p:spPr bwMode="auto">
          <a:xfrm>
            <a:off x="3565525" y="1528763"/>
            <a:ext cx="503238"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0" name="Text Box 40"/>
          <p:cNvSpPr txBox="1">
            <a:spLocks noChangeArrowheads="1"/>
          </p:cNvSpPr>
          <p:nvPr/>
        </p:nvSpPr>
        <p:spPr bwMode="auto">
          <a:xfrm>
            <a:off x="376238" y="2787650"/>
            <a:ext cx="2011362"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100" b="1" dirty="0">
                <a:solidFill>
                  <a:srgbClr val="0066CC"/>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 </a:t>
            </a:r>
            <a:r>
              <a:rPr lang="ja-JP" altLang="en-US" sz="1100" b="1" dirty="0" smtClean="0">
                <a:solidFill>
                  <a:srgbClr val="0066CC"/>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スマホアプリの</a:t>
            </a:r>
            <a:r>
              <a:rPr lang="ja-JP" altLang="en-US" sz="1100" b="1" dirty="0">
                <a:solidFill>
                  <a:srgbClr val="0066CC"/>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活用</a:t>
            </a:r>
            <a:endParaRPr lang="ja-JP" altLang="en-US" sz="1000" b="1" dirty="0">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endParaRPr>
          </a:p>
        </p:txBody>
      </p:sp>
      <p:sp>
        <p:nvSpPr>
          <p:cNvPr id="405543" name="Text Box 39"/>
          <p:cNvSpPr txBox="1">
            <a:spLocks noChangeArrowheads="1"/>
          </p:cNvSpPr>
          <p:nvPr/>
        </p:nvSpPr>
        <p:spPr bwMode="auto">
          <a:xfrm>
            <a:off x="7037388" y="3214688"/>
            <a:ext cx="20510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a:latin typeface="HG丸ｺﾞｼｯｸM-PRO" panose="020F0600000000000000" pitchFamily="50" charset="-128"/>
                <a:ea typeface="HG丸ｺﾞｼｯｸM-PRO" panose="020F0600000000000000" pitchFamily="50" charset="-128"/>
              </a:rPr>
              <a:t>・売上日報月報・売上比較　</a:t>
            </a:r>
          </a:p>
          <a:p>
            <a:pPr eaLnBrk="1" hangingPunct="1"/>
            <a:r>
              <a:rPr lang="ja-JP" altLang="en-US" sz="1000">
                <a:latin typeface="HG丸ｺﾞｼｯｸM-PRO" panose="020F0600000000000000" pitchFamily="50" charset="-128"/>
                <a:ea typeface="HG丸ｺﾞｼｯｸM-PRO" panose="020F0600000000000000" pitchFamily="50" charset="-128"/>
              </a:rPr>
              <a:t>・売上ベスト　・商品マスタ　</a:t>
            </a:r>
          </a:p>
          <a:p>
            <a:pPr eaLnBrk="1" hangingPunct="1"/>
            <a:r>
              <a:rPr lang="ja-JP" altLang="en-US" sz="1000">
                <a:latin typeface="HG丸ｺﾞｼｯｸM-PRO" panose="020F0600000000000000" pitchFamily="50" charset="-128"/>
                <a:ea typeface="HG丸ｺﾞｼｯｸM-PRO" panose="020F0600000000000000" pitchFamily="50" charset="-128"/>
              </a:rPr>
              <a:t>・本部発注　　・分荷</a:t>
            </a:r>
          </a:p>
          <a:p>
            <a:pPr eaLnBrk="1" hangingPunct="1"/>
            <a:r>
              <a:rPr lang="ja-JP" altLang="en-US" sz="1000">
                <a:latin typeface="HG丸ｺﾞｼｯｸM-PRO" panose="020F0600000000000000" pitchFamily="50" charset="-128"/>
                <a:ea typeface="HG丸ｺﾞｼｯｸM-PRO" panose="020F0600000000000000" pitchFamily="50" charset="-128"/>
              </a:rPr>
              <a:t>・各店在庫検索・顧客ベスト</a:t>
            </a:r>
          </a:p>
          <a:p>
            <a:pPr eaLnBrk="1" hangingPunct="1"/>
            <a:r>
              <a:rPr lang="ja-JP" altLang="en-US" sz="1000">
                <a:latin typeface="HG丸ｺﾞｼｯｸM-PRO" panose="020F0600000000000000" pitchFamily="50" charset="-128"/>
                <a:ea typeface="HG丸ｺﾞｼｯｸM-PRO" panose="020F0600000000000000" pitchFamily="50" charset="-128"/>
              </a:rPr>
              <a:t>・カテゴリ分析・ポイント管理</a:t>
            </a:r>
          </a:p>
          <a:p>
            <a:pPr eaLnBrk="1" hangingPunct="1"/>
            <a:r>
              <a:rPr lang="ja-JP" altLang="en-US" sz="1000">
                <a:latin typeface="HG丸ｺﾞｼｯｸM-PRO" panose="020F0600000000000000" pitchFamily="50" charset="-128"/>
                <a:ea typeface="HG丸ｺﾞｼｯｸM-PRO" panose="020F0600000000000000" pitchFamily="50" charset="-128"/>
              </a:rPr>
              <a:t>・権限設定　････････</a:t>
            </a:r>
            <a:r>
              <a:rPr lang="en-US" altLang="ja-JP" sz="1000">
                <a:latin typeface="HG丸ｺﾞｼｯｸM-PRO" panose="020F0600000000000000" pitchFamily="50" charset="-128"/>
                <a:ea typeface="HG丸ｺﾞｼｯｸM-PRO" panose="020F0600000000000000" pitchFamily="50" charset="-128"/>
              </a:rPr>
              <a:t>etc</a:t>
            </a:r>
          </a:p>
        </p:txBody>
      </p:sp>
      <p:sp>
        <p:nvSpPr>
          <p:cNvPr id="2" name="Text Box 39"/>
          <p:cNvSpPr txBox="1">
            <a:spLocks noChangeArrowheads="1"/>
          </p:cNvSpPr>
          <p:nvPr/>
        </p:nvSpPr>
        <p:spPr bwMode="auto">
          <a:xfrm>
            <a:off x="7045325" y="2787650"/>
            <a:ext cx="2143125"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lnSpc>
                <a:spcPct val="105000"/>
              </a:lnSpc>
            </a:pPr>
            <a:r>
              <a:rPr lang="ja-JP" altLang="en-US" sz="1100" b="1">
                <a:solidFill>
                  <a:srgbClr val="0066CC"/>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 管理本部で</a:t>
            </a:r>
            <a:br>
              <a:rPr lang="ja-JP" altLang="en-US" sz="1100" b="1">
                <a:solidFill>
                  <a:srgbClr val="0066CC"/>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br>
            <a:r>
              <a:rPr lang="ja-JP" altLang="en-US" sz="1100" b="1">
                <a:solidFill>
                  <a:srgbClr val="0066CC"/>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　 全店舗の情報を一元管理</a:t>
            </a:r>
          </a:p>
        </p:txBody>
      </p:sp>
      <p:sp>
        <p:nvSpPr>
          <p:cNvPr id="39967" name="Text Box 40"/>
          <p:cNvSpPr txBox="1">
            <a:spLocks noChangeArrowheads="1"/>
          </p:cNvSpPr>
          <p:nvPr/>
        </p:nvSpPr>
        <p:spPr bwMode="auto">
          <a:xfrm>
            <a:off x="385763" y="3009900"/>
            <a:ext cx="188118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dirty="0" smtClean="0">
                <a:latin typeface="HG丸ｺﾞｼｯｸM-PRO" panose="020F0600000000000000" pitchFamily="50" charset="-128"/>
                <a:ea typeface="HG丸ｺﾞｼｯｸM-PRO" panose="020F0600000000000000" pitchFamily="50" charset="-128"/>
              </a:rPr>
              <a:t>スタッフ：他店</a:t>
            </a:r>
            <a:r>
              <a:rPr lang="ja-JP" altLang="en-US" sz="1000" dirty="0">
                <a:latin typeface="HG丸ｺﾞｼｯｸM-PRO" panose="020F0600000000000000" pitchFamily="50" charset="-128"/>
                <a:ea typeface="HG丸ｺﾞｼｯｸM-PRO" panose="020F0600000000000000" pitchFamily="50" charset="-128"/>
              </a:rPr>
              <a:t>在庫の</a:t>
            </a:r>
            <a:r>
              <a:rPr lang="ja-JP" altLang="en-US" sz="1000" dirty="0" smtClean="0">
                <a:latin typeface="HG丸ｺﾞｼｯｸM-PRO" panose="020F0600000000000000" pitchFamily="50" charset="-128"/>
                <a:ea typeface="HG丸ｺﾞｼｯｸM-PRO" panose="020F0600000000000000" pitchFamily="50" charset="-128"/>
              </a:rPr>
              <a:t>確認がその場ででき、接客に活用</a:t>
            </a:r>
            <a:endParaRPr lang="en-US" altLang="ja-JP" sz="1000" dirty="0" smtClean="0">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000" dirty="0" smtClean="0">
                <a:latin typeface="HG丸ｺﾞｼｯｸM-PRO" panose="020F0600000000000000" pitchFamily="50" charset="-128"/>
                <a:ea typeface="HG丸ｺﾞｼｯｸM-PRO" panose="020F0600000000000000" pitchFamily="50" charset="-128"/>
              </a:rPr>
              <a:t>管理者：出先から確認</a:t>
            </a:r>
            <a:endParaRPr lang="ja-JP" altLang="en-US" sz="1000" dirty="0">
              <a:latin typeface="HG丸ｺﾞｼｯｸM-PRO" panose="020F0600000000000000" pitchFamily="50" charset="-128"/>
              <a:ea typeface="HG丸ｺﾞｼｯｸM-PRO" panose="020F0600000000000000" pitchFamily="50" charset="-128"/>
            </a:endParaRPr>
          </a:p>
        </p:txBody>
      </p:sp>
      <p:sp>
        <p:nvSpPr>
          <p:cNvPr id="3" name="Text Box 39"/>
          <p:cNvSpPr txBox="1">
            <a:spLocks noChangeArrowheads="1"/>
          </p:cNvSpPr>
          <p:nvPr/>
        </p:nvSpPr>
        <p:spPr bwMode="auto">
          <a:xfrm>
            <a:off x="5080000" y="2787650"/>
            <a:ext cx="1947863"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lnSpc>
                <a:spcPct val="105000"/>
              </a:lnSpc>
            </a:pPr>
            <a:r>
              <a:rPr lang="ja-JP" altLang="en-US" sz="1100" b="1">
                <a:solidFill>
                  <a:srgbClr val="0066CC"/>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 全店舗の</a:t>
            </a:r>
            <a:r>
              <a:rPr lang="en-US" altLang="ja-JP" sz="1100" b="1">
                <a:solidFill>
                  <a:srgbClr val="0066CC"/>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POS</a:t>
            </a:r>
            <a:r>
              <a:rPr lang="ja-JP" altLang="en-US" sz="1100" b="1">
                <a:solidFill>
                  <a:srgbClr val="0066CC"/>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情報を、</a:t>
            </a:r>
            <a:br>
              <a:rPr lang="ja-JP" altLang="en-US" sz="1100" b="1">
                <a:solidFill>
                  <a:srgbClr val="0066CC"/>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br>
            <a:r>
              <a:rPr lang="ja-JP" altLang="en-US" sz="1100" b="1">
                <a:solidFill>
                  <a:srgbClr val="0066CC"/>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　 クラウドサーバーに集約</a:t>
            </a:r>
            <a:endParaRPr lang="ja-JP" altLang="en-US" sz="1000" b="1">
              <a:latin typeface="HG丸ｺﾞｼｯｸM-PRO" panose="020F0600000000000000" pitchFamily="50" charset="-128"/>
              <a:ea typeface="HG丸ｺﾞｼｯｸM-PRO" panose="020F0600000000000000" pitchFamily="50" charset="-128"/>
            </a:endParaRPr>
          </a:p>
        </p:txBody>
      </p:sp>
      <p:sp>
        <p:nvSpPr>
          <p:cNvPr id="4" name="Text Box 39"/>
          <p:cNvSpPr txBox="1">
            <a:spLocks noChangeArrowheads="1"/>
          </p:cNvSpPr>
          <p:nvPr/>
        </p:nvSpPr>
        <p:spPr bwMode="auto">
          <a:xfrm>
            <a:off x="5133975" y="3214688"/>
            <a:ext cx="1804988" cy="881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lnSpc>
                <a:spcPct val="105000"/>
              </a:lnSpc>
            </a:pPr>
            <a:r>
              <a:rPr lang="ja-JP" altLang="en-US" sz="1000" dirty="0">
                <a:latin typeface="HG丸ｺﾞｼｯｸM-PRO" panose="020F0600000000000000" pitchFamily="50" charset="-128"/>
                <a:ea typeface="HG丸ｺﾞｼｯｸM-PRO" panose="020F0600000000000000" pitchFamily="50" charset="-128"/>
              </a:rPr>
              <a:t>閲覧したい情報を</a:t>
            </a:r>
            <a:br>
              <a:rPr lang="ja-JP" altLang="en-US" sz="1000" dirty="0">
                <a:latin typeface="HG丸ｺﾞｼｯｸM-PRO" panose="020F0600000000000000" pitchFamily="50" charset="-128"/>
                <a:ea typeface="HG丸ｺﾞｼｯｸM-PRO" panose="020F0600000000000000" pitchFamily="50" charset="-128"/>
              </a:rPr>
            </a:br>
            <a:r>
              <a:rPr lang="ja-JP" altLang="en-US" sz="1000" dirty="0">
                <a:latin typeface="HG丸ｺﾞｼｯｸM-PRO" panose="020F0600000000000000" pitchFamily="50" charset="-128"/>
                <a:ea typeface="HG丸ｺﾞｼｯｸM-PRO" panose="020F0600000000000000" pitchFamily="50" charset="-128"/>
              </a:rPr>
              <a:t>・</a:t>
            </a:r>
            <a:r>
              <a:rPr lang="en-US" altLang="ja-JP" sz="1000" dirty="0">
                <a:latin typeface="HG丸ｺﾞｼｯｸM-PRO" panose="020F0600000000000000" pitchFamily="50" charset="-128"/>
                <a:ea typeface="HG丸ｺﾞｼｯｸM-PRO" panose="020F0600000000000000" pitchFamily="50" charset="-128"/>
              </a:rPr>
              <a:t>WEB</a:t>
            </a:r>
            <a:r>
              <a:rPr lang="ja-JP" altLang="en-US" sz="1000" dirty="0">
                <a:latin typeface="HG丸ｺﾞｼｯｸM-PRO" panose="020F0600000000000000" pitchFamily="50" charset="-128"/>
                <a:ea typeface="HG丸ｺﾞｼｯｸM-PRO" panose="020F0600000000000000" pitchFamily="50" charset="-128"/>
              </a:rPr>
              <a:t>ブラウザ</a:t>
            </a:r>
            <a:br>
              <a:rPr lang="ja-JP" altLang="en-US" sz="1000" dirty="0">
                <a:latin typeface="HG丸ｺﾞｼｯｸM-PRO" panose="020F0600000000000000" pitchFamily="50" charset="-128"/>
                <a:ea typeface="HG丸ｺﾞｼｯｸM-PRO" panose="020F0600000000000000" pitchFamily="50" charset="-128"/>
              </a:rPr>
            </a:br>
            <a:r>
              <a:rPr lang="ja-JP" altLang="en-US" sz="1000" dirty="0">
                <a:latin typeface="HG丸ｺﾞｼｯｸM-PRO" panose="020F0600000000000000" pitchFamily="50" charset="-128"/>
                <a:ea typeface="HG丸ｺﾞｼｯｸM-PRO" panose="020F0600000000000000" pitchFamily="50" charset="-128"/>
              </a:rPr>
              <a:t>・</a:t>
            </a:r>
            <a:r>
              <a:rPr lang="ja-JP" altLang="en-US" sz="1000" dirty="0" smtClean="0">
                <a:latin typeface="HG丸ｺﾞｼｯｸM-PRO" panose="020F0600000000000000" pitchFamily="50" charset="-128"/>
                <a:ea typeface="HG丸ｺﾞｼｯｸM-PRO" panose="020F0600000000000000" pitchFamily="50" charset="-128"/>
              </a:rPr>
              <a:t>スマートフォンアプリ</a:t>
            </a:r>
            <a:endParaRPr lang="en-US" altLang="ja-JP" sz="1000" dirty="0" smtClean="0">
              <a:latin typeface="HG丸ｺﾞｼｯｸM-PRO" panose="020F0600000000000000" pitchFamily="50" charset="-128"/>
              <a:ea typeface="HG丸ｺﾞｼｯｸM-PRO" panose="020F0600000000000000" pitchFamily="50" charset="-128"/>
            </a:endParaRPr>
          </a:p>
          <a:p>
            <a:pPr eaLnBrk="1" hangingPunct="1">
              <a:lnSpc>
                <a:spcPct val="105000"/>
              </a:lnSpc>
            </a:pPr>
            <a:r>
              <a:rPr lang="ja-JP" altLang="en-US" sz="1000" dirty="0" smtClean="0">
                <a:latin typeface="HG丸ｺﾞｼｯｸM-PRO" panose="020F0600000000000000" pitchFamily="50" charset="-128"/>
                <a:ea typeface="HG丸ｺﾞｼｯｸM-PRO" panose="020F0600000000000000" pitchFamily="50" charset="-128"/>
              </a:rPr>
              <a:t>から、い</a:t>
            </a:r>
            <a:r>
              <a:rPr lang="ja-JP" altLang="en-US" sz="1000" dirty="0">
                <a:latin typeface="HG丸ｺﾞｼｯｸM-PRO" panose="020F0600000000000000" pitchFamily="50" charset="-128"/>
                <a:ea typeface="HG丸ｺﾞｼｯｸM-PRO" panose="020F0600000000000000" pitchFamily="50" charset="-128"/>
              </a:rPr>
              <a:t>つ</a:t>
            </a:r>
            <a:r>
              <a:rPr lang="ja-JP" altLang="en-US" sz="1000" dirty="0" smtClean="0">
                <a:latin typeface="HG丸ｺﾞｼｯｸM-PRO" panose="020F0600000000000000" pitchFamily="50" charset="-128"/>
                <a:ea typeface="HG丸ｺﾞｼｯｸM-PRO" panose="020F0600000000000000" pitchFamily="50" charset="-128"/>
              </a:rPr>
              <a:t>でも、どこでも</a:t>
            </a:r>
            <a:r>
              <a:rPr lang="ja-JP" altLang="en-US" sz="1000" dirty="0">
                <a:latin typeface="HG丸ｺﾞｼｯｸM-PRO" panose="020F0600000000000000" pitchFamily="50" charset="-128"/>
                <a:ea typeface="HG丸ｺﾞｼｯｸM-PRO" panose="020F0600000000000000" pitchFamily="50" charset="-128"/>
              </a:rPr>
              <a:t>アクセスできます</a:t>
            </a:r>
          </a:p>
        </p:txBody>
      </p:sp>
      <p:pic>
        <p:nvPicPr>
          <p:cNvPr id="39980" name="図 24"/>
          <p:cNvPicPr>
            <a:picLocks noChangeAspect="1"/>
          </p:cNvPicPr>
          <p:nvPr/>
        </p:nvPicPr>
        <p:blipFill>
          <a:blip r:embed="rId5">
            <a:lum bright="14000"/>
            <a:extLst>
              <a:ext uri="{28A0092B-C50C-407E-A947-70E740481C1C}">
                <a14:useLocalDpi xmlns:a14="http://schemas.microsoft.com/office/drawing/2010/main" val="0"/>
              </a:ext>
            </a:extLst>
          </a:blip>
          <a:srcRect/>
          <a:stretch>
            <a:fillRect/>
          </a:stretch>
        </p:blipFill>
        <p:spPr bwMode="auto">
          <a:xfrm>
            <a:off x="5086350" y="1528763"/>
            <a:ext cx="503238"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82" name="Text Box 46"/>
          <p:cNvSpPr txBox="1">
            <a:spLocks noChangeArrowheads="1"/>
          </p:cNvSpPr>
          <p:nvPr/>
        </p:nvSpPr>
        <p:spPr bwMode="auto">
          <a:xfrm>
            <a:off x="51205" y="4886392"/>
            <a:ext cx="1111202"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ja-JP" sz="800" dirty="0">
                <a:latin typeface="HG丸ｺﾞｼｯｸM-PRO" panose="020F0600000000000000" pitchFamily="50" charset="-128"/>
                <a:ea typeface="HG丸ｺﾞｼｯｸM-PRO" panose="020F0600000000000000" pitchFamily="50" charset="-128"/>
              </a:rPr>
              <a:t>※</a:t>
            </a:r>
            <a:r>
              <a:rPr lang="ja-JP" altLang="en-US" sz="800" dirty="0">
                <a:latin typeface="HG丸ｺﾞｼｯｸM-PRO" panose="020F0600000000000000" pitchFamily="50" charset="-128"/>
                <a:ea typeface="HG丸ｺﾞｼｯｸM-PRO" panose="020F0600000000000000" pitchFamily="50" charset="-128"/>
              </a:rPr>
              <a:t>アプリ詳細 </a:t>
            </a:r>
            <a:r>
              <a:rPr lang="en-US" altLang="ja-JP" sz="800" dirty="0" smtClean="0">
                <a:latin typeface="HG丸ｺﾞｼｯｸM-PRO" panose="020F0600000000000000" pitchFamily="50" charset="-128"/>
                <a:ea typeface="HG丸ｺﾞｼｯｸM-PRO" panose="020F0600000000000000" pitchFamily="50" charset="-128"/>
              </a:rPr>
              <a:t>P-37</a:t>
            </a:r>
            <a:endParaRPr lang="en-US" altLang="ja-JP" sz="800" dirty="0">
              <a:latin typeface="HG丸ｺﾞｼｯｸM-PRO" panose="020F0600000000000000" pitchFamily="50" charset="-128"/>
              <a:ea typeface="HG丸ｺﾞｼｯｸM-PRO" panose="020F0600000000000000" pitchFamily="50" charset="-128"/>
            </a:endParaRPr>
          </a:p>
        </p:txBody>
      </p:sp>
      <p:sp>
        <p:nvSpPr>
          <p:cNvPr id="39942" name="AutoShape 21"/>
          <p:cNvSpPr>
            <a:spLocks noChangeArrowheads="1"/>
          </p:cNvSpPr>
          <p:nvPr/>
        </p:nvSpPr>
        <p:spPr bwMode="auto">
          <a:xfrm rot="10800000">
            <a:off x="4125913" y="1716088"/>
            <a:ext cx="922337" cy="195262"/>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9470 w 21600"/>
              <a:gd name="T15" fmla="*/ 16200 h 21600"/>
            </a:gdLst>
            <a:ahLst/>
            <a:cxnLst>
              <a:cxn ang="T8">
                <a:pos x="T0" y="T1"/>
              </a:cxn>
              <a:cxn ang="T9">
                <a:pos x="T2" y="T3"/>
              </a:cxn>
              <a:cxn ang="T10">
                <a:pos x="T4" y="T5"/>
              </a:cxn>
              <a:cxn ang="T11">
                <a:pos x="T6" y="T7"/>
              </a:cxn>
            </a:cxnLst>
            <a:rect l="T12" t="T13" r="T14" b="T15"/>
            <a:pathLst>
              <a:path w="21600" h="21600">
                <a:moveTo>
                  <a:pt x="17340" y="0"/>
                </a:moveTo>
                <a:lnTo>
                  <a:pt x="17340" y="5400"/>
                </a:lnTo>
                <a:lnTo>
                  <a:pt x="3375" y="5400"/>
                </a:lnTo>
                <a:lnTo>
                  <a:pt x="3375" y="16200"/>
                </a:lnTo>
                <a:lnTo>
                  <a:pt x="17340" y="16200"/>
                </a:lnTo>
                <a:lnTo>
                  <a:pt x="17340" y="21600"/>
                </a:lnTo>
                <a:lnTo>
                  <a:pt x="21600" y="10800"/>
                </a:lnTo>
                <a:lnTo>
                  <a:pt x="1734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1">
            <a:gsLst>
              <a:gs pos="0">
                <a:srgbClr val="FFFFFF">
                  <a:alpha val="0"/>
                </a:srgbClr>
              </a:gs>
              <a:gs pos="100000">
                <a:srgbClr val="0066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39949" name="AutoShape 37"/>
          <p:cNvSpPr>
            <a:spLocks noChangeArrowheads="1"/>
          </p:cNvSpPr>
          <p:nvPr/>
        </p:nvSpPr>
        <p:spPr bwMode="auto">
          <a:xfrm>
            <a:off x="4068763" y="1497013"/>
            <a:ext cx="922337" cy="195262"/>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9470 w 21600"/>
              <a:gd name="T15" fmla="*/ 16200 h 21600"/>
            </a:gdLst>
            <a:ahLst/>
            <a:cxnLst>
              <a:cxn ang="T8">
                <a:pos x="T0" y="T1"/>
              </a:cxn>
              <a:cxn ang="T9">
                <a:pos x="T2" y="T3"/>
              </a:cxn>
              <a:cxn ang="T10">
                <a:pos x="T4" y="T5"/>
              </a:cxn>
              <a:cxn ang="T11">
                <a:pos x="T6" y="T7"/>
              </a:cxn>
            </a:cxnLst>
            <a:rect l="T12" t="T13" r="T14" b="T15"/>
            <a:pathLst>
              <a:path w="21600" h="21600">
                <a:moveTo>
                  <a:pt x="17340" y="0"/>
                </a:moveTo>
                <a:lnTo>
                  <a:pt x="17340" y="5400"/>
                </a:lnTo>
                <a:lnTo>
                  <a:pt x="3375" y="5400"/>
                </a:lnTo>
                <a:lnTo>
                  <a:pt x="3375" y="16200"/>
                </a:lnTo>
                <a:lnTo>
                  <a:pt x="17340" y="16200"/>
                </a:lnTo>
                <a:lnTo>
                  <a:pt x="17340" y="21600"/>
                </a:lnTo>
                <a:lnTo>
                  <a:pt x="21600" y="10800"/>
                </a:lnTo>
                <a:lnTo>
                  <a:pt x="1734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1">
            <a:gsLst>
              <a:gs pos="0">
                <a:srgbClr val="FFFFFF">
                  <a:alpha val="0"/>
                </a:srgbClr>
              </a:gs>
              <a:gs pos="100000">
                <a:srgbClr val="008000"/>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pic>
        <p:nvPicPr>
          <p:cNvPr id="24" name="図 23"/>
          <p:cNvPicPr>
            <a:picLocks noChangeAspect="1"/>
          </p:cNvPicPr>
          <p:nvPr/>
        </p:nvPicPr>
        <p:blipFill>
          <a:blip r:embed="rId6"/>
          <a:stretch>
            <a:fillRect/>
          </a:stretch>
        </p:blipFill>
        <p:spPr>
          <a:xfrm>
            <a:off x="8303020" y="5010091"/>
            <a:ext cx="697922" cy="848611"/>
          </a:xfrm>
          <a:prstGeom prst="rect">
            <a:avLst/>
          </a:prstGeom>
        </p:spPr>
      </p:pic>
      <p:grpSp>
        <p:nvGrpSpPr>
          <p:cNvPr id="25" name="グループ化 24"/>
          <p:cNvGrpSpPr/>
          <p:nvPr/>
        </p:nvGrpSpPr>
        <p:grpSpPr>
          <a:xfrm>
            <a:off x="2368699" y="2749341"/>
            <a:ext cx="1871729" cy="855564"/>
            <a:chOff x="3342800" y="3040009"/>
            <a:chExt cx="1444115" cy="660102"/>
          </a:xfrm>
        </p:grpSpPr>
        <p:pic>
          <p:nvPicPr>
            <p:cNvPr id="26" name="図 25"/>
            <p:cNvPicPr>
              <a:picLocks noChangeAspect="1"/>
            </p:cNvPicPr>
            <p:nvPr/>
          </p:nvPicPr>
          <p:blipFill>
            <a:blip r:embed="rId7">
              <a:lum contrast="20000"/>
            </a:blip>
            <a:stretch>
              <a:fillRect/>
            </a:stretch>
          </p:blipFill>
          <p:spPr>
            <a:xfrm>
              <a:off x="3445145" y="3040009"/>
              <a:ext cx="1066341" cy="651653"/>
            </a:xfrm>
            <a:prstGeom prst="rect">
              <a:avLst/>
            </a:prstGeom>
          </p:spPr>
        </p:pic>
        <p:pic>
          <p:nvPicPr>
            <p:cNvPr id="27" name="図 26"/>
            <p:cNvPicPr>
              <a:picLocks noChangeAspect="1"/>
            </p:cNvPicPr>
            <p:nvPr/>
          </p:nvPicPr>
          <p:blipFill>
            <a:blip r:embed="rId8">
              <a:duotone>
                <a:schemeClr val="bg2">
                  <a:shade val="45000"/>
                  <a:satMod val="135000"/>
                </a:schemeClr>
                <a:prstClr val="white"/>
              </a:duotone>
            </a:blip>
            <a:stretch>
              <a:fillRect/>
            </a:stretch>
          </p:blipFill>
          <p:spPr>
            <a:xfrm>
              <a:off x="4255721" y="3180078"/>
              <a:ext cx="279636" cy="445231"/>
            </a:xfrm>
            <a:prstGeom prst="rect">
              <a:avLst/>
            </a:prstGeom>
          </p:spPr>
        </p:pic>
        <p:pic>
          <p:nvPicPr>
            <p:cNvPr id="28" name="図 27"/>
            <p:cNvPicPr>
              <a:picLocks noChangeAspect="1"/>
            </p:cNvPicPr>
            <p:nvPr/>
          </p:nvPicPr>
          <p:blipFill>
            <a:blip r:embed="rId8">
              <a:duotone>
                <a:schemeClr val="bg2">
                  <a:shade val="45000"/>
                  <a:satMod val="135000"/>
                </a:schemeClr>
                <a:prstClr val="white"/>
              </a:duotone>
            </a:blip>
            <a:stretch>
              <a:fillRect/>
            </a:stretch>
          </p:blipFill>
          <p:spPr>
            <a:xfrm>
              <a:off x="4507279" y="3180077"/>
              <a:ext cx="279636" cy="445231"/>
            </a:xfrm>
            <a:prstGeom prst="rect">
              <a:avLst/>
            </a:prstGeom>
          </p:spPr>
        </p:pic>
        <p:pic>
          <p:nvPicPr>
            <p:cNvPr id="29" name="図 28"/>
            <p:cNvPicPr>
              <a:picLocks noChangeAspect="1"/>
            </p:cNvPicPr>
            <p:nvPr/>
          </p:nvPicPr>
          <p:blipFill>
            <a:blip r:embed="rId9"/>
            <a:stretch>
              <a:fillRect/>
            </a:stretch>
          </p:blipFill>
          <p:spPr>
            <a:xfrm>
              <a:off x="3342800" y="3221228"/>
              <a:ext cx="1284000" cy="329676"/>
            </a:xfrm>
            <a:prstGeom prst="rect">
              <a:avLst/>
            </a:prstGeom>
          </p:spPr>
        </p:pic>
        <p:sp>
          <p:nvSpPr>
            <p:cNvPr id="30" name="テキスト ボックス 29"/>
            <p:cNvSpPr txBox="1"/>
            <p:nvPr/>
          </p:nvSpPr>
          <p:spPr>
            <a:xfrm>
              <a:off x="3561640" y="3500056"/>
              <a:ext cx="782587" cy="200055"/>
            </a:xfrm>
            <a:prstGeom prst="rect">
              <a:avLst/>
            </a:prstGeom>
            <a:noFill/>
          </p:spPr>
          <p:txBody>
            <a:bodyPr wrap="none" rtlCol="0">
              <a:spAutoFit/>
            </a:bodyPr>
            <a:lstStyle/>
            <a:p>
              <a:r>
                <a:rPr kumimoji="1" lang="en-US" altLang="ja-JP" sz="700" dirty="0" smtClean="0">
                  <a:latin typeface="+mn-ea"/>
                  <a:ea typeface="+mn-ea"/>
                </a:rPr>
                <a:t>Cloud</a:t>
              </a:r>
              <a:r>
                <a:rPr kumimoji="1" lang="ja-JP" altLang="en-US" sz="700" dirty="0" smtClean="0">
                  <a:latin typeface="+mn-ea"/>
                  <a:ea typeface="+mn-ea"/>
                </a:rPr>
                <a:t> </a:t>
              </a:r>
              <a:r>
                <a:rPr kumimoji="1" lang="en-US" altLang="ja-JP" sz="700" dirty="0" smtClean="0">
                  <a:latin typeface="+mn-ea"/>
                  <a:ea typeface="+mn-ea"/>
                </a:rPr>
                <a:t>Server</a:t>
              </a:r>
              <a:endParaRPr kumimoji="1" lang="ja-JP" altLang="en-US" sz="700" dirty="0">
                <a:latin typeface="+mn-ea"/>
                <a:ea typeface="+mn-ea"/>
              </a:endParaRPr>
            </a:p>
          </p:txBody>
        </p:sp>
      </p:grpSp>
      <p:pic>
        <p:nvPicPr>
          <p:cNvPr id="31" name="図 30"/>
          <p:cNvPicPr>
            <a:picLocks noChangeAspect="1"/>
          </p:cNvPicPr>
          <p:nvPr/>
        </p:nvPicPr>
        <p:blipFill>
          <a:blip r:embed="rId3"/>
          <a:stretch>
            <a:fillRect/>
          </a:stretch>
        </p:blipFill>
        <p:spPr>
          <a:xfrm>
            <a:off x="4898421" y="5593254"/>
            <a:ext cx="519232" cy="438766"/>
          </a:xfrm>
          <a:prstGeom prst="rect">
            <a:avLst/>
          </a:prstGeom>
        </p:spPr>
      </p:pic>
      <p:pic>
        <p:nvPicPr>
          <p:cNvPr id="33" name="図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08446" y="4935677"/>
            <a:ext cx="1263005" cy="980708"/>
          </a:xfrm>
          <a:prstGeom prst="rect">
            <a:avLst/>
          </a:prstGeom>
        </p:spPr>
      </p:pic>
      <p:pic>
        <p:nvPicPr>
          <p:cNvPr id="34" name="図 3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2455" y="3983375"/>
            <a:ext cx="457864" cy="863636"/>
          </a:xfrm>
          <a:prstGeom prst="rect">
            <a:avLst/>
          </a:prstGeom>
        </p:spPr>
      </p:pic>
      <p:sp>
        <p:nvSpPr>
          <p:cNvPr id="35" name="正方形/長方形 34"/>
          <p:cNvSpPr/>
          <p:nvPr/>
        </p:nvSpPr>
        <p:spPr bwMode="auto">
          <a:xfrm>
            <a:off x="7148278" y="4461392"/>
            <a:ext cx="1899534" cy="1457461"/>
          </a:xfrm>
          <a:prstGeom prst="rect">
            <a:avLst/>
          </a:prstGeom>
          <a:noFill/>
          <a:ln w="1270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solidFill>
                <a:schemeClr val="tx1"/>
              </a:solidFill>
              <a:effectLst/>
              <a:latin typeface="Arial" charset="0"/>
              <a:ea typeface="HGP創英角ｺﾞｼｯｸUB" pitchFamily="50" charset="-128"/>
            </a:endParaRPr>
          </a:p>
        </p:txBody>
      </p:sp>
      <p:sp>
        <p:nvSpPr>
          <p:cNvPr id="36" name="正方形/長方形 35"/>
          <p:cNvSpPr/>
          <p:nvPr/>
        </p:nvSpPr>
        <p:spPr bwMode="auto">
          <a:xfrm>
            <a:off x="7148278" y="4461392"/>
            <a:ext cx="1899534" cy="234535"/>
          </a:xfrm>
          <a:prstGeom prst="rect">
            <a:avLst/>
          </a:prstGeom>
          <a:solidFill>
            <a:schemeClr val="bg1">
              <a:lumMod val="50000"/>
            </a:schemeClr>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36000" rIns="91440" bIns="3600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b="0" i="0" u="none" strike="noStrike" cap="none" normalizeH="0" baseline="0" dirty="0" smtClean="0">
                <a:ln>
                  <a:noFill/>
                </a:ln>
                <a:solidFill>
                  <a:schemeClr val="bg1"/>
                </a:solidFill>
                <a:effectLst/>
                <a:latin typeface="+mj-ea"/>
                <a:ea typeface="+mj-ea"/>
              </a:rPr>
              <a:t>店舗管理本部</a:t>
            </a:r>
          </a:p>
        </p:txBody>
      </p:sp>
      <p:sp>
        <p:nvSpPr>
          <p:cNvPr id="37" name="正方形/長方形 36"/>
          <p:cNvSpPr/>
          <p:nvPr/>
        </p:nvSpPr>
        <p:spPr bwMode="auto">
          <a:xfrm>
            <a:off x="387686" y="3751367"/>
            <a:ext cx="1266356" cy="1118565"/>
          </a:xfrm>
          <a:prstGeom prst="rect">
            <a:avLst/>
          </a:prstGeom>
          <a:noFill/>
          <a:ln w="1270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solidFill>
                <a:schemeClr val="tx1"/>
              </a:solidFill>
              <a:effectLst/>
              <a:latin typeface="Arial" charset="0"/>
              <a:ea typeface="HGP創英角ｺﾞｼｯｸUB" pitchFamily="50" charset="-128"/>
            </a:endParaRPr>
          </a:p>
        </p:txBody>
      </p:sp>
      <p:sp>
        <p:nvSpPr>
          <p:cNvPr id="38" name="正方形/長方形 37"/>
          <p:cNvSpPr/>
          <p:nvPr/>
        </p:nvSpPr>
        <p:spPr bwMode="auto">
          <a:xfrm>
            <a:off x="387686" y="3751368"/>
            <a:ext cx="1266356" cy="180000"/>
          </a:xfrm>
          <a:prstGeom prst="rect">
            <a:avLst/>
          </a:prstGeom>
          <a:solidFill>
            <a:schemeClr val="bg1">
              <a:lumMod val="50000"/>
            </a:schemeClr>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36000" rIns="91440" bIns="3600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800" b="0" i="0" u="none" strike="noStrike" cap="none" normalizeH="0" baseline="0" dirty="0" smtClean="0">
                <a:ln>
                  <a:noFill/>
                </a:ln>
                <a:solidFill>
                  <a:schemeClr val="bg1"/>
                </a:solidFill>
                <a:effectLst/>
                <a:latin typeface="+mj-ea"/>
                <a:ea typeface="+mj-ea"/>
              </a:rPr>
              <a:t>移動中・外出先はスマホ</a:t>
            </a:r>
          </a:p>
        </p:txBody>
      </p:sp>
      <p:pic>
        <p:nvPicPr>
          <p:cNvPr id="39" name="図 3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29988" y="4523865"/>
            <a:ext cx="272376" cy="272376"/>
          </a:xfrm>
          <a:prstGeom prst="rect">
            <a:avLst/>
          </a:prstGeom>
        </p:spPr>
      </p:pic>
      <p:pic>
        <p:nvPicPr>
          <p:cNvPr id="40" name="図 39"/>
          <p:cNvPicPr>
            <a:picLocks noChangeAspect="1"/>
          </p:cNvPicPr>
          <p:nvPr/>
        </p:nvPicPr>
        <p:blipFill>
          <a:blip r:embed="rId9"/>
          <a:stretch>
            <a:fillRect/>
          </a:stretch>
        </p:blipFill>
        <p:spPr>
          <a:xfrm>
            <a:off x="7394575" y="4728849"/>
            <a:ext cx="1291173" cy="331518"/>
          </a:xfrm>
          <a:prstGeom prst="rect">
            <a:avLst/>
          </a:prstGeom>
        </p:spPr>
      </p:pic>
      <p:pic>
        <p:nvPicPr>
          <p:cNvPr id="41" name="図 40"/>
          <p:cNvPicPr>
            <a:picLocks noChangeAspect="1"/>
          </p:cNvPicPr>
          <p:nvPr/>
        </p:nvPicPr>
        <p:blipFill>
          <a:blip r:embed="rId13"/>
          <a:stretch>
            <a:fillRect/>
          </a:stretch>
        </p:blipFill>
        <p:spPr>
          <a:xfrm>
            <a:off x="1126134" y="4135824"/>
            <a:ext cx="438600" cy="495809"/>
          </a:xfrm>
          <a:prstGeom prst="rect">
            <a:avLst/>
          </a:prstGeom>
        </p:spPr>
      </p:pic>
      <p:sp>
        <p:nvSpPr>
          <p:cNvPr id="44" name="下矢印 43"/>
          <p:cNvSpPr/>
          <p:nvPr/>
        </p:nvSpPr>
        <p:spPr bwMode="auto">
          <a:xfrm flipV="1">
            <a:off x="5828815" y="4765354"/>
            <a:ext cx="103228" cy="268011"/>
          </a:xfrm>
          <a:prstGeom prst="downArrow">
            <a:avLst/>
          </a:prstGeom>
          <a:solidFill>
            <a:srgbClr val="7FB96F"/>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46" name="テキスト ボックス 45"/>
          <p:cNvSpPr txBox="1"/>
          <p:nvPr/>
        </p:nvSpPr>
        <p:spPr>
          <a:xfrm>
            <a:off x="5869749" y="4817921"/>
            <a:ext cx="724878" cy="215444"/>
          </a:xfrm>
          <a:prstGeom prst="rect">
            <a:avLst/>
          </a:prstGeom>
          <a:noFill/>
        </p:spPr>
        <p:txBody>
          <a:bodyPr wrap="none" rtlCol="0">
            <a:spAutoFit/>
          </a:bodyPr>
          <a:lstStyle/>
          <a:p>
            <a:r>
              <a:rPr kumimoji="1" lang="en-US" altLang="ja-JP" sz="800" dirty="0" smtClean="0">
                <a:solidFill>
                  <a:srgbClr val="006600"/>
                </a:solidFill>
                <a:latin typeface="+mj-ea"/>
                <a:ea typeface="+mj-ea"/>
              </a:rPr>
              <a:t>POS</a:t>
            </a:r>
            <a:r>
              <a:rPr kumimoji="1" lang="ja-JP" altLang="en-US" sz="800" dirty="0" smtClean="0">
                <a:solidFill>
                  <a:srgbClr val="006600"/>
                </a:solidFill>
                <a:latin typeface="+mj-ea"/>
                <a:ea typeface="+mj-ea"/>
              </a:rPr>
              <a:t>データ</a:t>
            </a:r>
            <a:endParaRPr kumimoji="1" lang="ja-JP" altLang="en-US" sz="800" dirty="0">
              <a:solidFill>
                <a:srgbClr val="006600"/>
              </a:solidFill>
              <a:latin typeface="+mj-ea"/>
              <a:ea typeface="+mj-ea"/>
            </a:endParaRPr>
          </a:p>
        </p:txBody>
      </p:sp>
      <p:sp>
        <p:nvSpPr>
          <p:cNvPr id="5" name="四角形吹き出し 4"/>
          <p:cNvSpPr/>
          <p:nvPr/>
        </p:nvSpPr>
        <p:spPr>
          <a:xfrm>
            <a:off x="400714" y="2785385"/>
            <a:ext cx="1777221" cy="778513"/>
          </a:xfrm>
          <a:prstGeom prst="wedgeRectCallout">
            <a:avLst>
              <a:gd name="adj1" fmla="val -22236"/>
              <a:gd name="adj2" fmla="val 64636"/>
            </a:avLst>
          </a:prstGeom>
          <a:no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2747879" y="4015508"/>
            <a:ext cx="814647" cy="461665"/>
          </a:xfrm>
          <a:prstGeom prst="rect">
            <a:avLst/>
          </a:prstGeom>
          <a:noFill/>
        </p:spPr>
        <p:txBody>
          <a:bodyPr wrap="none" rtlCol="0">
            <a:spAutoFit/>
          </a:bodyPr>
          <a:lstStyle/>
          <a:p>
            <a:r>
              <a:rPr kumimoji="1" lang="en-US" altLang="ja-JP" sz="1200" dirty="0" err="1" smtClean="0">
                <a:solidFill>
                  <a:srgbClr val="002060"/>
                </a:solidFill>
                <a:latin typeface="+mj-ea"/>
                <a:ea typeface="+mj-ea"/>
              </a:rPr>
              <a:t>InterNet</a:t>
            </a:r>
            <a:endParaRPr kumimoji="1" lang="en-US" altLang="ja-JP" sz="1200" dirty="0" smtClean="0">
              <a:solidFill>
                <a:srgbClr val="002060"/>
              </a:solidFill>
              <a:latin typeface="+mj-ea"/>
              <a:ea typeface="+mj-ea"/>
            </a:endParaRPr>
          </a:p>
          <a:p>
            <a:r>
              <a:rPr lang="en-US" altLang="ja-JP" sz="1200" dirty="0" smtClean="0">
                <a:solidFill>
                  <a:srgbClr val="002060"/>
                </a:solidFill>
                <a:latin typeface="+mj-ea"/>
                <a:ea typeface="+mj-ea"/>
              </a:rPr>
              <a:t>SSL</a:t>
            </a:r>
            <a:r>
              <a:rPr lang="ja-JP" altLang="en-US" sz="1200" dirty="0" smtClean="0">
                <a:solidFill>
                  <a:srgbClr val="002060"/>
                </a:solidFill>
                <a:latin typeface="+mj-ea"/>
                <a:ea typeface="+mj-ea"/>
              </a:rPr>
              <a:t>通信</a:t>
            </a:r>
            <a:endParaRPr kumimoji="1" lang="ja-JP" altLang="en-US" sz="1200" dirty="0">
              <a:solidFill>
                <a:srgbClr val="002060"/>
              </a:solidFill>
              <a:latin typeface="+mj-ea"/>
              <a:ea typeface="+mj-ea"/>
            </a:endParaRPr>
          </a:p>
        </p:txBody>
      </p:sp>
      <p:sp>
        <p:nvSpPr>
          <p:cNvPr id="52" name="四角形吹き出し 51"/>
          <p:cNvSpPr/>
          <p:nvPr/>
        </p:nvSpPr>
        <p:spPr>
          <a:xfrm>
            <a:off x="5106339" y="2754323"/>
            <a:ext cx="1921524" cy="1477409"/>
          </a:xfrm>
          <a:prstGeom prst="wedgeRectCallout">
            <a:avLst>
              <a:gd name="adj1" fmla="val -57522"/>
              <a:gd name="adj2" fmla="val -20346"/>
            </a:avLst>
          </a:prstGeom>
          <a:no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四角形吹き出し 52"/>
          <p:cNvSpPr/>
          <p:nvPr/>
        </p:nvSpPr>
        <p:spPr>
          <a:xfrm>
            <a:off x="7126288" y="2754866"/>
            <a:ext cx="1921524" cy="1477409"/>
          </a:xfrm>
          <a:prstGeom prst="wedgeRectCallout">
            <a:avLst>
              <a:gd name="adj1" fmla="val -18155"/>
              <a:gd name="adj2" fmla="val 58989"/>
            </a:avLst>
          </a:prstGeom>
          <a:no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1822327" y="4268553"/>
            <a:ext cx="697627" cy="215444"/>
          </a:xfrm>
          <a:prstGeom prst="rect">
            <a:avLst/>
          </a:prstGeom>
          <a:noFill/>
        </p:spPr>
        <p:txBody>
          <a:bodyPr wrap="none" rtlCol="0">
            <a:spAutoFit/>
          </a:bodyPr>
          <a:lstStyle/>
          <a:p>
            <a:r>
              <a:rPr kumimoji="1" lang="ja-JP" altLang="en-US" sz="800" dirty="0" smtClean="0">
                <a:solidFill>
                  <a:srgbClr val="FF2121"/>
                </a:solidFill>
                <a:latin typeface="+mj-ea"/>
                <a:ea typeface="+mj-ea"/>
              </a:rPr>
              <a:t>集計データ</a:t>
            </a:r>
          </a:p>
        </p:txBody>
      </p:sp>
      <p:pic>
        <p:nvPicPr>
          <p:cNvPr id="11" name="図 10"/>
          <p:cNvPicPr>
            <a:picLocks noChangeAspect="1"/>
          </p:cNvPicPr>
          <p:nvPr/>
        </p:nvPicPr>
        <p:blipFill>
          <a:blip r:embed="rId14"/>
          <a:stretch>
            <a:fillRect/>
          </a:stretch>
        </p:blipFill>
        <p:spPr>
          <a:xfrm>
            <a:off x="430394" y="5237721"/>
            <a:ext cx="917661" cy="649350"/>
          </a:xfrm>
          <a:prstGeom prst="rect">
            <a:avLst/>
          </a:prstGeom>
        </p:spPr>
      </p:pic>
      <p:pic>
        <p:nvPicPr>
          <p:cNvPr id="57" name="図 56"/>
          <p:cNvPicPr>
            <a:picLocks noChangeAspect="1"/>
          </p:cNvPicPr>
          <p:nvPr/>
        </p:nvPicPr>
        <p:blipFill>
          <a:blip r:embed="rId15"/>
          <a:stretch>
            <a:fillRect/>
          </a:stretch>
        </p:blipFill>
        <p:spPr>
          <a:xfrm>
            <a:off x="516799" y="5441311"/>
            <a:ext cx="432593" cy="116732"/>
          </a:xfrm>
          <a:prstGeom prst="rect">
            <a:avLst/>
          </a:prstGeom>
        </p:spPr>
      </p:pic>
      <p:pic>
        <p:nvPicPr>
          <p:cNvPr id="58" name="図 57"/>
          <p:cNvPicPr>
            <a:picLocks noChangeAspect="1"/>
          </p:cNvPicPr>
          <p:nvPr/>
        </p:nvPicPr>
        <p:blipFill>
          <a:blip r:embed="rId14"/>
          <a:stretch>
            <a:fillRect/>
          </a:stretch>
        </p:blipFill>
        <p:spPr>
          <a:xfrm>
            <a:off x="1405212" y="5269503"/>
            <a:ext cx="917661" cy="649350"/>
          </a:xfrm>
          <a:prstGeom prst="rect">
            <a:avLst/>
          </a:prstGeom>
        </p:spPr>
      </p:pic>
      <p:pic>
        <p:nvPicPr>
          <p:cNvPr id="59" name="図 58"/>
          <p:cNvPicPr>
            <a:picLocks noChangeAspect="1"/>
          </p:cNvPicPr>
          <p:nvPr/>
        </p:nvPicPr>
        <p:blipFill>
          <a:blip r:embed="rId15"/>
          <a:stretch>
            <a:fillRect/>
          </a:stretch>
        </p:blipFill>
        <p:spPr>
          <a:xfrm>
            <a:off x="1501657" y="5473093"/>
            <a:ext cx="432593" cy="116732"/>
          </a:xfrm>
          <a:prstGeom prst="rect">
            <a:avLst/>
          </a:prstGeom>
        </p:spPr>
      </p:pic>
      <p:sp>
        <p:nvSpPr>
          <p:cNvPr id="15" name="テキスト ボックス 14"/>
          <p:cNvSpPr txBox="1"/>
          <p:nvPr/>
        </p:nvSpPr>
        <p:spPr>
          <a:xfrm>
            <a:off x="1034731" y="5326675"/>
            <a:ext cx="418704" cy="215444"/>
          </a:xfrm>
          <a:prstGeom prst="rect">
            <a:avLst/>
          </a:prstGeom>
          <a:noFill/>
        </p:spPr>
        <p:txBody>
          <a:bodyPr wrap="none" rtlCol="0">
            <a:spAutoFit/>
          </a:bodyPr>
          <a:lstStyle/>
          <a:p>
            <a:r>
              <a:rPr kumimoji="1" lang="en-US" altLang="ja-JP" sz="800" dirty="0" smtClean="0">
                <a:latin typeface="+mj-ea"/>
                <a:ea typeface="+mj-ea"/>
              </a:rPr>
              <a:t>LAN</a:t>
            </a:r>
            <a:endParaRPr kumimoji="1" lang="ja-JP" altLang="en-US" sz="800" dirty="0" err="1" smtClean="0">
              <a:latin typeface="+mj-ea"/>
              <a:ea typeface="+mj-ea"/>
            </a:endParaRPr>
          </a:p>
        </p:txBody>
      </p:sp>
      <p:pic>
        <p:nvPicPr>
          <p:cNvPr id="64" name="図 63"/>
          <p:cNvPicPr>
            <a:picLocks noChangeAspect="1"/>
          </p:cNvPicPr>
          <p:nvPr/>
        </p:nvPicPr>
        <p:blipFill>
          <a:blip r:embed="rId3"/>
          <a:stretch>
            <a:fillRect/>
          </a:stretch>
        </p:blipFill>
        <p:spPr>
          <a:xfrm>
            <a:off x="2069490" y="5593254"/>
            <a:ext cx="519232" cy="438766"/>
          </a:xfrm>
          <a:prstGeom prst="rect">
            <a:avLst/>
          </a:prstGeom>
        </p:spPr>
      </p:pic>
      <p:sp>
        <p:nvSpPr>
          <p:cNvPr id="16" name="テキスト ボックス 15"/>
          <p:cNvSpPr txBox="1"/>
          <p:nvPr/>
        </p:nvSpPr>
        <p:spPr>
          <a:xfrm>
            <a:off x="2121902" y="6019359"/>
            <a:ext cx="370614" cy="215444"/>
          </a:xfrm>
          <a:prstGeom prst="rect">
            <a:avLst/>
          </a:prstGeom>
          <a:noFill/>
        </p:spPr>
        <p:txBody>
          <a:bodyPr wrap="none" rtlCol="0">
            <a:spAutoFit/>
          </a:bodyPr>
          <a:lstStyle/>
          <a:p>
            <a:r>
              <a:rPr kumimoji="1" lang="en-US" altLang="ja-JP" sz="800" dirty="0" smtClean="0">
                <a:latin typeface="+mj-ea"/>
                <a:ea typeface="+mj-ea"/>
              </a:rPr>
              <a:t>A</a:t>
            </a:r>
            <a:r>
              <a:rPr kumimoji="1" lang="ja-JP" altLang="en-US" sz="800" dirty="0" smtClean="0">
                <a:latin typeface="+mj-ea"/>
                <a:ea typeface="+mj-ea"/>
              </a:rPr>
              <a:t>店</a:t>
            </a:r>
          </a:p>
        </p:txBody>
      </p:sp>
      <p:cxnSp>
        <p:nvCxnSpPr>
          <p:cNvPr id="68" name="直線コネクタ 67"/>
          <p:cNvCxnSpPr/>
          <p:nvPr/>
        </p:nvCxnSpPr>
        <p:spPr>
          <a:xfrm>
            <a:off x="3578055" y="4477173"/>
            <a:ext cx="3548233"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a:stCxn id="30" idx="2"/>
            <a:endCxn id="7" idx="0"/>
          </p:cNvCxnSpPr>
          <p:nvPr/>
        </p:nvCxnSpPr>
        <p:spPr>
          <a:xfrm>
            <a:off x="3159498" y="3604905"/>
            <a:ext cx="4584" cy="119417"/>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5" name="右矢印 74"/>
          <p:cNvSpPr/>
          <p:nvPr/>
        </p:nvSpPr>
        <p:spPr>
          <a:xfrm rot="10800000" flipH="1">
            <a:off x="6488266" y="4537506"/>
            <a:ext cx="369893" cy="101112"/>
          </a:xfrm>
          <a:prstGeom prst="rightArrow">
            <a:avLst/>
          </a:prstGeom>
          <a:solidFill>
            <a:srgbClr val="F683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テキスト ボックス 75"/>
          <p:cNvSpPr txBox="1"/>
          <p:nvPr/>
        </p:nvSpPr>
        <p:spPr>
          <a:xfrm>
            <a:off x="5811361" y="4486254"/>
            <a:ext cx="697627" cy="215444"/>
          </a:xfrm>
          <a:prstGeom prst="rect">
            <a:avLst/>
          </a:prstGeom>
          <a:noFill/>
        </p:spPr>
        <p:txBody>
          <a:bodyPr wrap="none" rtlCol="0">
            <a:spAutoFit/>
          </a:bodyPr>
          <a:lstStyle/>
          <a:p>
            <a:r>
              <a:rPr kumimoji="1" lang="ja-JP" altLang="en-US" sz="800" dirty="0" smtClean="0">
                <a:solidFill>
                  <a:srgbClr val="FF2121"/>
                </a:solidFill>
                <a:latin typeface="+mj-ea"/>
                <a:ea typeface="+mj-ea"/>
              </a:rPr>
              <a:t>集計データ</a:t>
            </a:r>
          </a:p>
        </p:txBody>
      </p:sp>
      <p:sp>
        <p:nvSpPr>
          <p:cNvPr id="77" name="右矢印 76"/>
          <p:cNvSpPr/>
          <p:nvPr/>
        </p:nvSpPr>
        <p:spPr>
          <a:xfrm rot="10800000">
            <a:off x="6092082" y="4318032"/>
            <a:ext cx="396184" cy="90273"/>
          </a:xfrm>
          <a:prstGeom prst="rightArrow">
            <a:avLst/>
          </a:prstGeom>
          <a:solidFill>
            <a:srgbClr val="3B8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テキスト ボックス 77"/>
          <p:cNvSpPr txBox="1"/>
          <p:nvPr/>
        </p:nvSpPr>
        <p:spPr>
          <a:xfrm>
            <a:off x="6450149" y="4244017"/>
            <a:ext cx="697627" cy="215444"/>
          </a:xfrm>
          <a:prstGeom prst="rect">
            <a:avLst/>
          </a:prstGeom>
          <a:noFill/>
        </p:spPr>
        <p:txBody>
          <a:bodyPr wrap="none" rtlCol="0">
            <a:spAutoFit/>
          </a:bodyPr>
          <a:lstStyle/>
          <a:p>
            <a:r>
              <a:rPr kumimoji="1" lang="ja-JP" altLang="en-US" sz="800" dirty="0" smtClean="0">
                <a:solidFill>
                  <a:srgbClr val="0070C0"/>
                </a:solidFill>
                <a:latin typeface="+mj-ea"/>
                <a:ea typeface="+mj-ea"/>
              </a:rPr>
              <a:t>マスタ配信</a:t>
            </a:r>
          </a:p>
        </p:txBody>
      </p:sp>
      <p:sp>
        <p:nvSpPr>
          <p:cNvPr id="79" name="稲妻 78"/>
          <p:cNvSpPr/>
          <p:nvPr/>
        </p:nvSpPr>
        <p:spPr>
          <a:xfrm rot="5812110">
            <a:off x="1910041" y="3871798"/>
            <a:ext cx="406745" cy="540490"/>
          </a:xfrm>
          <a:prstGeom prst="lightningBol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1" name="図 60"/>
          <p:cNvPicPr>
            <a:picLocks noChangeAspect="1"/>
          </p:cNvPicPr>
          <p:nvPr/>
        </p:nvPicPr>
        <p:blipFill>
          <a:blip r:embed="rId16"/>
          <a:stretch>
            <a:fillRect/>
          </a:stretch>
        </p:blipFill>
        <p:spPr>
          <a:xfrm>
            <a:off x="3570601" y="5360956"/>
            <a:ext cx="973460" cy="688834"/>
          </a:xfrm>
          <a:prstGeom prst="rect">
            <a:avLst/>
          </a:prstGeom>
        </p:spPr>
      </p:pic>
      <p:sp>
        <p:nvSpPr>
          <p:cNvPr id="91" name="テキスト ボックス 90"/>
          <p:cNvSpPr txBox="1"/>
          <p:nvPr/>
        </p:nvSpPr>
        <p:spPr>
          <a:xfrm>
            <a:off x="3201322" y="6019359"/>
            <a:ext cx="364203" cy="215444"/>
          </a:xfrm>
          <a:prstGeom prst="rect">
            <a:avLst/>
          </a:prstGeom>
          <a:noFill/>
        </p:spPr>
        <p:txBody>
          <a:bodyPr wrap="none" rtlCol="0">
            <a:spAutoFit/>
          </a:bodyPr>
          <a:lstStyle/>
          <a:p>
            <a:r>
              <a:rPr lang="en-US" altLang="ja-JP" sz="800" dirty="0">
                <a:latin typeface="+mj-ea"/>
                <a:ea typeface="+mj-ea"/>
              </a:rPr>
              <a:t>B</a:t>
            </a:r>
            <a:r>
              <a:rPr kumimoji="1" lang="ja-JP" altLang="en-US" sz="800" dirty="0" smtClean="0">
                <a:latin typeface="+mj-ea"/>
                <a:ea typeface="+mj-ea"/>
              </a:rPr>
              <a:t>店</a:t>
            </a:r>
          </a:p>
        </p:txBody>
      </p:sp>
      <p:sp>
        <p:nvSpPr>
          <p:cNvPr id="93" name="下矢印 92"/>
          <p:cNvSpPr/>
          <p:nvPr/>
        </p:nvSpPr>
        <p:spPr bwMode="auto">
          <a:xfrm>
            <a:off x="3862767" y="4961052"/>
            <a:ext cx="103228" cy="268011"/>
          </a:xfrm>
          <a:prstGeom prst="downArrow">
            <a:avLst/>
          </a:prstGeom>
          <a:solidFill>
            <a:srgbClr val="3B83F7"/>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94" name="テキスト ボックス 93"/>
          <p:cNvSpPr txBox="1"/>
          <p:nvPr/>
        </p:nvSpPr>
        <p:spPr>
          <a:xfrm>
            <a:off x="3212944" y="4969912"/>
            <a:ext cx="697627" cy="215444"/>
          </a:xfrm>
          <a:prstGeom prst="rect">
            <a:avLst/>
          </a:prstGeom>
          <a:noFill/>
        </p:spPr>
        <p:txBody>
          <a:bodyPr wrap="none" rtlCol="0">
            <a:spAutoFit/>
          </a:bodyPr>
          <a:lstStyle/>
          <a:p>
            <a:r>
              <a:rPr kumimoji="1" lang="ja-JP" altLang="en-US" sz="800" dirty="0" smtClean="0">
                <a:solidFill>
                  <a:srgbClr val="0070C0"/>
                </a:solidFill>
                <a:latin typeface="+mj-ea"/>
                <a:ea typeface="+mj-ea"/>
              </a:rPr>
              <a:t>マスタ受信</a:t>
            </a:r>
            <a:endParaRPr kumimoji="1" lang="ja-JP" altLang="en-US" sz="800" dirty="0">
              <a:solidFill>
                <a:srgbClr val="0070C0"/>
              </a:solidFill>
              <a:latin typeface="+mj-ea"/>
              <a:ea typeface="+mj-ea"/>
            </a:endParaRPr>
          </a:p>
        </p:txBody>
      </p:sp>
      <p:pic>
        <p:nvPicPr>
          <p:cNvPr id="95" name="図 94"/>
          <p:cNvPicPr>
            <a:picLocks noChangeAspect="1"/>
          </p:cNvPicPr>
          <p:nvPr/>
        </p:nvPicPr>
        <p:blipFill>
          <a:blip r:embed="rId15"/>
          <a:stretch>
            <a:fillRect/>
          </a:stretch>
        </p:blipFill>
        <p:spPr>
          <a:xfrm>
            <a:off x="3684787" y="5567564"/>
            <a:ext cx="432593" cy="116732"/>
          </a:xfrm>
          <a:prstGeom prst="rect">
            <a:avLst/>
          </a:prstGeom>
        </p:spPr>
      </p:pic>
      <p:sp>
        <p:nvSpPr>
          <p:cNvPr id="97" name="テキスト ボックス 96"/>
          <p:cNvSpPr txBox="1"/>
          <p:nvPr/>
        </p:nvSpPr>
        <p:spPr>
          <a:xfrm>
            <a:off x="4974332" y="6019359"/>
            <a:ext cx="367408" cy="215444"/>
          </a:xfrm>
          <a:prstGeom prst="rect">
            <a:avLst/>
          </a:prstGeom>
          <a:noFill/>
        </p:spPr>
        <p:txBody>
          <a:bodyPr wrap="none" rtlCol="0">
            <a:spAutoFit/>
          </a:bodyPr>
          <a:lstStyle/>
          <a:p>
            <a:r>
              <a:rPr lang="en-US" altLang="ja-JP" sz="800" dirty="0" smtClean="0">
                <a:latin typeface="+mj-ea"/>
                <a:ea typeface="+mj-ea"/>
              </a:rPr>
              <a:t>C</a:t>
            </a:r>
            <a:r>
              <a:rPr kumimoji="1" lang="ja-JP" altLang="en-US" sz="800" dirty="0" smtClean="0">
                <a:latin typeface="+mj-ea"/>
                <a:ea typeface="+mj-ea"/>
              </a:rPr>
              <a:t>店</a:t>
            </a:r>
          </a:p>
        </p:txBody>
      </p:sp>
      <p:cxnSp>
        <p:nvCxnSpPr>
          <p:cNvPr id="39946" name="直線コネクタ 39945"/>
          <p:cNvCxnSpPr/>
          <p:nvPr/>
        </p:nvCxnSpPr>
        <p:spPr>
          <a:xfrm>
            <a:off x="3430628" y="4631633"/>
            <a:ext cx="2317614"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953" name="直線コネクタ 39952"/>
          <p:cNvCxnSpPr/>
          <p:nvPr/>
        </p:nvCxnSpPr>
        <p:spPr>
          <a:xfrm>
            <a:off x="5748242" y="4631633"/>
            <a:ext cx="0" cy="69504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2" name="図 61"/>
          <p:cNvPicPr>
            <a:picLocks noChangeAspect="1"/>
          </p:cNvPicPr>
          <p:nvPr/>
        </p:nvPicPr>
        <p:blipFill>
          <a:blip r:embed="rId17"/>
          <a:stretch>
            <a:fillRect/>
          </a:stretch>
        </p:blipFill>
        <p:spPr>
          <a:xfrm>
            <a:off x="5345213" y="5122670"/>
            <a:ext cx="715893" cy="1047697"/>
          </a:xfrm>
          <a:prstGeom prst="rect">
            <a:avLst/>
          </a:prstGeom>
        </p:spPr>
      </p:pic>
      <p:pic>
        <p:nvPicPr>
          <p:cNvPr id="98" name="図 97"/>
          <p:cNvPicPr>
            <a:picLocks noChangeAspect="1"/>
          </p:cNvPicPr>
          <p:nvPr/>
        </p:nvPicPr>
        <p:blipFill>
          <a:blip r:embed="rId15"/>
          <a:stretch>
            <a:fillRect/>
          </a:stretch>
        </p:blipFill>
        <p:spPr>
          <a:xfrm>
            <a:off x="5526184" y="5381227"/>
            <a:ext cx="432593" cy="116732"/>
          </a:xfrm>
          <a:prstGeom prst="rect">
            <a:avLst/>
          </a:prstGeom>
        </p:spPr>
      </p:pic>
      <p:cxnSp>
        <p:nvCxnSpPr>
          <p:cNvPr id="39971" name="直線コネクタ 39970"/>
          <p:cNvCxnSpPr/>
          <p:nvPr/>
        </p:nvCxnSpPr>
        <p:spPr>
          <a:xfrm>
            <a:off x="4032902" y="4713558"/>
            <a:ext cx="0" cy="667669"/>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5" name="下矢印 124"/>
          <p:cNvSpPr/>
          <p:nvPr/>
        </p:nvSpPr>
        <p:spPr bwMode="auto">
          <a:xfrm>
            <a:off x="5554137" y="4919736"/>
            <a:ext cx="103228" cy="268011"/>
          </a:xfrm>
          <a:prstGeom prst="downArrow">
            <a:avLst/>
          </a:prstGeom>
          <a:solidFill>
            <a:srgbClr val="3B83F7"/>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126" name="テキスト ボックス 125"/>
          <p:cNvSpPr txBox="1"/>
          <p:nvPr/>
        </p:nvSpPr>
        <p:spPr>
          <a:xfrm>
            <a:off x="4904314" y="4928596"/>
            <a:ext cx="697627" cy="215444"/>
          </a:xfrm>
          <a:prstGeom prst="rect">
            <a:avLst/>
          </a:prstGeom>
          <a:noFill/>
        </p:spPr>
        <p:txBody>
          <a:bodyPr wrap="none" rtlCol="0">
            <a:spAutoFit/>
          </a:bodyPr>
          <a:lstStyle/>
          <a:p>
            <a:r>
              <a:rPr kumimoji="1" lang="ja-JP" altLang="en-US" sz="800" dirty="0" smtClean="0">
                <a:solidFill>
                  <a:srgbClr val="0070C0"/>
                </a:solidFill>
                <a:latin typeface="+mj-ea"/>
                <a:ea typeface="+mj-ea"/>
              </a:rPr>
              <a:t>マスタ受信</a:t>
            </a:r>
            <a:endParaRPr kumimoji="1" lang="ja-JP" altLang="en-US" sz="800" dirty="0">
              <a:solidFill>
                <a:srgbClr val="0070C0"/>
              </a:solidFill>
              <a:latin typeface="+mj-ea"/>
              <a:ea typeface="+mj-ea"/>
            </a:endParaRPr>
          </a:p>
        </p:txBody>
      </p:sp>
      <p:sp>
        <p:nvSpPr>
          <p:cNvPr id="127" name="下矢印 126"/>
          <p:cNvSpPr/>
          <p:nvPr/>
        </p:nvSpPr>
        <p:spPr bwMode="auto">
          <a:xfrm flipV="1">
            <a:off x="4098762" y="4879926"/>
            <a:ext cx="103228" cy="268011"/>
          </a:xfrm>
          <a:prstGeom prst="downArrow">
            <a:avLst/>
          </a:prstGeom>
          <a:solidFill>
            <a:srgbClr val="7FB96F"/>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128" name="テキスト ボックス 127"/>
          <p:cNvSpPr txBox="1"/>
          <p:nvPr/>
        </p:nvSpPr>
        <p:spPr>
          <a:xfrm>
            <a:off x="4139696" y="4932493"/>
            <a:ext cx="724878" cy="215444"/>
          </a:xfrm>
          <a:prstGeom prst="rect">
            <a:avLst/>
          </a:prstGeom>
          <a:noFill/>
        </p:spPr>
        <p:txBody>
          <a:bodyPr wrap="none" rtlCol="0">
            <a:spAutoFit/>
          </a:bodyPr>
          <a:lstStyle/>
          <a:p>
            <a:r>
              <a:rPr kumimoji="1" lang="en-US" altLang="ja-JP" sz="800" dirty="0" smtClean="0">
                <a:solidFill>
                  <a:srgbClr val="006600"/>
                </a:solidFill>
                <a:latin typeface="+mj-ea"/>
                <a:ea typeface="+mj-ea"/>
              </a:rPr>
              <a:t>POS</a:t>
            </a:r>
            <a:r>
              <a:rPr kumimoji="1" lang="ja-JP" altLang="en-US" sz="800" dirty="0" smtClean="0">
                <a:solidFill>
                  <a:srgbClr val="006600"/>
                </a:solidFill>
                <a:latin typeface="+mj-ea"/>
                <a:ea typeface="+mj-ea"/>
              </a:rPr>
              <a:t>データ</a:t>
            </a:r>
            <a:endParaRPr kumimoji="1" lang="ja-JP" altLang="en-US" sz="800" dirty="0">
              <a:solidFill>
                <a:srgbClr val="006600"/>
              </a:solidFill>
              <a:latin typeface="+mj-ea"/>
              <a:ea typeface="+mj-ea"/>
            </a:endParaRPr>
          </a:p>
        </p:txBody>
      </p:sp>
      <p:sp>
        <p:nvSpPr>
          <p:cNvPr id="129" name="下矢印 128"/>
          <p:cNvSpPr/>
          <p:nvPr/>
        </p:nvSpPr>
        <p:spPr bwMode="auto">
          <a:xfrm flipV="1">
            <a:off x="2069170" y="4842041"/>
            <a:ext cx="103228" cy="268011"/>
          </a:xfrm>
          <a:prstGeom prst="downArrow">
            <a:avLst/>
          </a:prstGeom>
          <a:solidFill>
            <a:srgbClr val="7FB96F"/>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130" name="テキスト ボックス 129"/>
          <p:cNvSpPr txBox="1"/>
          <p:nvPr/>
        </p:nvSpPr>
        <p:spPr>
          <a:xfrm>
            <a:off x="2110104" y="4894608"/>
            <a:ext cx="724878" cy="215444"/>
          </a:xfrm>
          <a:prstGeom prst="rect">
            <a:avLst/>
          </a:prstGeom>
          <a:noFill/>
        </p:spPr>
        <p:txBody>
          <a:bodyPr wrap="none" rtlCol="0">
            <a:spAutoFit/>
          </a:bodyPr>
          <a:lstStyle/>
          <a:p>
            <a:r>
              <a:rPr kumimoji="1" lang="en-US" altLang="ja-JP" sz="800" dirty="0" smtClean="0">
                <a:solidFill>
                  <a:srgbClr val="006600"/>
                </a:solidFill>
                <a:latin typeface="+mj-ea"/>
                <a:ea typeface="+mj-ea"/>
              </a:rPr>
              <a:t>POS</a:t>
            </a:r>
            <a:r>
              <a:rPr kumimoji="1" lang="ja-JP" altLang="en-US" sz="800" dirty="0" smtClean="0">
                <a:solidFill>
                  <a:srgbClr val="006600"/>
                </a:solidFill>
                <a:latin typeface="+mj-ea"/>
                <a:ea typeface="+mj-ea"/>
              </a:rPr>
              <a:t>データ</a:t>
            </a:r>
            <a:endParaRPr kumimoji="1" lang="ja-JP" altLang="en-US" sz="800" dirty="0">
              <a:solidFill>
                <a:srgbClr val="006600"/>
              </a:solidFill>
              <a:latin typeface="+mj-ea"/>
              <a:ea typeface="+mj-ea"/>
            </a:endParaRPr>
          </a:p>
        </p:txBody>
      </p:sp>
      <p:sp>
        <p:nvSpPr>
          <p:cNvPr id="131" name="下矢印 130"/>
          <p:cNvSpPr/>
          <p:nvPr/>
        </p:nvSpPr>
        <p:spPr bwMode="auto">
          <a:xfrm>
            <a:off x="1797952" y="4945378"/>
            <a:ext cx="103228" cy="268011"/>
          </a:xfrm>
          <a:prstGeom prst="downArrow">
            <a:avLst/>
          </a:prstGeom>
          <a:solidFill>
            <a:srgbClr val="3B83F7"/>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132" name="テキスト ボックス 131"/>
          <p:cNvSpPr txBox="1"/>
          <p:nvPr/>
        </p:nvSpPr>
        <p:spPr>
          <a:xfrm>
            <a:off x="1148129" y="4954238"/>
            <a:ext cx="697627" cy="215444"/>
          </a:xfrm>
          <a:prstGeom prst="rect">
            <a:avLst/>
          </a:prstGeom>
          <a:noFill/>
        </p:spPr>
        <p:txBody>
          <a:bodyPr wrap="none" rtlCol="0">
            <a:spAutoFit/>
          </a:bodyPr>
          <a:lstStyle/>
          <a:p>
            <a:r>
              <a:rPr kumimoji="1" lang="ja-JP" altLang="en-US" sz="800" dirty="0" smtClean="0">
                <a:solidFill>
                  <a:srgbClr val="0070C0"/>
                </a:solidFill>
                <a:latin typeface="+mj-ea"/>
                <a:ea typeface="+mj-ea"/>
              </a:rPr>
              <a:t>マスタ受信</a:t>
            </a:r>
            <a:endParaRPr kumimoji="1" lang="ja-JP" altLang="en-US" sz="800" dirty="0">
              <a:solidFill>
                <a:srgbClr val="0070C0"/>
              </a:solidFill>
              <a:latin typeface="+mj-ea"/>
              <a:ea typeface="+mj-ea"/>
            </a:endParaRPr>
          </a:p>
        </p:txBody>
      </p:sp>
      <p:sp>
        <p:nvSpPr>
          <p:cNvPr id="133" name="下矢印 132"/>
          <p:cNvSpPr/>
          <p:nvPr/>
        </p:nvSpPr>
        <p:spPr bwMode="auto">
          <a:xfrm rot="10800000" flipH="1">
            <a:off x="3389429" y="3617811"/>
            <a:ext cx="157784" cy="189162"/>
          </a:xfrm>
          <a:prstGeom prst="downArrow">
            <a:avLst/>
          </a:prstGeom>
          <a:solidFill>
            <a:srgbClr val="3B83F7"/>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134" name="下矢印 133"/>
          <p:cNvSpPr/>
          <p:nvPr/>
        </p:nvSpPr>
        <p:spPr bwMode="auto">
          <a:xfrm rot="10800000" flipH="1" flipV="1">
            <a:off x="2781402" y="3604905"/>
            <a:ext cx="157784" cy="189162"/>
          </a:xfrm>
          <a:prstGeom prst="downArrow">
            <a:avLst/>
          </a:prstGeom>
          <a:solidFill>
            <a:srgbClr val="3B83F7"/>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135" name="下矢印 134"/>
          <p:cNvSpPr/>
          <p:nvPr/>
        </p:nvSpPr>
        <p:spPr bwMode="auto">
          <a:xfrm flipV="1">
            <a:off x="2588651" y="3606170"/>
            <a:ext cx="152124" cy="188590"/>
          </a:xfrm>
          <a:prstGeom prst="downArrow">
            <a:avLst/>
          </a:prstGeom>
          <a:solidFill>
            <a:srgbClr val="7FB96F"/>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136" name="下矢印 135"/>
          <p:cNvSpPr/>
          <p:nvPr/>
        </p:nvSpPr>
        <p:spPr bwMode="auto">
          <a:xfrm rot="10800000" flipH="1" flipV="1">
            <a:off x="3588586" y="3633450"/>
            <a:ext cx="157784" cy="189162"/>
          </a:xfrm>
          <a:prstGeom prst="downArrow">
            <a:avLst/>
          </a:prstGeom>
          <a:solidFill>
            <a:srgbClr val="F68364"/>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89" name="スライド番号プレースホルダー 3"/>
          <p:cNvSpPr>
            <a:spLocks noGrp="1"/>
          </p:cNvSpPr>
          <p:nvPr>
            <p:ph type="sldNum" sz="quarter" idx="12"/>
          </p:nvPr>
        </p:nvSpPr>
        <p:spPr>
          <a:xfrm>
            <a:off x="7648575" y="6629400"/>
            <a:ext cx="2311400" cy="476250"/>
          </a:xfrm>
        </p:spPr>
        <p:txBody>
          <a:bodyPr/>
          <a:lstStyle/>
          <a:p>
            <a:r>
              <a:rPr lang="en-US" altLang="ja-JP" dirty="0" smtClean="0"/>
              <a:t>29</a:t>
            </a:r>
            <a:endParaRPr lang="en-US" altLang="ja-JP" dirty="0"/>
          </a:p>
        </p:txBody>
      </p:sp>
    </p:spTree>
  </p:cSld>
  <p:clrMapOvr>
    <a:masterClrMapping/>
  </p:clrMapOvr>
  <p:transition advTm="248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スライド番号プレースホルダー 3"/>
          <p:cNvSpPr>
            <a:spLocks noGrp="1"/>
          </p:cNvSpPr>
          <p:nvPr>
            <p:ph type="sldNum" sz="quarter" idx="12"/>
          </p:nvPr>
        </p:nvSpPr>
        <p:spPr/>
        <p:txBody>
          <a:bodyPr/>
          <a:lstStyle/>
          <a:p>
            <a:fld id="{099D7BF9-AD78-4A34-9346-9345FA424D36}" type="slidenum">
              <a:rPr lang="en-US" altLang="ja-JP"/>
              <a:pPr/>
              <a:t>30</a:t>
            </a:fld>
            <a:endParaRPr lang="en-US" altLang="ja-JP" dirty="0"/>
          </a:p>
        </p:txBody>
      </p:sp>
      <p:graphicFrame>
        <p:nvGraphicFramePr>
          <p:cNvPr id="42008" name="Object 24"/>
          <p:cNvGraphicFramePr>
            <a:graphicFrameLocks noChangeAspect="1"/>
          </p:cNvGraphicFramePr>
          <p:nvPr>
            <p:extLst>
              <p:ext uri="{D42A27DB-BD31-4B8C-83A1-F6EECF244321}">
                <p14:modId xmlns:p14="http://schemas.microsoft.com/office/powerpoint/2010/main" val="2805909812"/>
              </p:ext>
            </p:extLst>
          </p:nvPr>
        </p:nvGraphicFramePr>
        <p:xfrm>
          <a:off x="3276600" y="4228466"/>
          <a:ext cx="4691063" cy="2268537"/>
        </p:xfrm>
        <a:graphic>
          <a:graphicData uri="http://schemas.openxmlformats.org/presentationml/2006/ole">
            <mc:AlternateContent xmlns:mc="http://schemas.openxmlformats.org/markup-compatibility/2006">
              <mc:Choice xmlns:v="urn:schemas-microsoft-com:vml" Requires="v">
                <p:oleObj spid="_x0000_s42137" name="Image" r:id="rId4" imgW="7542857" imgH="3644444" progId="Photoshop.Image.13">
                  <p:embed/>
                </p:oleObj>
              </mc:Choice>
              <mc:Fallback>
                <p:oleObj name="Image" r:id="rId4" imgW="7542857" imgH="3644444" progId="Photoshop.Image.13">
                  <p:embed/>
                  <p:pic>
                    <p:nvPicPr>
                      <p:cNvPr id="0" name="Object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4228466"/>
                        <a:ext cx="4691063" cy="22685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1986" name="図 1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22300" y="2259013"/>
            <a:ext cx="25781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 Box 18"/>
          <p:cNvSpPr txBox="1">
            <a:spLocks noChangeArrowheads="1"/>
          </p:cNvSpPr>
          <p:nvPr/>
        </p:nvSpPr>
        <p:spPr bwMode="auto">
          <a:xfrm>
            <a:off x="773113" y="36513"/>
            <a:ext cx="7608887"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a:solidFill>
                  <a:srgbClr val="0066CC"/>
                </a:solidFill>
                <a:latin typeface="HG丸ｺﾞｼｯｸM-PRO" panose="020F0600000000000000" pitchFamily="50" charset="-128"/>
                <a:ea typeface="HG丸ｺﾞｼｯｸM-PRO" panose="020F0600000000000000" pitchFamily="50" charset="-128"/>
              </a:rPr>
              <a:t>ＴＯＰページから各種管理画面・帳票へアクセス</a:t>
            </a:r>
          </a:p>
        </p:txBody>
      </p:sp>
      <p:sp>
        <p:nvSpPr>
          <p:cNvPr id="41988" name="Text Box 19"/>
          <p:cNvSpPr txBox="1">
            <a:spLocks noChangeArrowheads="1"/>
          </p:cNvSpPr>
          <p:nvPr/>
        </p:nvSpPr>
        <p:spPr bwMode="auto">
          <a:xfrm>
            <a:off x="503238" y="1168400"/>
            <a:ext cx="2668587" cy="100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各店舗毎の売上一覧を表示した</a:t>
            </a:r>
            <a:r>
              <a:rPr lang="en-US" altLang="ja-JP" sz="1200">
                <a:latin typeface="HG丸ｺﾞｼｯｸM-PRO" panose="020F0600000000000000" pitchFamily="50" charset="-128"/>
                <a:ea typeface="HG丸ｺﾞｼｯｸM-PRO" panose="020F0600000000000000" pitchFamily="50" charset="-128"/>
              </a:rPr>
              <a:t>TOP</a:t>
            </a:r>
            <a:r>
              <a:rPr lang="ja-JP" altLang="en-US" sz="1200">
                <a:latin typeface="HG丸ｺﾞｼｯｸM-PRO" panose="020F0600000000000000" pitchFamily="50" charset="-128"/>
                <a:ea typeface="HG丸ｺﾞｼｯｸM-PRO" panose="020F0600000000000000" pitchFamily="50" charset="-128"/>
              </a:rPr>
              <a:t>ページのメニューバーから、マスタ変更や分析、帳票出力等が可能です。</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全ての（一部除く）データは</a:t>
            </a:r>
            <a:r>
              <a:rPr lang="en-US" altLang="ja-JP" sz="1200">
                <a:latin typeface="HG丸ｺﾞｼｯｸM-PRO" panose="020F0600000000000000" pitchFamily="50" charset="-128"/>
                <a:ea typeface="HG丸ｺﾞｼｯｸM-PRO" panose="020F0600000000000000" pitchFamily="50" charset="-128"/>
              </a:rPr>
              <a:t>CSV</a:t>
            </a:r>
            <a:r>
              <a:rPr lang="ja-JP" altLang="en-US" sz="1200">
                <a:latin typeface="HG丸ｺﾞｼｯｸM-PRO" panose="020F0600000000000000" pitchFamily="50" charset="-128"/>
                <a:ea typeface="HG丸ｺﾞｼｯｸM-PRO" panose="020F0600000000000000" pitchFamily="50" charset="-128"/>
              </a:rPr>
              <a:t>データとして保存ができます。</a:t>
            </a:r>
          </a:p>
        </p:txBody>
      </p:sp>
      <p:sp>
        <p:nvSpPr>
          <p:cNvPr id="41989" name="Text Box 20"/>
          <p:cNvSpPr txBox="1">
            <a:spLocks noChangeArrowheads="1"/>
          </p:cNvSpPr>
          <p:nvPr/>
        </p:nvSpPr>
        <p:spPr bwMode="auto">
          <a:xfrm>
            <a:off x="1057275" y="566738"/>
            <a:ext cx="81057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知りたい情報・欲しいデータを、時間場所問わずに</a:t>
            </a:r>
            <a:r>
              <a:rPr lang="en-US" altLang="ja-JP" sz="1600" b="1">
                <a:latin typeface="HG丸ｺﾞｼｯｸM-PRO" panose="020F0600000000000000" pitchFamily="50" charset="-128"/>
                <a:ea typeface="HG丸ｺﾞｼｯｸM-PRO" panose="020F0600000000000000" pitchFamily="50" charset="-128"/>
              </a:rPr>
              <a:t>WEB</a:t>
            </a:r>
            <a:r>
              <a:rPr lang="ja-JP" altLang="en-US" sz="1600" b="1">
                <a:latin typeface="HG丸ｺﾞｼｯｸM-PRO" panose="020F0600000000000000" pitchFamily="50" charset="-128"/>
                <a:ea typeface="HG丸ｺﾞｼｯｸM-PRO" panose="020F0600000000000000" pitchFamily="50" charset="-128"/>
              </a:rPr>
              <a:t>やスマホで手軽にアクセス</a:t>
            </a:r>
          </a:p>
        </p:txBody>
      </p:sp>
      <p:sp>
        <p:nvSpPr>
          <p:cNvPr id="41990" name="Line 37"/>
          <p:cNvSpPr>
            <a:spLocks noChangeShapeType="1"/>
          </p:cNvSpPr>
          <p:nvPr/>
        </p:nvSpPr>
        <p:spPr bwMode="auto">
          <a:xfrm>
            <a:off x="3124200" y="4221163"/>
            <a:ext cx="280988" cy="222250"/>
          </a:xfrm>
          <a:prstGeom prst="line">
            <a:avLst/>
          </a:prstGeom>
          <a:noFill/>
          <a:ln w="19050">
            <a:solidFill>
              <a:srgbClr val="FF0000"/>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1992" name="Rectangle 42"/>
          <p:cNvSpPr>
            <a:spLocks noChangeArrowheads="1"/>
          </p:cNvSpPr>
          <p:nvPr/>
        </p:nvSpPr>
        <p:spPr bwMode="auto">
          <a:xfrm>
            <a:off x="1079500" y="2579688"/>
            <a:ext cx="2022475" cy="1001712"/>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41993" name="Rectangle 43"/>
          <p:cNvSpPr>
            <a:spLocks noChangeArrowheads="1"/>
          </p:cNvSpPr>
          <p:nvPr/>
        </p:nvSpPr>
        <p:spPr bwMode="auto">
          <a:xfrm>
            <a:off x="650875" y="3795713"/>
            <a:ext cx="2451100" cy="676275"/>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41994" name="Text Box 45"/>
          <p:cNvSpPr txBox="1">
            <a:spLocks noChangeArrowheads="1"/>
          </p:cNvSpPr>
          <p:nvPr/>
        </p:nvSpPr>
        <p:spPr bwMode="auto">
          <a:xfrm>
            <a:off x="508000" y="4773613"/>
            <a:ext cx="2873375"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各店の売上一覧は</a:t>
            </a:r>
            <a:r>
              <a:rPr lang="en-US" altLang="ja-JP" sz="1200">
                <a:latin typeface="HG丸ｺﾞｼｯｸM-PRO" panose="020F0600000000000000" pitchFamily="50" charset="-128"/>
                <a:ea typeface="HG丸ｺﾞｼｯｸM-PRO" panose="020F0600000000000000" pitchFamily="50" charset="-128"/>
              </a:rPr>
              <a:t>60</a:t>
            </a:r>
            <a:r>
              <a:rPr lang="ja-JP" altLang="en-US" sz="1200">
                <a:latin typeface="HG丸ｺﾞｼｯｸM-PRO" panose="020F0600000000000000" pitchFamily="50" charset="-128"/>
                <a:ea typeface="HG丸ｺﾞｼｯｸM-PRO" panose="020F0600000000000000" pitchFamily="50" charset="-128"/>
              </a:rPr>
              <a:t>分に一回更新、</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各項目のリンクをクリックする事で</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詳細情報を表示します。</a:t>
            </a:r>
          </a:p>
        </p:txBody>
      </p:sp>
      <p:sp>
        <p:nvSpPr>
          <p:cNvPr id="41995" name="Text Box 49"/>
          <p:cNvSpPr txBox="1">
            <a:spLocks noChangeArrowheads="1"/>
          </p:cNvSpPr>
          <p:nvPr/>
        </p:nvSpPr>
        <p:spPr bwMode="auto">
          <a:xfrm>
            <a:off x="98425" y="5688013"/>
            <a:ext cx="3101975" cy="517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r" eaLnBrk="1" hangingPunct="1">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初期設定費用 </a:t>
            </a:r>
            <a:r>
              <a:rPr lang="en-US" altLang="ja-JP" sz="1400" b="1">
                <a:solidFill>
                  <a:srgbClr val="FF0000"/>
                </a:solidFill>
                <a:latin typeface="HG丸ｺﾞｼｯｸM-PRO" panose="020F0600000000000000" pitchFamily="50" charset="-128"/>
                <a:ea typeface="HG丸ｺﾞｼｯｸM-PRO" panose="020F0600000000000000" pitchFamily="50" charset="-128"/>
              </a:rPr>
              <a:t>15,000</a:t>
            </a:r>
            <a:r>
              <a:rPr lang="ja-JP" altLang="en-US" sz="1400" b="1">
                <a:solidFill>
                  <a:srgbClr val="FF0000"/>
                </a:solidFill>
                <a:latin typeface="HG丸ｺﾞｼｯｸM-PRO" panose="020F0600000000000000" pitchFamily="50" charset="-128"/>
                <a:ea typeface="HG丸ｺﾞｼｯｸM-PRO" panose="020F0600000000000000" pitchFamily="50" charset="-128"/>
              </a:rPr>
              <a:t>円</a:t>
            </a:r>
            <a:r>
              <a:rPr lang="ja-JP" altLang="en-US" sz="1000" b="1">
                <a:latin typeface="HG丸ｺﾞｼｯｸM-PRO" panose="020F0600000000000000" pitchFamily="50" charset="-128"/>
                <a:ea typeface="HG丸ｺﾞｼｯｸM-PRO" panose="020F0600000000000000" pitchFamily="50" charset="-128"/>
              </a:rPr>
              <a:t>（税別）</a:t>
            </a:r>
          </a:p>
          <a:p>
            <a:pPr algn="r" eaLnBrk="1" hangingPunct="1">
              <a:spcBef>
                <a:spcPct val="0"/>
              </a:spcBef>
              <a:buFontTx/>
              <a:buNone/>
            </a:pPr>
            <a:r>
              <a:rPr lang="en-US" altLang="ja-JP" sz="1400" b="1">
                <a:latin typeface="HG丸ｺﾞｼｯｸM-PRO" panose="020F0600000000000000" pitchFamily="50" charset="-128"/>
                <a:ea typeface="HG丸ｺﾞｼｯｸM-PRO" panose="020F0600000000000000" pitchFamily="50" charset="-128"/>
              </a:rPr>
              <a:t>1</a:t>
            </a:r>
            <a:r>
              <a:rPr lang="ja-JP" altLang="en-US" sz="1400" b="1">
                <a:latin typeface="HG丸ｺﾞｼｯｸM-PRO" panose="020F0600000000000000" pitchFamily="50" charset="-128"/>
                <a:ea typeface="HG丸ｺﾞｼｯｸM-PRO" panose="020F0600000000000000" pitchFamily="50" charset="-128"/>
              </a:rPr>
              <a:t>店舗</a:t>
            </a:r>
            <a:r>
              <a:rPr lang="en-US" altLang="ja-JP" sz="1400" b="1">
                <a:latin typeface="HG丸ｺﾞｼｯｸM-PRO" panose="020F0600000000000000" pitchFamily="50" charset="-128"/>
                <a:ea typeface="HG丸ｺﾞｼｯｸM-PRO" panose="020F0600000000000000" pitchFamily="50" charset="-128"/>
              </a:rPr>
              <a:t>1</a:t>
            </a:r>
            <a:r>
              <a:rPr lang="ja-JP" altLang="en-US" sz="1400" b="1">
                <a:latin typeface="HG丸ｺﾞｼｯｸM-PRO" panose="020F0600000000000000" pitchFamily="50" charset="-128"/>
                <a:ea typeface="HG丸ｺﾞｼｯｸM-PRO" panose="020F0600000000000000" pitchFamily="50" charset="-128"/>
              </a:rPr>
              <a:t>ヶ月 　 </a:t>
            </a:r>
            <a:r>
              <a:rPr lang="en-US" altLang="ja-JP" sz="1400" b="1">
                <a:solidFill>
                  <a:srgbClr val="FF0000"/>
                </a:solidFill>
                <a:latin typeface="HG丸ｺﾞｼｯｸM-PRO" panose="020F0600000000000000" pitchFamily="50" charset="-128"/>
                <a:ea typeface="HG丸ｺﾞｼｯｸM-PRO" panose="020F0600000000000000" pitchFamily="50" charset="-128"/>
              </a:rPr>
              <a:t>5,000</a:t>
            </a:r>
            <a:r>
              <a:rPr lang="ja-JP" altLang="en-US" sz="1400" b="1">
                <a:solidFill>
                  <a:srgbClr val="FF0000"/>
                </a:solidFill>
                <a:latin typeface="HG丸ｺﾞｼｯｸM-PRO" panose="020F0600000000000000" pitchFamily="50" charset="-128"/>
                <a:ea typeface="HG丸ｺﾞｼｯｸM-PRO" panose="020F0600000000000000" pitchFamily="50" charset="-128"/>
              </a:rPr>
              <a:t>円</a:t>
            </a:r>
            <a:r>
              <a:rPr lang="ja-JP" altLang="en-US" sz="1000" b="1">
                <a:latin typeface="HG丸ｺﾞｼｯｸM-PRO" panose="020F0600000000000000" pitchFamily="50" charset="-128"/>
                <a:ea typeface="HG丸ｺﾞｼｯｸM-PRO" panose="020F0600000000000000" pitchFamily="50" charset="-128"/>
              </a:rPr>
              <a:t>（税別）</a:t>
            </a:r>
          </a:p>
        </p:txBody>
      </p:sp>
      <p:sp>
        <p:nvSpPr>
          <p:cNvPr id="41996" name="Text Box 50"/>
          <p:cNvSpPr txBox="1">
            <a:spLocks noChangeArrowheads="1"/>
          </p:cNvSpPr>
          <p:nvPr/>
        </p:nvSpPr>
        <p:spPr bwMode="auto">
          <a:xfrm>
            <a:off x="474663" y="5449888"/>
            <a:ext cx="28495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利用料金</a:t>
            </a:r>
            <a:endParaRPr lang="ja-JP" altLang="en-US" sz="1200">
              <a:latin typeface="HG丸ｺﾞｼｯｸM-PRO" panose="020F0600000000000000" pitchFamily="50" charset="-128"/>
              <a:ea typeface="HG丸ｺﾞｼｯｸM-PRO" panose="020F0600000000000000" pitchFamily="50" charset="-128"/>
            </a:endParaRPr>
          </a:p>
        </p:txBody>
      </p:sp>
      <p:sp>
        <p:nvSpPr>
          <p:cNvPr id="41998" name="Line 36"/>
          <p:cNvSpPr>
            <a:spLocks noChangeShapeType="1"/>
          </p:cNvSpPr>
          <p:nvPr/>
        </p:nvSpPr>
        <p:spPr bwMode="auto">
          <a:xfrm flipV="1">
            <a:off x="3121025" y="2895600"/>
            <a:ext cx="322263" cy="381000"/>
          </a:xfrm>
          <a:prstGeom prst="line">
            <a:avLst/>
          </a:prstGeom>
          <a:noFill/>
          <a:ln w="19050">
            <a:solidFill>
              <a:srgbClr val="FF0000"/>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2002" name="Text Box 40"/>
          <p:cNvSpPr txBox="1">
            <a:spLocks noChangeArrowheads="1"/>
          </p:cNvSpPr>
          <p:nvPr/>
        </p:nvSpPr>
        <p:spPr bwMode="auto">
          <a:xfrm>
            <a:off x="503238" y="923925"/>
            <a:ext cx="28495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TOP</a:t>
            </a:r>
            <a:r>
              <a:rPr lang="ja-JP" altLang="en-US" sz="1400" b="1">
                <a:latin typeface="HG丸ｺﾞｼｯｸM-PRO" panose="020F0600000000000000" pitchFamily="50" charset="-128"/>
                <a:ea typeface="HG丸ｺﾞｼｯｸM-PRO" panose="020F0600000000000000" pitchFamily="50" charset="-128"/>
              </a:rPr>
              <a:t>ページ</a:t>
            </a:r>
            <a:endParaRPr lang="ja-JP" altLang="en-US" sz="1200">
              <a:latin typeface="HG丸ｺﾞｼｯｸM-PRO" panose="020F0600000000000000" pitchFamily="50" charset="-128"/>
              <a:ea typeface="HG丸ｺﾞｼｯｸM-PRO" panose="020F0600000000000000" pitchFamily="50" charset="-128"/>
            </a:endParaRPr>
          </a:p>
        </p:txBody>
      </p:sp>
      <p:sp>
        <p:nvSpPr>
          <p:cNvPr id="41991" name="Text Box 40"/>
          <p:cNvSpPr txBox="1">
            <a:spLocks noChangeArrowheads="1"/>
          </p:cNvSpPr>
          <p:nvPr/>
        </p:nvSpPr>
        <p:spPr bwMode="auto">
          <a:xfrm>
            <a:off x="3257550" y="923925"/>
            <a:ext cx="2849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TOP</a:t>
            </a:r>
            <a:r>
              <a:rPr lang="ja-JP" altLang="en-US" sz="1400" b="1">
                <a:latin typeface="HG丸ｺﾞｼｯｸM-PRO" panose="020F0600000000000000" pitchFamily="50" charset="-128"/>
                <a:ea typeface="HG丸ｺﾞｼｯｸM-PRO" panose="020F0600000000000000" pitchFamily="50" charset="-128"/>
              </a:rPr>
              <a:t>メニューバー</a:t>
            </a:r>
            <a:endParaRPr lang="ja-JP" altLang="en-US" sz="1200">
              <a:latin typeface="HG丸ｺﾞｼｯｸM-PRO" panose="020F0600000000000000" pitchFamily="50" charset="-128"/>
              <a:ea typeface="HG丸ｺﾞｼｯｸM-PRO" panose="020F0600000000000000" pitchFamily="50" charset="-128"/>
            </a:endParaRPr>
          </a:p>
        </p:txBody>
      </p:sp>
      <p:sp>
        <p:nvSpPr>
          <p:cNvPr id="41997" name="Text Box 41"/>
          <p:cNvSpPr txBox="1">
            <a:spLocks noChangeArrowheads="1"/>
          </p:cNvSpPr>
          <p:nvPr/>
        </p:nvSpPr>
        <p:spPr bwMode="auto">
          <a:xfrm>
            <a:off x="3248025" y="3612516"/>
            <a:ext cx="2849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dirty="0">
                <a:solidFill>
                  <a:srgbClr val="0099FF"/>
                </a:solidFill>
                <a:latin typeface="HG丸ｺﾞｼｯｸM-PRO" panose="020F0600000000000000" pitchFamily="50" charset="-128"/>
                <a:ea typeface="HG丸ｺﾞｼｯｸM-PRO" panose="020F0600000000000000" pitchFamily="50" charset="-128"/>
              </a:rPr>
              <a:t>■</a:t>
            </a:r>
            <a:r>
              <a:rPr lang="en-US" altLang="ja-JP" sz="1400" b="1" dirty="0">
                <a:latin typeface="HG丸ｺﾞｼｯｸM-PRO" panose="020F0600000000000000" pitchFamily="50" charset="-128"/>
                <a:ea typeface="HG丸ｺﾞｼｯｸM-PRO" panose="020F0600000000000000" pitchFamily="50" charset="-128"/>
              </a:rPr>
              <a:t> </a:t>
            </a:r>
            <a:r>
              <a:rPr lang="ja-JP" altLang="en-US" sz="1400" b="1" dirty="0">
                <a:latin typeface="HG丸ｺﾞｼｯｸM-PRO" panose="020F0600000000000000" pitchFamily="50" charset="-128"/>
                <a:ea typeface="HG丸ｺﾞｼｯｸM-PRO" panose="020F0600000000000000" pitchFamily="50" charset="-128"/>
              </a:rPr>
              <a:t>全店売上一覧</a:t>
            </a:r>
            <a:r>
              <a:rPr lang="en-US" altLang="ja-JP" sz="1400" b="1" dirty="0">
                <a:latin typeface="HG丸ｺﾞｼｯｸM-PRO" panose="020F0600000000000000" pitchFamily="50" charset="-128"/>
                <a:ea typeface="HG丸ｺﾞｼｯｸM-PRO" panose="020F0600000000000000" pitchFamily="50" charset="-128"/>
              </a:rPr>
              <a:t>(WEB)</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42007" name="Text Box 41"/>
          <p:cNvSpPr txBox="1">
            <a:spLocks noChangeArrowheads="1"/>
          </p:cNvSpPr>
          <p:nvPr/>
        </p:nvSpPr>
        <p:spPr bwMode="auto">
          <a:xfrm>
            <a:off x="8223250" y="3423764"/>
            <a:ext cx="187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b="1" dirty="0">
                <a:latin typeface="HG丸ｺﾞｼｯｸM-PRO" panose="020F0600000000000000" pitchFamily="50" charset="-128"/>
                <a:ea typeface="HG丸ｺﾞｼｯｸM-PRO" panose="020F0600000000000000" pitchFamily="50" charset="-128"/>
              </a:rPr>
              <a:t>全店売上一覧</a:t>
            </a:r>
            <a:r>
              <a:rPr lang="en-US" altLang="ja-JP" sz="1200" b="1" dirty="0">
                <a:latin typeface="HG丸ｺﾞｼｯｸM-PRO" panose="020F0600000000000000" pitchFamily="50" charset="-128"/>
                <a:ea typeface="HG丸ｺﾞｼｯｸM-PRO" panose="020F0600000000000000" pitchFamily="50" charset="-128"/>
              </a:rPr>
              <a:t>(</a:t>
            </a:r>
            <a:r>
              <a:rPr lang="ja-JP" altLang="en-US" sz="1200" b="1" dirty="0">
                <a:latin typeface="HG丸ｺﾞｼｯｸM-PRO" panose="020F0600000000000000" pitchFamily="50" charset="-128"/>
                <a:ea typeface="HG丸ｺﾞｼｯｸM-PRO" panose="020F0600000000000000" pitchFamily="50" charset="-128"/>
              </a:rPr>
              <a:t>アプリ</a:t>
            </a:r>
            <a:r>
              <a:rPr lang="en-US" altLang="ja-JP" sz="1200" b="1" dirty="0">
                <a:latin typeface="HG丸ｺﾞｼｯｸM-PRO" panose="020F0600000000000000" pitchFamily="50" charset="-128"/>
                <a:ea typeface="HG丸ｺﾞｼｯｸM-PRO" panose="020F0600000000000000" pitchFamily="50" charset="-128"/>
              </a:rPr>
              <a:t>)</a:t>
            </a:r>
            <a:endParaRPr lang="en-US" altLang="ja-JP" sz="1200" dirty="0">
              <a:latin typeface="HG丸ｺﾞｼｯｸM-PRO" panose="020F0600000000000000" pitchFamily="50" charset="-128"/>
              <a:ea typeface="HG丸ｺﾞｼｯｸM-PRO" panose="020F0600000000000000" pitchFamily="50" charset="-128"/>
            </a:endParaRPr>
          </a:p>
        </p:txBody>
      </p:sp>
      <p:sp>
        <p:nvSpPr>
          <p:cNvPr id="42012" name="Text Box 19"/>
          <p:cNvSpPr txBox="1">
            <a:spLocks noChangeArrowheads="1"/>
          </p:cNvSpPr>
          <p:nvPr/>
        </p:nvSpPr>
        <p:spPr bwMode="auto">
          <a:xfrm>
            <a:off x="3257550" y="3877628"/>
            <a:ext cx="46259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グラフは、同年前月比</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前年同月比</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経費</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簡易経費</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を選択可能。</a:t>
            </a:r>
          </a:p>
        </p:txBody>
      </p:sp>
      <p:sp>
        <p:nvSpPr>
          <p:cNvPr id="42015" name="Text Box 31"/>
          <p:cNvSpPr txBox="1">
            <a:spLocks noChangeArrowheads="1"/>
          </p:cNvSpPr>
          <p:nvPr/>
        </p:nvSpPr>
        <p:spPr bwMode="auto">
          <a:xfrm>
            <a:off x="8440738" y="6316663"/>
            <a:ext cx="1214437"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ja-JP" sz="900">
                <a:latin typeface="HG丸ｺﾞｼｯｸM-PRO" panose="020F0600000000000000" pitchFamily="50" charset="-128"/>
                <a:ea typeface="HG丸ｺﾞｼｯｸM-PRO" panose="020F0600000000000000" pitchFamily="50" charset="-128"/>
              </a:rPr>
              <a:t>※</a:t>
            </a:r>
            <a:r>
              <a:rPr lang="ja-JP" altLang="en-US" sz="900">
                <a:latin typeface="HG丸ｺﾞｼｯｸM-PRO" panose="020F0600000000000000" pitchFamily="50" charset="-128"/>
                <a:ea typeface="HG丸ｺﾞｼｯｸM-PRO" panose="020F0600000000000000" pitchFamily="50" charset="-128"/>
              </a:rPr>
              <a:t>アプリ詳細 </a:t>
            </a:r>
            <a:r>
              <a:rPr lang="en-US" altLang="ja-JP" sz="900">
                <a:latin typeface="HG丸ｺﾞｼｯｸM-PRO" panose="020F0600000000000000" pitchFamily="50" charset="-128"/>
                <a:ea typeface="HG丸ｺﾞｼｯｸM-PRO" panose="020F0600000000000000" pitchFamily="50" charset="-128"/>
              </a:rPr>
              <a:t>P-37</a:t>
            </a:r>
          </a:p>
        </p:txBody>
      </p:sp>
      <p:pic>
        <p:nvPicPr>
          <p:cNvPr id="2" name="図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29025" y="1228726"/>
            <a:ext cx="4905375" cy="2270444"/>
          </a:xfrm>
          <a:prstGeom prst="rect">
            <a:avLst/>
          </a:prstGeom>
        </p:spPr>
      </p:pic>
      <p:pic>
        <p:nvPicPr>
          <p:cNvPr id="3" name="図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82000" y="3719513"/>
            <a:ext cx="1344078" cy="2535237"/>
          </a:xfrm>
          <a:prstGeom prst="rect">
            <a:avLst/>
          </a:prstGeom>
        </p:spPr>
      </p:pic>
    </p:spTree>
  </p:cSld>
  <p:clrMapOvr>
    <a:masterClrMapping/>
  </p:clrMapOvr>
  <p:transition advTm="248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048" name="Object 16"/>
          <p:cNvGraphicFramePr>
            <a:graphicFrameLocks noChangeAspect="1"/>
          </p:cNvGraphicFramePr>
          <p:nvPr/>
        </p:nvGraphicFramePr>
        <p:xfrm>
          <a:off x="3457575" y="2141538"/>
          <a:ext cx="3789363" cy="4379912"/>
        </p:xfrm>
        <a:graphic>
          <a:graphicData uri="http://schemas.openxmlformats.org/presentationml/2006/ole">
            <mc:AlternateContent xmlns:mc="http://schemas.openxmlformats.org/markup-compatibility/2006">
              <mc:Choice xmlns:v="urn:schemas-microsoft-com:vml" Requires="v">
                <p:oleObj spid="_x0000_s44210" name="Image" r:id="rId4" imgW="10031746" imgH="11593651" progId="Photoshop.Image.13">
                  <p:embed/>
                </p:oleObj>
              </mc:Choice>
              <mc:Fallback>
                <p:oleObj name="Image" r:id="rId4" imgW="10031746" imgH="11593651" progId="Photoshop.Image.13">
                  <p:embed/>
                  <p:pic>
                    <p:nvPicPr>
                      <p:cNvPr id="0"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57575" y="2141538"/>
                        <a:ext cx="3789363" cy="43799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036" name="Text Box 3"/>
          <p:cNvSpPr txBox="1">
            <a:spLocks noChangeArrowheads="1"/>
          </p:cNvSpPr>
          <p:nvPr/>
        </p:nvSpPr>
        <p:spPr bwMode="auto">
          <a:xfrm>
            <a:off x="3683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ja-JP" altLang="en-US" sz="2200" b="1">
                <a:solidFill>
                  <a:srgbClr val="0066CC"/>
                </a:solidFill>
                <a:latin typeface="HG丸ｺﾞｼｯｸM-PRO" panose="020F0600000000000000" pitchFamily="50" charset="-128"/>
                <a:ea typeface="HG丸ｺﾞｼｯｸM-PRO" panose="020F0600000000000000" pitchFamily="50" charset="-128"/>
              </a:rPr>
              <a:t>他店舗の情報を知ることで接客が変わります</a:t>
            </a:r>
          </a:p>
        </p:txBody>
      </p:sp>
      <p:sp>
        <p:nvSpPr>
          <p:cNvPr id="44037" name="Text Box 5"/>
          <p:cNvSpPr txBox="1">
            <a:spLocks noChangeArrowheads="1"/>
          </p:cNvSpPr>
          <p:nvPr/>
        </p:nvSpPr>
        <p:spPr bwMode="auto">
          <a:xfrm>
            <a:off x="184150" y="576263"/>
            <a:ext cx="88265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600" b="1">
                <a:latin typeface="HG丸ｺﾞｼｯｸM-PRO" panose="020F0600000000000000" pitchFamily="50" charset="-128"/>
                <a:ea typeface="HG丸ｺﾞｼｯｸM-PRO" panose="020F0600000000000000" pitchFamily="50" charset="-128"/>
              </a:rPr>
              <a:t>TenpoVisor</a:t>
            </a:r>
            <a:r>
              <a:rPr lang="ja-JP" altLang="en-US" sz="1600" b="1">
                <a:latin typeface="HG丸ｺﾞｼｯｸM-PRO" panose="020F0600000000000000" pitchFamily="50" charset="-128"/>
                <a:ea typeface="HG丸ｺﾞｼｯｸM-PRO" panose="020F0600000000000000" pitchFamily="50" charset="-128"/>
              </a:rPr>
              <a:t>は、本部だけでなく店舗での利用も可能です。売上や在庫等のデータ共有により、社員の意識改革からサービスへのフィードバック、売れ筋商品の認知まで可能です。</a:t>
            </a:r>
          </a:p>
        </p:txBody>
      </p:sp>
      <p:sp>
        <p:nvSpPr>
          <p:cNvPr id="44038" name="Text Box 8"/>
          <p:cNvSpPr txBox="1">
            <a:spLocks noChangeArrowheads="1"/>
          </p:cNvSpPr>
          <p:nvPr/>
        </p:nvSpPr>
        <p:spPr bwMode="auto">
          <a:xfrm>
            <a:off x="3349625" y="1174750"/>
            <a:ext cx="6191250" cy="700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Web</a:t>
            </a:r>
            <a:r>
              <a:rPr lang="ja-JP" altLang="en-US" sz="1400" b="1">
                <a:latin typeface="HG丸ｺﾞｼｯｸM-PRO" panose="020F0600000000000000" pitchFamily="50" charset="-128"/>
                <a:ea typeface="HG丸ｺﾞｼｯｸM-PRO" panose="020F0600000000000000" pitchFamily="50" charset="-128"/>
              </a:rPr>
              <a:t>やスマホで全店舗の在庫照会</a:t>
            </a:r>
          </a:p>
          <a:p>
            <a:pPr eaLnBrk="1" hangingPunct="1">
              <a:spcBef>
                <a:spcPct val="0"/>
              </a:spcBef>
              <a:buFontTx/>
              <a:buNone/>
            </a:pPr>
            <a:r>
              <a:rPr lang="ja-JP" altLang="en-US" sz="1200">
                <a:ea typeface="HG丸ｺﾞｼｯｸM-PRO" panose="020F0600000000000000" pitchFamily="50" charset="-128"/>
              </a:rPr>
              <a:t>スマホなら、その場で全店舗の在庫状況を確認し、スムーズなご案内が可能です。</a:t>
            </a:r>
            <a:br>
              <a:rPr lang="ja-JP" altLang="en-US" sz="1200">
                <a:ea typeface="HG丸ｺﾞｼｯｸM-PRO" panose="020F0600000000000000" pitchFamily="50" charset="-128"/>
              </a:rPr>
            </a:br>
            <a:r>
              <a:rPr lang="ja-JP" altLang="en-US" sz="1200">
                <a:ea typeface="HG丸ｺﾞｼｯｸM-PRO" panose="020F0600000000000000" pitchFamily="50" charset="-128"/>
              </a:rPr>
              <a:t>また、全店の在庫管理は、余剰・過剰在庫を防ぎ適切な発注が可能となります。</a:t>
            </a:r>
            <a:r>
              <a:rPr lang="ja-JP" altLang="en-US" sz="1400">
                <a:ea typeface="HGP創英角ｺﾞｼｯｸUB" panose="020B0900000000000000" pitchFamily="50" charset="-128"/>
              </a:rPr>
              <a:t> </a:t>
            </a:r>
            <a:endParaRPr lang="ja-JP" altLang="en-US" sz="1200">
              <a:latin typeface="HG丸ｺﾞｼｯｸM-PRO" panose="020F0600000000000000" pitchFamily="50" charset="-128"/>
              <a:ea typeface="HG丸ｺﾞｼｯｸM-PRO" panose="020F0600000000000000" pitchFamily="50" charset="-128"/>
            </a:endParaRPr>
          </a:p>
        </p:txBody>
      </p:sp>
      <p:sp>
        <p:nvSpPr>
          <p:cNvPr id="44039" name="Text Box 19"/>
          <p:cNvSpPr txBox="1">
            <a:spLocks noChangeArrowheads="1"/>
          </p:cNvSpPr>
          <p:nvPr/>
        </p:nvSpPr>
        <p:spPr bwMode="auto">
          <a:xfrm>
            <a:off x="214313" y="1174750"/>
            <a:ext cx="3005137"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dirty="0">
                <a:solidFill>
                  <a:srgbClr val="0099FF"/>
                </a:solidFill>
                <a:latin typeface="HG丸ｺﾞｼｯｸM-PRO" panose="020F0600000000000000" pitchFamily="50" charset="-128"/>
                <a:ea typeface="HG丸ｺﾞｼｯｸM-PRO" panose="020F0600000000000000" pitchFamily="50" charset="-128"/>
              </a:rPr>
              <a:t>■</a:t>
            </a:r>
            <a:r>
              <a:rPr lang="en-US" altLang="ja-JP" sz="1400" b="1" dirty="0">
                <a:latin typeface="HG丸ｺﾞｼｯｸM-PRO" panose="020F0600000000000000" pitchFamily="50" charset="-128"/>
                <a:ea typeface="HG丸ｺﾞｼｯｸM-PRO" panose="020F0600000000000000" pitchFamily="50" charset="-128"/>
              </a:rPr>
              <a:t> </a:t>
            </a:r>
            <a:r>
              <a:rPr lang="ja-JP" altLang="en-US" sz="1400" b="1" dirty="0">
                <a:latin typeface="HG丸ｺﾞｼｯｸM-PRO" panose="020F0600000000000000" pitchFamily="50" charset="-128"/>
                <a:ea typeface="HG丸ｺﾞｼｯｸM-PRO" panose="020F0600000000000000" pitchFamily="50" charset="-128"/>
              </a:rPr>
              <a:t>売れ筋商品の照会</a:t>
            </a:r>
          </a:p>
          <a:p>
            <a:pPr eaLnBrk="1" hangingPunct="1">
              <a:spcBef>
                <a:spcPct val="0"/>
              </a:spcBef>
              <a:buFontTx/>
              <a:buNone/>
            </a:pPr>
            <a:r>
              <a:rPr lang="ja-JP" altLang="en-US" sz="1200" dirty="0">
                <a:ea typeface="HG丸ｺﾞｼｯｸM-PRO" panose="020F0600000000000000" pitchFamily="50" charset="-128"/>
              </a:rPr>
              <a:t>例えば</a:t>
            </a:r>
            <a:r>
              <a:rPr lang="ja-JP" altLang="en-US" sz="1200" dirty="0" smtClean="0">
                <a:ea typeface="HG丸ｺﾞｼｯｸM-PRO" panose="020F0600000000000000" pitchFamily="50" charset="-128"/>
              </a:rPr>
              <a:t>、東京の</a:t>
            </a:r>
            <a:r>
              <a:rPr lang="ja-JP" altLang="en-US" sz="1200" dirty="0">
                <a:ea typeface="HG丸ｺﾞｼｯｸM-PRO" panose="020F0600000000000000" pitchFamily="50" charset="-128"/>
              </a:rPr>
              <a:t>売上</a:t>
            </a:r>
            <a:r>
              <a:rPr lang="ja-JP" altLang="en-US" sz="1200" dirty="0" smtClean="0">
                <a:ea typeface="HG丸ｺﾞｼｯｸM-PRO" panose="020F0600000000000000" pitchFamily="50" charset="-128"/>
              </a:rPr>
              <a:t>ベストを参照して、</a:t>
            </a:r>
            <a:r>
              <a:rPr lang="ja-JP" altLang="en-US" sz="1200" dirty="0">
                <a:ea typeface="HG丸ｺﾞｼｯｸM-PRO" panose="020F0600000000000000" pitchFamily="50" charset="-128"/>
              </a:rPr>
              <a:t>地方に</a:t>
            </a:r>
            <a:r>
              <a:rPr lang="ja-JP" altLang="en-US" sz="1200" dirty="0" smtClean="0">
                <a:ea typeface="HG丸ｺﾞｼｯｸM-PRO" panose="020F0600000000000000" pitchFamily="50" charset="-128"/>
              </a:rPr>
              <a:t>いながら東京の</a:t>
            </a:r>
            <a:r>
              <a:rPr lang="ja-JP" altLang="en-US" sz="1200" dirty="0">
                <a:ea typeface="HG丸ｺﾞｼｯｸM-PRO" panose="020F0600000000000000" pitchFamily="50" charset="-128"/>
              </a:rPr>
              <a:t>トレンドをお客様に紹介することも。売れ筋商品を知り商品知識を得ることで、皆がカリスマ店員に！</a:t>
            </a:r>
            <a:endParaRPr lang="ja-JP" altLang="en-US" sz="1200" dirty="0">
              <a:latin typeface="HG丸ｺﾞｼｯｸM-PRO" panose="020F0600000000000000" pitchFamily="50" charset="-128"/>
              <a:ea typeface="HG丸ｺﾞｼｯｸM-PRO" panose="020F0600000000000000" pitchFamily="50" charset="-128"/>
            </a:endParaRPr>
          </a:p>
        </p:txBody>
      </p:sp>
      <p:sp>
        <p:nvSpPr>
          <p:cNvPr id="44040" name="Text Box 20"/>
          <p:cNvSpPr txBox="1">
            <a:spLocks noChangeArrowheads="1"/>
          </p:cNvSpPr>
          <p:nvPr/>
        </p:nvSpPr>
        <p:spPr bwMode="auto">
          <a:xfrm>
            <a:off x="214313" y="4465638"/>
            <a:ext cx="3005137" cy="852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グループウェアの活用</a:t>
            </a:r>
          </a:p>
          <a:p>
            <a:pPr eaLnBrk="1" hangingPunct="1">
              <a:spcBef>
                <a:spcPct val="0"/>
              </a:spcBef>
              <a:buFontTx/>
              <a:buNone/>
            </a:pPr>
            <a:r>
              <a:rPr lang="ja-JP" altLang="en-US" sz="1200">
                <a:ea typeface="HG丸ｺﾞｼｯｸM-PRO" panose="020F0600000000000000" pitchFamily="50" charset="-128"/>
              </a:rPr>
              <a:t>簡易グループウェア機能の「掲示板」「全社スケジュール」等で、全社間の</a:t>
            </a:r>
            <a:br>
              <a:rPr lang="ja-JP" altLang="en-US" sz="1200">
                <a:ea typeface="HG丸ｺﾞｼｯｸM-PRO" panose="020F0600000000000000" pitchFamily="50" charset="-128"/>
              </a:rPr>
            </a:br>
            <a:r>
              <a:rPr lang="ja-JP" altLang="en-US" sz="1200">
                <a:ea typeface="HG丸ｺﾞｼｯｸM-PRO" panose="020F0600000000000000" pitchFamily="50" charset="-128"/>
              </a:rPr>
              <a:t>コミュニケーションを活性化します。</a:t>
            </a:r>
            <a:endParaRPr lang="ja-JP" altLang="en-US" sz="1200">
              <a:latin typeface="HG丸ｺﾞｼｯｸM-PRO" panose="020F0600000000000000" pitchFamily="50" charset="-128"/>
              <a:ea typeface="HG丸ｺﾞｼｯｸM-PRO" panose="020F0600000000000000" pitchFamily="50" charset="-128"/>
            </a:endParaRPr>
          </a:p>
        </p:txBody>
      </p:sp>
      <p:sp>
        <p:nvSpPr>
          <p:cNvPr id="44041" name="Text Box 21"/>
          <p:cNvSpPr txBox="1">
            <a:spLocks noChangeArrowheads="1"/>
          </p:cNvSpPr>
          <p:nvPr/>
        </p:nvSpPr>
        <p:spPr bwMode="auto">
          <a:xfrm>
            <a:off x="3360738" y="1876425"/>
            <a:ext cx="178911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商品ベスト </a:t>
            </a:r>
            <a:r>
              <a:rPr lang="en-US" altLang="ja-JP" sz="1200" b="1">
                <a:latin typeface="HG丸ｺﾞｼｯｸM-PRO" panose="020F0600000000000000" pitchFamily="50" charset="-128"/>
                <a:ea typeface="HG丸ｺﾞｼｯｸM-PRO" panose="020F0600000000000000" pitchFamily="50" charset="-128"/>
              </a:rPr>
              <a:t>(Web)</a:t>
            </a:r>
            <a:endParaRPr lang="en-US" altLang="ja-JP" sz="1200">
              <a:latin typeface="HG丸ｺﾞｼｯｸM-PRO" panose="020F0600000000000000" pitchFamily="50" charset="-128"/>
              <a:ea typeface="HG丸ｺﾞｼｯｸM-PRO" panose="020F0600000000000000" pitchFamily="50" charset="-128"/>
            </a:endParaRPr>
          </a:p>
        </p:txBody>
      </p:sp>
      <p:sp>
        <p:nvSpPr>
          <p:cNvPr id="44042" name="Text Box 22"/>
          <p:cNvSpPr txBox="1">
            <a:spLocks noChangeArrowheads="1"/>
          </p:cNvSpPr>
          <p:nvPr/>
        </p:nvSpPr>
        <p:spPr bwMode="auto">
          <a:xfrm>
            <a:off x="7737475" y="2289175"/>
            <a:ext cx="17383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在庫比較 </a:t>
            </a:r>
            <a:r>
              <a:rPr lang="en-US" altLang="ja-JP" sz="1200" b="1">
                <a:latin typeface="HG丸ｺﾞｼｯｸM-PRO" panose="020F0600000000000000" pitchFamily="50" charset="-128"/>
                <a:ea typeface="HG丸ｺﾞｼｯｸM-PRO" panose="020F0600000000000000" pitchFamily="50" charset="-128"/>
              </a:rPr>
              <a:t>(Web)</a:t>
            </a:r>
            <a:endParaRPr lang="en-US" altLang="ja-JP" sz="1200">
              <a:latin typeface="HG丸ｺﾞｼｯｸM-PRO" panose="020F0600000000000000" pitchFamily="50" charset="-128"/>
              <a:ea typeface="HG丸ｺﾞｼｯｸM-PRO" panose="020F0600000000000000" pitchFamily="50" charset="-128"/>
            </a:endParaRPr>
          </a:p>
        </p:txBody>
      </p:sp>
      <p:graphicFrame>
        <p:nvGraphicFramePr>
          <p:cNvPr id="44047" name="Object 15"/>
          <p:cNvGraphicFramePr>
            <a:graphicFrameLocks noChangeAspect="1"/>
          </p:cNvGraphicFramePr>
          <p:nvPr/>
        </p:nvGraphicFramePr>
        <p:xfrm>
          <a:off x="5562600" y="2573338"/>
          <a:ext cx="3621088" cy="4300537"/>
        </p:xfrm>
        <a:graphic>
          <a:graphicData uri="http://schemas.openxmlformats.org/presentationml/2006/ole">
            <mc:AlternateContent xmlns:mc="http://schemas.openxmlformats.org/markup-compatibility/2006">
              <mc:Choice xmlns:v="urn:schemas-microsoft-com:vml" Requires="v">
                <p:oleObj spid="_x0000_s44211" name="Image" r:id="rId6" imgW="10095238" imgH="11987302" progId="Photoshop.Image.13">
                  <p:embed/>
                </p:oleObj>
              </mc:Choice>
              <mc:Fallback>
                <p:oleObj name="Image" r:id="rId6" imgW="10095238" imgH="11987302" progId="Photoshop.Image.13">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62600" y="2573338"/>
                        <a:ext cx="3621088" cy="43005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4057" name="Picture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1150" y="2198688"/>
            <a:ext cx="2765425" cy="2125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図 1"/>
          <p:cNvPicPr>
            <a:picLocks noChangeAspect="1"/>
          </p:cNvPicPr>
          <p:nvPr/>
        </p:nvPicPr>
        <p:blipFill>
          <a:blip r:embed="rId9"/>
          <a:stretch>
            <a:fillRect/>
          </a:stretch>
        </p:blipFill>
        <p:spPr>
          <a:xfrm>
            <a:off x="311149" y="5348288"/>
            <a:ext cx="2912303" cy="1062037"/>
          </a:xfrm>
          <a:prstGeom prst="rect">
            <a:avLst/>
          </a:prstGeom>
        </p:spPr>
      </p:pic>
      <p:sp>
        <p:nvSpPr>
          <p:cNvPr id="13" name="スライド番号プレースホルダー 3"/>
          <p:cNvSpPr>
            <a:spLocks noGrp="1"/>
          </p:cNvSpPr>
          <p:nvPr>
            <p:ph type="sldNum" sz="quarter" idx="12"/>
          </p:nvPr>
        </p:nvSpPr>
        <p:spPr>
          <a:xfrm>
            <a:off x="7648575" y="6629400"/>
            <a:ext cx="2311400" cy="476250"/>
          </a:xfrm>
        </p:spPr>
        <p:txBody>
          <a:bodyPr/>
          <a:lstStyle/>
          <a:p>
            <a:r>
              <a:rPr lang="en-US" altLang="ja-JP" dirty="0" smtClean="0"/>
              <a:t>31</a:t>
            </a:r>
            <a:endParaRPr lang="en-US" altLang="ja-JP" dirty="0"/>
          </a:p>
        </p:txBody>
      </p:sp>
    </p:spTree>
  </p:cSld>
  <p:clrMapOvr>
    <a:masterClrMapping/>
  </p:clrMapOvr>
  <p:transition advTm="248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スライド番号プレースホルダー 3"/>
          <p:cNvSpPr>
            <a:spLocks noGrp="1"/>
          </p:cNvSpPr>
          <p:nvPr>
            <p:ph type="sldNum" sz="quarter" idx="12"/>
          </p:nvPr>
        </p:nvSpPr>
        <p:spPr/>
        <p:txBody>
          <a:bodyPr/>
          <a:lstStyle/>
          <a:p>
            <a:fld id="{A5A641E2-B563-492E-9D3F-5DD56D5055DB}" type="slidenum">
              <a:rPr lang="en-US" altLang="ja-JP"/>
              <a:pPr/>
              <a:t>32</a:t>
            </a:fld>
            <a:endParaRPr lang="en-US" altLang="ja-JP"/>
          </a:p>
        </p:txBody>
      </p:sp>
      <p:sp>
        <p:nvSpPr>
          <p:cNvPr id="618498" name="Text Box 4"/>
          <p:cNvSpPr txBox="1">
            <a:spLocks noChangeArrowheads="1"/>
          </p:cNvSpPr>
          <p:nvPr/>
        </p:nvSpPr>
        <p:spPr bwMode="auto">
          <a:xfrm>
            <a:off x="-762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a:solidFill>
                  <a:srgbClr val="0066CC"/>
                </a:solidFill>
                <a:latin typeface="HG丸ｺﾞｼｯｸM-PRO" panose="020F0600000000000000" pitchFamily="50" charset="-128"/>
                <a:ea typeface="HG丸ｺﾞｼｯｸM-PRO" panose="020F0600000000000000" pitchFamily="50" charset="-128"/>
              </a:rPr>
              <a:t>詳細な権限設定・グループ管理機能で安心な運用</a:t>
            </a:r>
          </a:p>
        </p:txBody>
      </p:sp>
      <p:sp>
        <p:nvSpPr>
          <p:cNvPr id="618499" name="Text Box 5"/>
          <p:cNvSpPr txBox="1">
            <a:spLocks noChangeArrowheads="1"/>
          </p:cNvSpPr>
          <p:nvPr/>
        </p:nvSpPr>
        <p:spPr bwMode="auto">
          <a:xfrm>
            <a:off x="5565775" y="1912938"/>
            <a:ext cx="419258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200">
                <a:latin typeface="HG丸ｺﾞｼｯｸM-PRO" panose="020F0600000000000000" pitchFamily="50" charset="-128"/>
                <a:ea typeface="HG丸ｺﾞｼｯｸM-PRO" panose="020F0600000000000000" pitchFamily="50" charset="-128"/>
              </a:rPr>
              <a:t>TenpoVisor</a:t>
            </a:r>
            <a:r>
              <a:rPr lang="ja-JP" altLang="en-US" sz="1200">
                <a:latin typeface="HG丸ｺﾞｼｯｸM-PRO" panose="020F0600000000000000" pitchFamily="50" charset="-128"/>
                <a:ea typeface="HG丸ｺﾞｼｯｸM-PRO" panose="020F0600000000000000" pitchFamily="50" charset="-128"/>
              </a:rPr>
              <a:t>の画面</a:t>
            </a:r>
            <a:r>
              <a:rPr lang="en-US" altLang="ja-JP" sz="1200">
                <a:latin typeface="HG丸ｺﾞｼｯｸM-PRO" panose="020F0600000000000000" pitchFamily="50" charset="-128"/>
                <a:ea typeface="HG丸ｺﾞｼｯｸM-PRO" panose="020F0600000000000000" pitchFamily="50" charset="-128"/>
              </a:rPr>
              <a:t>(top</a:t>
            </a:r>
            <a:r>
              <a:rPr lang="ja-JP" altLang="en-US" sz="1200">
                <a:latin typeface="HG丸ｺﾞｼｯｸM-PRO" panose="020F0600000000000000" pitchFamily="50" charset="-128"/>
                <a:ea typeface="HG丸ｺﾞｼｯｸM-PRO" panose="020F0600000000000000" pitchFamily="50" charset="-128"/>
              </a:rPr>
              <a:t>メニュー等</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はそれぞれ権限を持っています。ユーザー</a:t>
            </a:r>
            <a:r>
              <a:rPr lang="en-US" altLang="ja-JP" sz="1200">
                <a:latin typeface="HG丸ｺﾞｼｯｸM-PRO" panose="020F0600000000000000" pitchFamily="50" charset="-128"/>
                <a:ea typeface="HG丸ｺﾞｼｯｸM-PRO" panose="020F0600000000000000" pitchFamily="50" charset="-128"/>
              </a:rPr>
              <a:t>ID</a:t>
            </a:r>
            <a:r>
              <a:rPr lang="ja-JP" altLang="en-US" sz="1200">
                <a:latin typeface="HG丸ｺﾞｼｯｸM-PRO" panose="020F0600000000000000" pitchFamily="50" charset="-128"/>
                <a:ea typeface="HG丸ｺﾞｼｯｸM-PRO" panose="020F0600000000000000" pitchFamily="50" charset="-128"/>
              </a:rPr>
              <a:t>に持たせた権限で、ユーザー</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ごとにアクセス出来る画面を制限することが可能です。</a:t>
            </a:r>
          </a:p>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たとえば権限</a:t>
            </a:r>
            <a:r>
              <a:rPr lang="en-US" altLang="ja-JP" sz="1200">
                <a:latin typeface="HG丸ｺﾞｼｯｸM-PRO" panose="020F0600000000000000" pitchFamily="50" charset="-128"/>
                <a:ea typeface="HG丸ｺﾞｼｯｸM-PRO" panose="020F0600000000000000" pitchFamily="50" charset="-128"/>
              </a:rPr>
              <a:t>5</a:t>
            </a:r>
            <a:r>
              <a:rPr lang="ja-JP" altLang="en-US" sz="1200">
                <a:latin typeface="HG丸ｺﾞｼｯｸM-PRO" panose="020F0600000000000000" pitchFamily="50" charset="-128"/>
                <a:ea typeface="HG丸ｺﾞｼｯｸM-PRO" panose="020F0600000000000000" pitchFamily="50" charset="-128"/>
              </a:rPr>
              <a:t>で設定されているユーザー</a:t>
            </a:r>
            <a:r>
              <a:rPr lang="en-US" altLang="ja-JP" sz="1200">
                <a:latin typeface="HG丸ｺﾞｼｯｸM-PRO" panose="020F0600000000000000" pitchFamily="50" charset="-128"/>
                <a:ea typeface="HG丸ｺﾞｼｯｸM-PRO" panose="020F0600000000000000" pitchFamily="50" charset="-128"/>
              </a:rPr>
              <a:t>ID</a:t>
            </a:r>
            <a:r>
              <a:rPr lang="ja-JP" altLang="en-US" sz="1200">
                <a:latin typeface="HG丸ｺﾞｼｯｸM-PRO" panose="020F0600000000000000" pitchFamily="50" charset="-128"/>
                <a:ea typeface="HG丸ｺﾞｼｯｸM-PRO" panose="020F0600000000000000" pitchFamily="50" charset="-128"/>
              </a:rPr>
              <a:t>でログイン</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した場合、権限</a:t>
            </a:r>
            <a:r>
              <a:rPr lang="en-US" altLang="ja-JP" sz="1200">
                <a:latin typeface="HG丸ｺﾞｼｯｸM-PRO" panose="020F0600000000000000" pitchFamily="50" charset="-128"/>
                <a:ea typeface="HG丸ｺﾞｼｯｸM-PRO" panose="020F0600000000000000" pitchFamily="50" charset="-128"/>
              </a:rPr>
              <a:t>5</a:t>
            </a:r>
            <a:r>
              <a:rPr lang="ja-JP" altLang="en-US" sz="1200">
                <a:latin typeface="HG丸ｺﾞｼｯｸM-PRO" panose="020F0600000000000000" pitchFamily="50" charset="-128"/>
                <a:ea typeface="HG丸ｺﾞｼｯｸM-PRO" panose="020F0600000000000000" pitchFamily="50" charset="-128"/>
              </a:rPr>
              <a:t>より上（</a:t>
            </a:r>
            <a:r>
              <a:rPr lang="en-US" altLang="ja-JP" sz="1200">
                <a:latin typeface="HG丸ｺﾞｼｯｸM-PRO" panose="020F0600000000000000" pitchFamily="50" charset="-128"/>
                <a:ea typeface="HG丸ｺﾞｼｯｸM-PRO" panose="020F0600000000000000" pitchFamily="50" charset="-128"/>
              </a:rPr>
              <a:t>6</a:t>
            </a:r>
            <a:r>
              <a:rPr lang="ja-JP" altLang="en-US" sz="1200">
                <a:latin typeface="HG丸ｺﾞｼｯｸM-PRO" panose="020F0600000000000000" pitchFamily="50" charset="-128"/>
                <a:ea typeface="HG丸ｺﾞｼｯｸM-PRO" panose="020F0600000000000000" pitchFamily="50" charset="-128"/>
              </a:rPr>
              <a:t>～</a:t>
            </a:r>
            <a:r>
              <a:rPr lang="en-US" altLang="ja-JP" sz="1200">
                <a:latin typeface="HG丸ｺﾞｼｯｸM-PRO" panose="020F0600000000000000" pitchFamily="50" charset="-128"/>
                <a:ea typeface="HG丸ｺﾞｼｯｸM-PRO" panose="020F0600000000000000" pitchFamily="50" charset="-128"/>
              </a:rPr>
              <a:t>9</a:t>
            </a:r>
            <a:r>
              <a:rPr lang="ja-JP" altLang="en-US" sz="1200">
                <a:latin typeface="HG丸ｺﾞｼｯｸM-PRO" panose="020F0600000000000000" pitchFamily="50" charset="-128"/>
                <a:ea typeface="HG丸ｺﾞｼｯｸM-PRO" panose="020F0600000000000000" pitchFamily="50" charset="-128"/>
              </a:rPr>
              <a:t>）に設定されている画面</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にはアクセスできません。  </a:t>
            </a:r>
          </a:p>
        </p:txBody>
      </p:sp>
      <p:sp>
        <p:nvSpPr>
          <p:cNvPr id="618500" name="Text Box 6"/>
          <p:cNvSpPr txBox="1">
            <a:spLocks noChangeArrowheads="1"/>
          </p:cNvSpPr>
          <p:nvPr/>
        </p:nvSpPr>
        <p:spPr bwMode="auto">
          <a:xfrm>
            <a:off x="674688" y="576263"/>
            <a:ext cx="4802187"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600" b="1">
                <a:latin typeface="HG丸ｺﾞｼｯｸM-PRO" panose="020F0600000000000000" pitchFamily="50" charset="-128"/>
                <a:ea typeface="HG丸ｺﾞｼｯｸM-PRO" panose="020F0600000000000000" pitchFamily="50" charset="-128"/>
              </a:rPr>
              <a:t>FC</a:t>
            </a:r>
            <a:r>
              <a:rPr lang="ja-JP" altLang="en-US" sz="1600" b="1">
                <a:latin typeface="HG丸ｺﾞｼｯｸM-PRO" panose="020F0600000000000000" pitchFamily="50" charset="-128"/>
                <a:ea typeface="HG丸ｺﾞｼｯｸM-PRO" panose="020F0600000000000000" pitchFamily="50" charset="-128"/>
              </a:rPr>
              <a:t>加盟会社毎や、店舗をエリア管理する場合、</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店舗や会社単位で、グループ分けを行い</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グループ単位で、情報</a:t>
            </a:r>
            <a:r>
              <a:rPr lang="en-US" altLang="ja-JP" sz="1600" b="1">
                <a:latin typeface="HG丸ｺﾞｼｯｸM-PRO" panose="020F0600000000000000" pitchFamily="50" charset="-128"/>
                <a:ea typeface="HG丸ｺﾞｼｯｸM-PRO" panose="020F0600000000000000" pitchFamily="50" charset="-128"/>
              </a:rPr>
              <a:t>(</a:t>
            </a:r>
            <a:r>
              <a:rPr lang="ja-JP" altLang="en-US" sz="1600" b="1">
                <a:latin typeface="HG丸ｺﾞｼｯｸM-PRO" panose="020F0600000000000000" pitchFamily="50" charset="-128"/>
                <a:ea typeface="HG丸ｺﾞｼｯｸM-PRO" panose="020F0600000000000000" pitchFamily="50" charset="-128"/>
              </a:rPr>
              <a:t>売上･在庫･顧客等）</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共有の制限を行えます。</a:t>
            </a:r>
          </a:p>
        </p:txBody>
      </p:sp>
      <p:sp>
        <p:nvSpPr>
          <p:cNvPr id="618501" name="Text Box 10"/>
          <p:cNvSpPr txBox="1">
            <a:spLocks noChangeArrowheads="1"/>
          </p:cNvSpPr>
          <p:nvPr/>
        </p:nvSpPr>
        <p:spPr bwMode="auto">
          <a:xfrm>
            <a:off x="5530850" y="1673225"/>
            <a:ext cx="3705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権限設定機能</a:t>
            </a:r>
            <a:endParaRPr lang="ja-JP" altLang="en-US" sz="1200">
              <a:latin typeface="HG丸ｺﾞｼｯｸM-PRO" panose="020F0600000000000000" pitchFamily="50" charset="-128"/>
              <a:ea typeface="HG丸ｺﾞｼｯｸM-PRO" panose="020F0600000000000000" pitchFamily="50" charset="-128"/>
            </a:endParaRPr>
          </a:p>
        </p:txBody>
      </p:sp>
      <p:sp>
        <p:nvSpPr>
          <p:cNvPr id="618502" name="Text Box 11"/>
          <p:cNvSpPr txBox="1">
            <a:spLocks noChangeArrowheads="1"/>
          </p:cNvSpPr>
          <p:nvPr/>
        </p:nvSpPr>
        <p:spPr bwMode="auto">
          <a:xfrm>
            <a:off x="711200" y="1673225"/>
            <a:ext cx="2849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グループ管理機能</a:t>
            </a:r>
            <a:endParaRPr lang="ja-JP" altLang="en-US" sz="1200">
              <a:latin typeface="HG丸ｺﾞｼｯｸM-PRO" panose="020F0600000000000000" pitchFamily="50" charset="-128"/>
              <a:ea typeface="HG丸ｺﾞｼｯｸM-PRO" panose="020F0600000000000000" pitchFamily="50" charset="-128"/>
            </a:endParaRPr>
          </a:p>
        </p:txBody>
      </p:sp>
      <p:sp>
        <p:nvSpPr>
          <p:cNvPr id="618503" name="Text Box 20"/>
          <p:cNvSpPr txBox="1">
            <a:spLocks noChangeArrowheads="1"/>
          </p:cNvSpPr>
          <p:nvPr/>
        </p:nvSpPr>
        <p:spPr bwMode="auto">
          <a:xfrm>
            <a:off x="711200" y="1912938"/>
            <a:ext cx="465137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200" dirty="0">
                <a:latin typeface="HG丸ｺﾞｼｯｸM-PRO" panose="020F0600000000000000" pitchFamily="50" charset="-128"/>
                <a:ea typeface="HG丸ｺﾞｼｯｸM-PRO" panose="020F0600000000000000" pitchFamily="50" charset="-128"/>
              </a:rPr>
              <a:t>FC</a:t>
            </a:r>
            <a:r>
              <a:rPr lang="ja-JP" altLang="en-US" sz="1200" dirty="0">
                <a:latin typeface="HG丸ｺﾞｼｯｸM-PRO" panose="020F0600000000000000" pitchFamily="50" charset="-128"/>
                <a:ea typeface="HG丸ｺﾞｼｯｸM-PRO" panose="020F0600000000000000" pitchFamily="50" charset="-128"/>
              </a:rPr>
              <a:t>本部の下</a:t>
            </a:r>
            <a:r>
              <a:rPr lang="ja-JP" altLang="en-US" sz="1200" dirty="0" smtClean="0">
                <a:latin typeface="HG丸ｺﾞｼｯｸM-PRO" panose="020F0600000000000000" pitchFamily="50" charset="-128"/>
                <a:ea typeface="HG丸ｺﾞｼｯｸM-PRO" panose="020F0600000000000000" pitchFamily="50" charset="-128"/>
              </a:rPr>
              <a:t>に経営母体の異なる加盟店が複数ある場合や</a:t>
            </a:r>
            <a:r>
              <a:rPr lang="ja-JP" altLang="en-US" sz="1200" dirty="0">
                <a:latin typeface="HG丸ｺﾞｼｯｸM-PRO" panose="020F0600000000000000" pitchFamily="50" charset="-128"/>
                <a:ea typeface="HG丸ｺﾞｼｯｸM-PRO" panose="020F0600000000000000" pitchFamily="50" charset="-128"/>
              </a:rPr>
              <a:t>、</a:t>
            </a:r>
            <a:r>
              <a:rPr lang="en-US" altLang="ja-JP" sz="1200" dirty="0">
                <a:latin typeface="HG丸ｺﾞｼｯｸM-PRO" panose="020F0600000000000000" pitchFamily="50" charset="-128"/>
                <a:ea typeface="HG丸ｺﾞｼｯｸM-PRO" panose="020F0600000000000000" pitchFamily="50" charset="-128"/>
              </a:rPr>
              <a:t>FC</a:t>
            </a:r>
            <a:r>
              <a:rPr lang="ja-JP" altLang="en-US" sz="1200" dirty="0">
                <a:latin typeface="HG丸ｺﾞｼｯｸM-PRO" panose="020F0600000000000000" pitchFamily="50" charset="-128"/>
                <a:ea typeface="HG丸ｺﾞｼｯｸM-PRO" panose="020F0600000000000000" pitchFamily="50" charset="-128"/>
              </a:rPr>
              <a:t>本部の</a:t>
            </a:r>
            <a:r>
              <a:rPr lang="ja-JP" altLang="en-US" sz="1200" dirty="0" smtClean="0">
                <a:latin typeface="HG丸ｺﾞｼｯｸM-PRO" panose="020F0600000000000000" pitchFamily="50" charset="-128"/>
                <a:ea typeface="HG丸ｺﾞｼｯｸM-PRO" panose="020F0600000000000000" pitchFamily="50" charset="-128"/>
              </a:rPr>
              <a:t>直営店と加盟店が混在するなど</a:t>
            </a:r>
            <a:r>
              <a:rPr lang="ja-JP" altLang="en-US" sz="1200" dirty="0">
                <a:latin typeface="HG丸ｺﾞｼｯｸM-PRO" panose="020F0600000000000000" pitchFamily="50" charset="-128"/>
                <a:ea typeface="HG丸ｺﾞｼｯｸM-PRO" panose="020F0600000000000000" pitchFamily="50" charset="-128"/>
              </a:rPr>
              <a:t>、</a:t>
            </a:r>
            <a:r>
              <a:rPr lang="ja-JP" altLang="en-US" sz="1200" dirty="0" smtClean="0">
                <a:latin typeface="HG丸ｺﾞｼｯｸM-PRO" panose="020F0600000000000000" pitchFamily="50" charset="-128"/>
                <a:ea typeface="HG丸ｺﾞｼｯｸM-PRO" panose="020F0600000000000000" pitchFamily="50" charset="-128"/>
              </a:rPr>
              <a:t>情報共有</a:t>
            </a:r>
            <a:r>
              <a:rPr lang="ja-JP" altLang="en-US" sz="1200" dirty="0">
                <a:latin typeface="HG丸ｺﾞｼｯｸM-PRO" panose="020F0600000000000000" pitchFamily="50" charset="-128"/>
                <a:ea typeface="HG丸ｺﾞｼｯｸM-PRO" panose="020F0600000000000000" pitchFamily="50" charset="-128"/>
              </a:rPr>
              <a:t>させるグループと情報共有させないグループ</a:t>
            </a:r>
            <a:r>
              <a:rPr lang="ja-JP" altLang="en-US" sz="1200" dirty="0" smtClean="0">
                <a:latin typeface="HG丸ｺﾞｼｯｸM-PRO" panose="020F0600000000000000" pitchFamily="50" charset="-128"/>
                <a:ea typeface="HG丸ｺﾞｼｯｸM-PRO" panose="020F0600000000000000" pitchFamily="50" charset="-128"/>
              </a:rPr>
              <a:t>がある場合において、全て</a:t>
            </a:r>
            <a:r>
              <a:rPr lang="ja-JP" altLang="en-US" sz="1200" dirty="0">
                <a:latin typeface="HG丸ｺﾞｼｯｸM-PRO" panose="020F0600000000000000" pitchFamily="50" charset="-128"/>
                <a:ea typeface="HG丸ｺﾞｼｯｸM-PRO" panose="020F0600000000000000" pitchFamily="50" charset="-128"/>
              </a:rPr>
              <a:t>の</a:t>
            </a:r>
            <a:r>
              <a:rPr lang="en-US" altLang="ja-JP" sz="1200" dirty="0">
                <a:latin typeface="HG丸ｺﾞｼｯｸM-PRO" panose="020F0600000000000000" pitchFamily="50" charset="-128"/>
                <a:ea typeface="HG丸ｺﾞｼｯｸM-PRO" panose="020F0600000000000000" pitchFamily="50" charset="-128"/>
              </a:rPr>
              <a:t>FC</a:t>
            </a:r>
            <a:r>
              <a:rPr lang="ja-JP" altLang="en-US" sz="1200" dirty="0">
                <a:latin typeface="HG丸ｺﾞｼｯｸM-PRO" panose="020F0600000000000000" pitchFamily="50" charset="-128"/>
                <a:ea typeface="HG丸ｺﾞｼｯｸM-PRO" panose="020F0600000000000000" pitchFamily="50" charset="-128"/>
              </a:rPr>
              <a:t>加盟店の情報</a:t>
            </a:r>
            <a:r>
              <a:rPr lang="ja-JP" altLang="en-US" sz="1200" dirty="0" smtClean="0">
                <a:latin typeface="HG丸ｺﾞｼｯｸM-PRO" panose="020F0600000000000000" pitchFamily="50" charset="-128"/>
                <a:ea typeface="HG丸ｺﾞｼｯｸM-PRO" panose="020F0600000000000000" pitchFamily="50" charset="-128"/>
              </a:rPr>
              <a:t>を</a:t>
            </a:r>
            <a:r>
              <a:rPr lang="en-US" altLang="ja-JP" sz="1200" dirty="0">
                <a:latin typeface="HG丸ｺﾞｼｯｸM-PRO" panose="020F0600000000000000" pitchFamily="50" charset="-128"/>
                <a:ea typeface="HG丸ｺﾞｼｯｸM-PRO" panose="020F0600000000000000" pitchFamily="50" charset="-128"/>
              </a:rPr>
              <a:t>FC</a:t>
            </a:r>
            <a:r>
              <a:rPr lang="ja-JP" altLang="en-US" sz="1200" dirty="0" smtClean="0">
                <a:latin typeface="HG丸ｺﾞｼｯｸM-PRO" panose="020F0600000000000000" pitchFamily="50" charset="-128"/>
                <a:ea typeface="HG丸ｺﾞｼｯｸM-PRO" panose="020F0600000000000000" pitchFamily="50" charset="-128"/>
              </a:rPr>
              <a:t>本部が管理したいときに便利な機能です。 </a:t>
            </a:r>
            <a:endParaRPr lang="ja-JP" altLang="en-US" sz="1200" dirty="0">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複雑な</a:t>
            </a:r>
            <a:r>
              <a:rPr lang="en-US" altLang="ja-JP" sz="1200" dirty="0">
                <a:latin typeface="HG丸ｺﾞｼｯｸM-PRO" panose="020F0600000000000000" pitchFamily="50" charset="-128"/>
                <a:ea typeface="HG丸ｺﾞｼｯｸM-PRO" panose="020F0600000000000000" pitchFamily="50" charset="-128"/>
              </a:rPr>
              <a:t>FC</a:t>
            </a:r>
            <a:r>
              <a:rPr lang="ja-JP" altLang="en-US" sz="1200" dirty="0">
                <a:latin typeface="HG丸ｺﾞｼｯｸM-PRO" panose="020F0600000000000000" pitchFamily="50" charset="-128"/>
                <a:ea typeface="HG丸ｺﾞｼｯｸM-PRO" panose="020F0600000000000000" pitchFamily="50" charset="-128"/>
              </a:rPr>
              <a:t>本部の店舗管理に</a:t>
            </a:r>
            <a:r>
              <a:rPr lang="ja-JP" altLang="en-US" sz="1200" dirty="0" smtClean="0">
                <a:latin typeface="HG丸ｺﾞｼｯｸM-PRO" panose="020F0600000000000000" pitchFamily="50" charset="-128"/>
                <a:ea typeface="HG丸ｺﾞｼｯｸM-PRO" panose="020F0600000000000000" pitchFamily="50" charset="-128"/>
              </a:rPr>
              <a:t>対応、加盟店ごとにグループ化し、それぞれに閲覧</a:t>
            </a:r>
            <a:r>
              <a:rPr lang="ja-JP" altLang="en-US" sz="1200" dirty="0">
                <a:latin typeface="HG丸ｺﾞｼｯｸM-PRO" panose="020F0600000000000000" pitchFamily="50" charset="-128"/>
                <a:ea typeface="HG丸ｺﾞｼｯｸM-PRO" panose="020F0600000000000000" pitchFamily="50" charset="-128"/>
              </a:rPr>
              <a:t>制限機能を持たせました。</a:t>
            </a:r>
          </a:p>
          <a:p>
            <a:pPr eaLnBrk="1" hangingPunct="1">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a:t>
            </a:r>
            <a:r>
              <a:rPr lang="en-US" altLang="ja-JP" sz="1200" dirty="0">
                <a:latin typeface="HG丸ｺﾞｼｯｸM-PRO" panose="020F0600000000000000" pitchFamily="50" charset="-128"/>
                <a:ea typeface="HG丸ｺﾞｼｯｸM-PRO" panose="020F0600000000000000" pitchFamily="50" charset="-128"/>
              </a:rPr>
              <a:t>FC</a:t>
            </a:r>
            <a:r>
              <a:rPr lang="ja-JP" altLang="en-US" sz="1200" dirty="0">
                <a:latin typeface="HG丸ｺﾞｼｯｸM-PRO" panose="020F0600000000000000" pitchFamily="50" charset="-128"/>
                <a:ea typeface="HG丸ｺﾞｼｯｸM-PRO" panose="020F0600000000000000" pitchFamily="50" charset="-128"/>
              </a:rPr>
              <a:t>管理以外にも、自社内のグループ分けでも活用可能） </a:t>
            </a:r>
          </a:p>
        </p:txBody>
      </p:sp>
      <p:sp>
        <p:nvSpPr>
          <p:cNvPr id="618504" name="Text Box 29"/>
          <p:cNvSpPr txBox="1">
            <a:spLocks noChangeArrowheads="1"/>
          </p:cNvSpPr>
          <p:nvPr/>
        </p:nvSpPr>
        <p:spPr bwMode="auto">
          <a:xfrm>
            <a:off x="5530850" y="568325"/>
            <a:ext cx="445452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店舗でも利用が可能な</a:t>
            </a:r>
            <a:r>
              <a:rPr lang="en-US" altLang="ja-JP" sz="1600" b="1">
                <a:latin typeface="HG丸ｺﾞｼｯｸM-PRO" panose="020F0600000000000000" pitchFamily="50" charset="-128"/>
                <a:ea typeface="HG丸ｺﾞｼｯｸM-PRO" panose="020F0600000000000000" pitchFamily="50" charset="-128"/>
              </a:rPr>
              <a:t>TenpoVisor</a:t>
            </a:r>
            <a:r>
              <a:rPr lang="ja-JP" altLang="en-US" sz="1600" b="1">
                <a:latin typeface="HG丸ｺﾞｼｯｸM-PRO" panose="020F0600000000000000" pitchFamily="50" charset="-128"/>
                <a:ea typeface="HG丸ｺﾞｼｯｸM-PRO" panose="020F0600000000000000" pitchFamily="50" charset="-128"/>
              </a:rPr>
              <a:t>は、</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アルバイト・パートさんには見せたくない</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情報もあります。全ての情報に権限設定を</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設けることで閲覧制限が可能です。</a:t>
            </a:r>
          </a:p>
        </p:txBody>
      </p:sp>
      <p:sp>
        <p:nvSpPr>
          <p:cNvPr id="618518" name="テキスト ボックス 16"/>
          <p:cNvSpPr txBox="1">
            <a:spLocks noChangeArrowheads="1"/>
          </p:cNvSpPr>
          <p:nvPr/>
        </p:nvSpPr>
        <p:spPr bwMode="auto">
          <a:xfrm>
            <a:off x="7110413" y="3348038"/>
            <a:ext cx="708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a:latin typeface="FOT-学参丸ゴ Pro B" panose="02020700000000000000" pitchFamily="18" charset="-128"/>
                <a:ea typeface="FOT-学参丸ゴ Pro B" panose="02020700000000000000" pitchFamily="18" charset="-128"/>
              </a:rPr>
              <a:t>(</a:t>
            </a:r>
            <a:r>
              <a:rPr lang="ja-JP" altLang="en-US" sz="1200">
                <a:latin typeface="FOT-学参丸ゴ Pro B" panose="02020700000000000000" pitchFamily="18" charset="-128"/>
                <a:ea typeface="FOT-学参丸ゴ Pro B" panose="02020700000000000000" pitchFamily="18" charset="-128"/>
              </a:rPr>
              <a:t>権限</a:t>
            </a:r>
            <a:r>
              <a:rPr lang="en-US" altLang="ja-JP" sz="1200">
                <a:latin typeface="FOT-学参丸ゴ Pro B" panose="02020700000000000000" pitchFamily="18" charset="-128"/>
                <a:ea typeface="FOT-学参丸ゴ Pro B" panose="02020700000000000000" pitchFamily="18" charset="-128"/>
              </a:rPr>
              <a:t>3)</a:t>
            </a:r>
          </a:p>
        </p:txBody>
      </p:sp>
      <p:sp>
        <p:nvSpPr>
          <p:cNvPr id="618519" name="テキスト ボックス 15"/>
          <p:cNvSpPr txBox="1">
            <a:spLocks noChangeArrowheads="1"/>
          </p:cNvSpPr>
          <p:nvPr/>
        </p:nvSpPr>
        <p:spPr bwMode="auto">
          <a:xfrm>
            <a:off x="7902575" y="3348038"/>
            <a:ext cx="708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a:latin typeface="FOT-学参丸ゴ Pro B" panose="02020700000000000000" pitchFamily="18" charset="-128"/>
                <a:ea typeface="FOT-学参丸ゴ Pro B" panose="02020700000000000000" pitchFamily="18" charset="-128"/>
              </a:rPr>
              <a:t>(</a:t>
            </a:r>
            <a:r>
              <a:rPr lang="ja-JP" altLang="en-US" sz="1200">
                <a:latin typeface="FOT-学参丸ゴ Pro B" panose="02020700000000000000" pitchFamily="18" charset="-128"/>
                <a:ea typeface="FOT-学参丸ゴ Pro B" panose="02020700000000000000" pitchFamily="18" charset="-128"/>
              </a:rPr>
              <a:t>権限</a:t>
            </a:r>
            <a:r>
              <a:rPr lang="en-US" altLang="ja-JP" sz="1200">
                <a:latin typeface="FOT-学参丸ゴ Pro B" panose="02020700000000000000" pitchFamily="18" charset="-128"/>
                <a:ea typeface="FOT-学参丸ゴ Pro B" panose="02020700000000000000" pitchFamily="18" charset="-128"/>
              </a:rPr>
              <a:t>5)</a:t>
            </a:r>
          </a:p>
        </p:txBody>
      </p:sp>
      <p:sp>
        <p:nvSpPr>
          <p:cNvPr id="618520" name="テキスト ボックス 1"/>
          <p:cNvSpPr txBox="1">
            <a:spLocks noChangeArrowheads="1"/>
          </p:cNvSpPr>
          <p:nvPr/>
        </p:nvSpPr>
        <p:spPr bwMode="auto">
          <a:xfrm>
            <a:off x="8716963" y="3348038"/>
            <a:ext cx="708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a:latin typeface="FOT-学参丸ゴ Pro B" panose="02020700000000000000" pitchFamily="18" charset="-128"/>
                <a:ea typeface="FOT-学参丸ゴ Pro B" panose="02020700000000000000" pitchFamily="18" charset="-128"/>
              </a:rPr>
              <a:t>(</a:t>
            </a:r>
            <a:r>
              <a:rPr lang="ja-JP" altLang="en-US" sz="1200">
                <a:latin typeface="FOT-学参丸ゴ Pro B" panose="02020700000000000000" pitchFamily="18" charset="-128"/>
                <a:ea typeface="FOT-学参丸ゴ Pro B" panose="02020700000000000000" pitchFamily="18" charset="-128"/>
              </a:rPr>
              <a:t>権限</a:t>
            </a:r>
            <a:r>
              <a:rPr lang="en-US" altLang="ja-JP" sz="1200">
                <a:latin typeface="FOT-学参丸ゴ Pro B" panose="02020700000000000000" pitchFamily="18" charset="-128"/>
                <a:ea typeface="FOT-学参丸ゴ Pro B" panose="02020700000000000000" pitchFamily="18" charset="-128"/>
              </a:rPr>
              <a:t>9)</a:t>
            </a:r>
          </a:p>
        </p:txBody>
      </p:sp>
      <p:sp>
        <p:nvSpPr>
          <p:cNvPr id="618521" name="テキスト ボックス 1"/>
          <p:cNvSpPr txBox="1">
            <a:spLocks noChangeArrowheads="1"/>
          </p:cNvSpPr>
          <p:nvPr/>
        </p:nvSpPr>
        <p:spPr bwMode="auto">
          <a:xfrm>
            <a:off x="5699125" y="3989388"/>
            <a:ext cx="10128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FOT-学参丸ゴ Pro B" panose="02020700000000000000" pitchFamily="18" charset="-128"/>
                <a:ea typeface="FOT-学参丸ゴ Pro B" panose="02020700000000000000" pitchFamily="18" charset="-128"/>
              </a:rPr>
              <a:t>店長</a:t>
            </a:r>
            <a:r>
              <a:rPr lang="en-US" altLang="ja-JP" sz="1200">
                <a:latin typeface="FOT-学参丸ゴ Pro B" panose="02020700000000000000" pitchFamily="18" charset="-128"/>
                <a:ea typeface="FOT-学参丸ゴ Pro B" panose="02020700000000000000" pitchFamily="18" charset="-128"/>
              </a:rPr>
              <a:t>(</a:t>
            </a:r>
            <a:r>
              <a:rPr lang="ja-JP" altLang="en-US" sz="1200">
                <a:latin typeface="FOT-学参丸ゴ Pro B" panose="02020700000000000000" pitchFamily="18" charset="-128"/>
                <a:ea typeface="FOT-学参丸ゴ Pro B" panose="02020700000000000000" pitchFamily="18" charset="-128"/>
              </a:rPr>
              <a:t>権限</a:t>
            </a:r>
            <a:r>
              <a:rPr lang="en-US" altLang="ja-JP" sz="1200">
                <a:latin typeface="FOT-学参丸ゴ Pro B" panose="02020700000000000000" pitchFamily="18" charset="-128"/>
                <a:ea typeface="FOT-学参丸ゴ Pro B" panose="02020700000000000000" pitchFamily="18" charset="-128"/>
              </a:rPr>
              <a:t>9)</a:t>
            </a:r>
          </a:p>
        </p:txBody>
      </p:sp>
      <p:sp>
        <p:nvSpPr>
          <p:cNvPr id="618522" name="テキスト ボックス 15"/>
          <p:cNvSpPr txBox="1">
            <a:spLocks noChangeArrowheads="1"/>
          </p:cNvSpPr>
          <p:nvPr/>
        </p:nvSpPr>
        <p:spPr bwMode="auto">
          <a:xfrm>
            <a:off x="5699125" y="4911725"/>
            <a:ext cx="10128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FOT-学参丸ゴ Pro B" panose="02020700000000000000" pitchFamily="18" charset="-128"/>
                <a:ea typeface="FOT-学参丸ゴ Pro B" panose="02020700000000000000" pitchFamily="18" charset="-128"/>
              </a:rPr>
              <a:t>社員</a:t>
            </a:r>
            <a:r>
              <a:rPr lang="en-US" altLang="ja-JP" sz="1200">
                <a:latin typeface="FOT-学参丸ゴ Pro B" panose="02020700000000000000" pitchFamily="18" charset="-128"/>
                <a:ea typeface="FOT-学参丸ゴ Pro B" panose="02020700000000000000" pitchFamily="18" charset="-128"/>
              </a:rPr>
              <a:t>(</a:t>
            </a:r>
            <a:r>
              <a:rPr lang="ja-JP" altLang="en-US" sz="1200">
                <a:latin typeface="FOT-学参丸ゴ Pro B" panose="02020700000000000000" pitchFamily="18" charset="-128"/>
                <a:ea typeface="FOT-学参丸ゴ Pro B" panose="02020700000000000000" pitchFamily="18" charset="-128"/>
              </a:rPr>
              <a:t>権限</a:t>
            </a:r>
            <a:r>
              <a:rPr lang="en-US" altLang="ja-JP" sz="1200">
                <a:latin typeface="FOT-学参丸ゴ Pro B" panose="02020700000000000000" pitchFamily="18" charset="-128"/>
                <a:ea typeface="FOT-学参丸ゴ Pro B" panose="02020700000000000000" pitchFamily="18" charset="-128"/>
              </a:rPr>
              <a:t>5)</a:t>
            </a:r>
          </a:p>
        </p:txBody>
      </p:sp>
      <p:sp>
        <p:nvSpPr>
          <p:cNvPr id="618523" name="テキスト ボックス 16"/>
          <p:cNvSpPr txBox="1">
            <a:spLocks noChangeArrowheads="1"/>
          </p:cNvSpPr>
          <p:nvPr/>
        </p:nvSpPr>
        <p:spPr bwMode="auto">
          <a:xfrm>
            <a:off x="5699125" y="5772150"/>
            <a:ext cx="11652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FOT-学参丸ゴ Pro B" panose="02020700000000000000" pitchFamily="18" charset="-128"/>
                <a:ea typeface="FOT-学参丸ゴ Pro B" panose="02020700000000000000" pitchFamily="18" charset="-128"/>
              </a:rPr>
              <a:t>パート</a:t>
            </a:r>
            <a:r>
              <a:rPr lang="en-US" altLang="ja-JP" sz="1200">
                <a:latin typeface="FOT-学参丸ゴ Pro B" panose="02020700000000000000" pitchFamily="18" charset="-128"/>
                <a:ea typeface="FOT-学参丸ゴ Pro B" panose="02020700000000000000" pitchFamily="18" charset="-128"/>
              </a:rPr>
              <a:t>(</a:t>
            </a:r>
            <a:r>
              <a:rPr lang="ja-JP" altLang="en-US" sz="1200">
                <a:latin typeface="FOT-学参丸ゴ Pro B" panose="02020700000000000000" pitchFamily="18" charset="-128"/>
                <a:ea typeface="FOT-学参丸ゴ Pro B" panose="02020700000000000000" pitchFamily="18" charset="-128"/>
              </a:rPr>
              <a:t>権限</a:t>
            </a:r>
            <a:r>
              <a:rPr lang="en-US" altLang="ja-JP" sz="1200">
                <a:latin typeface="FOT-学参丸ゴ Pro B" panose="02020700000000000000" pitchFamily="18" charset="-128"/>
                <a:ea typeface="FOT-学参丸ゴ Pro B" panose="02020700000000000000" pitchFamily="18" charset="-128"/>
              </a:rPr>
              <a:t>3)</a:t>
            </a:r>
          </a:p>
        </p:txBody>
      </p:sp>
      <p:sp>
        <p:nvSpPr>
          <p:cNvPr id="618524" name="右矢印 2"/>
          <p:cNvSpPr>
            <a:spLocks noChangeArrowheads="1"/>
          </p:cNvSpPr>
          <p:nvPr/>
        </p:nvSpPr>
        <p:spPr bwMode="auto">
          <a:xfrm>
            <a:off x="6600825" y="3689350"/>
            <a:ext cx="2308225" cy="384175"/>
          </a:xfrm>
          <a:prstGeom prst="rightArrow">
            <a:avLst>
              <a:gd name="adj1" fmla="val 50000"/>
              <a:gd name="adj2" fmla="val 93128"/>
            </a:avLst>
          </a:prstGeom>
          <a:solidFill>
            <a:srgbClr val="3366FF"/>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618525" name="右矢印 18"/>
          <p:cNvSpPr>
            <a:spLocks noChangeArrowheads="1"/>
          </p:cNvSpPr>
          <p:nvPr/>
        </p:nvSpPr>
        <p:spPr bwMode="auto">
          <a:xfrm>
            <a:off x="6619875" y="4527550"/>
            <a:ext cx="1476375" cy="384175"/>
          </a:xfrm>
          <a:prstGeom prst="rightArrow">
            <a:avLst>
              <a:gd name="adj1" fmla="val 50000"/>
              <a:gd name="adj2" fmla="val 94135"/>
            </a:avLst>
          </a:prstGeom>
          <a:solidFill>
            <a:srgbClr val="3366FF"/>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618526" name="右矢印 19"/>
          <p:cNvSpPr>
            <a:spLocks noChangeArrowheads="1"/>
          </p:cNvSpPr>
          <p:nvPr/>
        </p:nvSpPr>
        <p:spPr bwMode="auto">
          <a:xfrm>
            <a:off x="6667500" y="5391150"/>
            <a:ext cx="590550" cy="396875"/>
          </a:xfrm>
          <a:prstGeom prst="rightArrow">
            <a:avLst>
              <a:gd name="adj1" fmla="val 45602"/>
              <a:gd name="adj2" fmla="val 77603"/>
            </a:avLst>
          </a:prstGeom>
          <a:solidFill>
            <a:srgbClr val="3366FF"/>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en-US" sz="1400">
              <a:ea typeface="HGP創英角ｺﾞｼｯｸUB" panose="020B0900000000000000" pitchFamily="50" charset="-128"/>
            </a:endParaRPr>
          </a:p>
        </p:txBody>
      </p:sp>
      <p:sp>
        <p:nvSpPr>
          <p:cNvPr id="618527" name="テキスト ボックス 3"/>
          <p:cNvSpPr txBox="1">
            <a:spLocks noChangeArrowheads="1"/>
          </p:cNvSpPr>
          <p:nvPr/>
        </p:nvSpPr>
        <p:spPr bwMode="auto">
          <a:xfrm>
            <a:off x="8918575" y="3621088"/>
            <a:ext cx="315913" cy="2332037"/>
          </a:xfrm>
          <a:prstGeom prst="rect">
            <a:avLst/>
          </a:prstGeom>
          <a:solidFill>
            <a:schemeClr val="bg1"/>
          </a:solidFill>
          <a:ln w="9525">
            <a:solidFill>
              <a:srgbClr val="00B050"/>
            </a:solidFill>
            <a:miter lim="800000"/>
            <a:headEnd/>
            <a:tailEnd/>
          </a:ln>
        </p:spPr>
        <p:txBody>
          <a:bodyPr vert="eaVert" lIns="54000" rIns="54000">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300">
                <a:latin typeface="FOT-学参丸ゴ Pro B" panose="02020700000000000000" pitchFamily="18" charset="-128"/>
                <a:ea typeface="FOT-学参丸ゴ Pro B" panose="02020700000000000000" pitchFamily="18" charset="-128"/>
              </a:rPr>
              <a:t>すべての閲覧・変更可</a:t>
            </a:r>
          </a:p>
        </p:txBody>
      </p:sp>
      <p:sp>
        <p:nvSpPr>
          <p:cNvPr id="618528" name="テキスト ボックス 21"/>
          <p:cNvSpPr txBox="1">
            <a:spLocks noChangeArrowheads="1"/>
          </p:cNvSpPr>
          <p:nvPr/>
        </p:nvSpPr>
        <p:spPr bwMode="auto">
          <a:xfrm>
            <a:off x="8104188" y="3622675"/>
            <a:ext cx="315912" cy="2330450"/>
          </a:xfrm>
          <a:prstGeom prst="rect">
            <a:avLst/>
          </a:prstGeom>
          <a:solidFill>
            <a:schemeClr val="bg1"/>
          </a:solidFill>
          <a:ln w="9525">
            <a:solidFill>
              <a:srgbClr val="00B050"/>
            </a:solidFill>
            <a:miter lim="800000"/>
            <a:headEnd/>
            <a:tailEnd/>
          </a:ln>
        </p:spPr>
        <p:txBody>
          <a:bodyPr vert="eaVert" lIns="54000" rIns="54000">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300">
                <a:latin typeface="FOT-学参丸ゴ Pro B" panose="02020700000000000000" pitchFamily="18" charset="-128"/>
                <a:ea typeface="FOT-学参丸ゴ Pro B" panose="02020700000000000000" pitchFamily="18" charset="-128"/>
              </a:rPr>
              <a:t>在庫・売上まで</a:t>
            </a:r>
          </a:p>
        </p:txBody>
      </p:sp>
      <p:sp>
        <p:nvSpPr>
          <p:cNvPr id="618529" name="テキスト ボックス 22"/>
          <p:cNvSpPr txBox="1">
            <a:spLocks noChangeArrowheads="1"/>
          </p:cNvSpPr>
          <p:nvPr/>
        </p:nvSpPr>
        <p:spPr bwMode="auto">
          <a:xfrm>
            <a:off x="7299325" y="3622675"/>
            <a:ext cx="315913" cy="2330450"/>
          </a:xfrm>
          <a:prstGeom prst="rect">
            <a:avLst/>
          </a:prstGeom>
          <a:solidFill>
            <a:schemeClr val="bg1"/>
          </a:solidFill>
          <a:ln w="9525">
            <a:solidFill>
              <a:srgbClr val="00B050"/>
            </a:solidFill>
            <a:miter lim="800000"/>
            <a:headEnd/>
            <a:tailEnd/>
          </a:ln>
        </p:spPr>
        <p:txBody>
          <a:bodyPr vert="eaVert" lIns="54000" rIns="54000">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300">
                <a:latin typeface="FOT-学参丸ゴ Pro B" panose="02020700000000000000" pitchFamily="18" charset="-128"/>
                <a:ea typeface="FOT-学参丸ゴ Pro B" panose="02020700000000000000" pitchFamily="18" charset="-128"/>
              </a:rPr>
              <a:t>在庫まで</a:t>
            </a:r>
          </a:p>
        </p:txBody>
      </p:sp>
      <p:pic>
        <p:nvPicPr>
          <p:cNvPr id="618533"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9488" y="3378200"/>
            <a:ext cx="560387" cy="636588"/>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Lst>
        </p:spPr>
      </p:pic>
      <p:pic>
        <p:nvPicPr>
          <p:cNvPr id="618534"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1713" y="5221288"/>
            <a:ext cx="500062" cy="566737"/>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Lst>
        </p:spPr>
      </p:pic>
      <p:pic>
        <p:nvPicPr>
          <p:cNvPr id="618535"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4294188"/>
            <a:ext cx="571500" cy="63817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Lst>
        </p:spPr>
      </p:pic>
      <p:pic>
        <p:nvPicPr>
          <p:cNvPr id="618536" name="Picture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9938" y="3378200"/>
            <a:ext cx="4554537" cy="3225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248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3"/>
          <p:cNvSpPr txBox="1">
            <a:spLocks noChangeArrowheads="1"/>
          </p:cNvSpPr>
          <p:nvPr/>
        </p:nvSpPr>
        <p:spPr bwMode="auto">
          <a:xfrm>
            <a:off x="381000" y="0"/>
            <a:ext cx="9144000" cy="427038"/>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ja-JP" altLang="en-US" sz="2200" b="1">
                <a:solidFill>
                  <a:srgbClr val="0066CC"/>
                </a:solidFill>
                <a:latin typeface="HG丸ｺﾞｼｯｸM-PRO" panose="020F0600000000000000" pitchFamily="50" charset="-128"/>
                <a:ea typeface="HG丸ｺﾞｼｯｸM-PRO" panose="020F0600000000000000" pitchFamily="50" charset="-128"/>
              </a:rPr>
              <a:t>様々なデータを集計し帳票 </a:t>
            </a:r>
            <a:r>
              <a:rPr kumimoji="0" lang="en-US" altLang="ja-JP" sz="2200" b="1">
                <a:solidFill>
                  <a:srgbClr val="0066CC"/>
                </a:solidFill>
                <a:latin typeface="HG丸ｺﾞｼｯｸM-PRO" panose="020F0600000000000000" pitchFamily="50" charset="-128"/>
                <a:ea typeface="HG丸ｺﾞｼｯｸM-PRO" panose="020F0600000000000000" pitchFamily="50" charset="-128"/>
              </a:rPr>
              <a:t>&amp; </a:t>
            </a:r>
            <a:r>
              <a:rPr kumimoji="0" lang="ja-JP" altLang="en-US" sz="2200" b="1">
                <a:solidFill>
                  <a:srgbClr val="0066CC"/>
                </a:solidFill>
                <a:latin typeface="HG丸ｺﾞｼｯｸM-PRO" panose="020F0600000000000000" pitchFamily="50" charset="-128"/>
                <a:ea typeface="HG丸ｺﾞｼｯｸM-PRO" panose="020F0600000000000000" pitchFamily="50" charset="-128"/>
              </a:rPr>
              <a:t>グラフ化</a:t>
            </a:r>
          </a:p>
        </p:txBody>
      </p:sp>
      <p:graphicFrame>
        <p:nvGraphicFramePr>
          <p:cNvPr id="48151" name="Object 23"/>
          <p:cNvGraphicFramePr>
            <a:graphicFrameLocks noChangeAspect="1"/>
          </p:cNvGraphicFramePr>
          <p:nvPr/>
        </p:nvGraphicFramePr>
        <p:xfrm>
          <a:off x="3659188" y="4252913"/>
          <a:ext cx="2917825" cy="2024062"/>
        </p:xfrm>
        <a:graphic>
          <a:graphicData uri="http://schemas.openxmlformats.org/presentationml/2006/ole">
            <mc:AlternateContent xmlns:mc="http://schemas.openxmlformats.org/markup-compatibility/2006">
              <mc:Choice xmlns:v="urn:schemas-microsoft-com:vml" Requires="v">
                <p:oleObj spid="_x0000_s48325" name="Image" r:id="rId4" imgW="13968254" imgH="9688889" progId="Photoshop.Image.13">
                  <p:embed/>
                </p:oleObj>
              </mc:Choice>
              <mc:Fallback>
                <p:oleObj name="Image" r:id="rId4" imgW="13968254" imgH="9688889" progId="Photoshop.Image.13">
                  <p:embed/>
                  <p:pic>
                    <p:nvPicPr>
                      <p:cNvPr id="0" name="Object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9188" y="4252913"/>
                        <a:ext cx="2917825" cy="20240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152" name="Text Box 4"/>
          <p:cNvSpPr txBox="1">
            <a:spLocks noChangeArrowheads="1"/>
          </p:cNvSpPr>
          <p:nvPr/>
        </p:nvSpPr>
        <p:spPr bwMode="auto">
          <a:xfrm>
            <a:off x="212725" y="1025525"/>
            <a:ext cx="3340100" cy="296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nSpc>
                <a:spcPct val="125000"/>
              </a:lnSpc>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様々なデータを帳票･グラフ化</a:t>
            </a:r>
          </a:p>
          <a:p>
            <a:pPr>
              <a:lnSpc>
                <a:spcPct val="125000"/>
              </a:lnSpc>
              <a:spcBef>
                <a:spcPct val="0"/>
              </a:spcBef>
              <a:buFontTx/>
              <a:buNone/>
            </a:pPr>
            <a:endParaRPr lang="ja-JP" altLang="en-US" sz="500" b="1">
              <a:latin typeface="HG丸ｺﾞｼｯｸM-PRO" panose="020F0600000000000000" pitchFamily="50" charset="-128"/>
              <a:ea typeface="HG丸ｺﾞｼｯｸM-PRO" panose="020F0600000000000000" pitchFamily="50" charset="-128"/>
            </a:endParaRPr>
          </a:p>
          <a:p>
            <a:pPr>
              <a:lnSpc>
                <a:spcPct val="125000"/>
              </a:lnSpc>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 日報･月報   </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期間指定可能</a:t>
            </a:r>
          </a:p>
          <a:p>
            <a:pPr>
              <a:lnSpc>
                <a:spcPct val="125000"/>
              </a:lnSpc>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 売上一覧　 </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商品別</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顧客別</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担当者別 </a:t>
            </a:r>
            <a:r>
              <a:rPr lang="en-US" altLang="ja-JP" sz="1200">
                <a:latin typeface="HG丸ｺﾞｼｯｸM-PRO" panose="020F0600000000000000" pitchFamily="50" charset="-128"/>
                <a:ea typeface="HG丸ｺﾞｼｯｸM-PRO" panose="020F0600000000000000" pitchFamily="50" charset="-128"/>
              </a:rPr>
              <a:t>/</a:t>
            </a:r>
            <a:br>
              <a:rPr lang="en-US" altLang="ja-JP"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　　　　　　  粗利別</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部門別</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日別</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月別</a:t>
            </a:r>
            <a:r>
              <a:rPr lang="en-US" altLang="ja-JP" sz="1200">
                <a:latin typeface="HG丸ｺﾞｼｯｸM-PRO" panose="020F0600000000000000" pitchFamily="50" charset="-128"/>
                <a:ea typeface="HG丸ｺﾞｼｯｸM-PRO" panose="020F0600000000000000" pitchFamily="50" charset="-128"/>
              </a:rPr>
              <a:t>/</a:t>
            </a:r>
            <a:br>
              <a:rPr lang="en-US" altLang="ja-JP"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　　　　　  　曜日時間帯別</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店舗別･･･</a:t>
            </a:r>
            <a:r>
              <a:rPr lang="en-US" altLang="ja-JP" sz="1200">
                <a:latin typeface="HG丸ｺﾞｼｯｸM-PRO" panose="020F0600000000000000" pitchFamily="50" charset="-128"/>
                <a:ea typeface="HG丸ｺﾞｼｯｸM-PRO" panose="020F0600000000000000" pitchFamily="50" charset="-128"/>
              </a:rPr>
              <a:t>)</a:t>
            </a:r>
          </a:p>
          <a:p>
            <a:pPr>
              <a:lnSpc>
                <a:spcPct val="125000"/>
              </a:lnSpc>
              <a:spcBef>
                <a:spcPct val="0"/>
              </a:spcBef>
              <a:buFontTx/>
              <a:buNone/>
            </a:pPr>
            <a:r>
              <a:rPr lang="en-US" altLang="ja-JP" sz="1200" b="1">
                <a:latin typeface="HG丸ｺﾞｼｯｸM-PRO" panose="020F0600000000000000" pitchFamily="50" charset="-128"/>
                <a:ea typeface="HG丸ｺﾞｼｯｸM-PRO" panose="020F0600000000000000" pitchFamily="50" charset="-128"/>
              </a:rPr>
              <a:t>* </a:t>
            </a:r>
            <a:r>
              <a:rPr lang="ja-JP" altLang="en-US" sz="1200" b="1">
                <a:latin typeface="HG丸ｺﾞｼｯｸM-PRO" panose="020F0600000000000000" pitchFamily="50" charset="-128"/>
                <a:ea typeface="HG丸ｺﾞｼｯｸM-PRO" panose="020F0600000000000000" pitchFamily="50" charset="-128"/>
              </a:rPr>
              <a:t>ベスト表示 </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商品</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顧客</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担当者･･･</a:t>
            </a:r>
            <a:r>
              <a:rPr lang="en-US" altLang="ja-JP" sz="1200">
                <a:latin typeface="HG丸ｺﾞｼｯｸM-PRO" panose="020F0600000000000000" pitchFamily="50" charset="-128"/>
                <a:ea typeface="HG丸ｺﾞｼｯｸM-PRO" panose="020F0600000000000000" pitchFamily="50" charset="-128"/>
              </a:rPr>
              <a:t>)</a:t>
            </a:r>
          </a:p>
          <a:p>
            <a:pPr>
              <a:lnSpc>
                <a:spcPct val="125000"/>
              </a:lnSpc>
              <a:spcBef>
                <a:spcPct val="0"/>
              </a:spcBef>
              <a:buFontTx/>
              <a:buNone/>
            </a:pPr>
            <a:r>
              <a:rPr lang="en-US" altLang="ja-JP" sz="1200" b="1">
                <a:latin typeface="HG丸ｺﾞｼｯｸM-PRO" panose="020F0600000000000000" pitchFamily="50" charset="-128"/>
                <a:ea typeface="HG丸ｺﾞｼｯｸM-PRO" panose="020F0600000000000000" pitchFamily="50" charset="-128"/>
              </a:rPr>
              <a:t>* </a:t>
            </a:r>
            <a:r>
              <a:rPr lang="ja-JP" altLang="en-US" sz="1200" b="1">
                <a:latin typeface="HG丸ｺﾞｼｯｸM-PRO" panose="020F0600000000000000" pitchFamily="50" charset="-128"/>
                <a:ea typeface="HG丸ｺﾞｼｯｸM-PRO" panose="020F0600000000000000" pitchFamily="50" charset="-128"/>
              </a:rPr>
              <a:t>稼働実績　 </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顧客稼動</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商品稼働</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商品別</a:t>
            </a:r>
            <a:r>
              <a:rPr lang="en-US" altLang="ja-JP" sz="1200">
                <a:latin typeface="HG丸ｺﾞｼｯｸM-PRO" panose="020F0600000000000000" pitchFamily="50" charset="-128"/>
                <a:ea typeface="HG丸ｺﾞｼｯｸM-PRO" panose="020F0600000000000000" pitchFamily="50" charset="-128"/>
              </a:rPr>
              <a:t>,</a:t>
            </a:r>
            <a:br>
              <a:rPr lang="en-US" altLang="ja-JP"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　　　　　　  店舗別</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日別</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仕入先</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部門</a:t>
            </a:r>
            <a:r>
              <a:rPr lang="en-US" altLang="ja-JP" sz="1200">
                <a:latin typeface="HG丸ｺﾞｼｯｸM-PRO" panose="020F0600000000000000" pitchFamily="50" charset="-128"/>
                <a:ea typeface="HG丸ｺﾞｼｯｸM-PRO" panose="020F0600000000000000" pitchFamily="50" charset="-128"/>
              </a:rPr>
              <a:t>/</a:t>
            </a:r>
            <a:br>
              <a:rPr lang="en-US" altLang="ja-JP"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　　　　　　  メーカー</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カテゴリ･･･</a:t>
            </a:r>
            <a:r>
              <a:rPr lang="en-US" altLang="ja-JP" sz="1200">
                <a:latin typeface="HG丸ｺﾞｼｯｸM-PRO" panose="020F0600000000000000" pitchFamily="50" charset="-128"/>
                <a:ea typeface="HG丸ｺﾞｼｯｸM-PRO" panose="020F0600000000000000" pitchFamily="50" charset="-128"/>
              </a:rPr>
              <a:t>)</a:t>
            </a:r>
          </a:p>
          <a:p>
            <a:pPr>
              <a:lnSpc>
                <a:spcPct val="125000"/>
              </a:lnSpc>
              <a:spcBef>
                <a:spcPct val="0"/>
              </a:spcBef>
              <a:buFontTx/>
              <a:buNone/>
            </a:pPr>
            <a:r>
              <a:rPr lang="en-US" altLang="ja-JP" sz="1200" b="1">
                <a:latin typeface="HG丸ｺﾞｼｯｸM-PRO" panose="020F0600000000000000" pitchFamily="50" charset="-128"/>
                <a:ea typeface="HG丸ｺﾞｼｯｸM-PRO" panose="020F0600000000000000" pitchFamily="50" charset="-128"/>
              </a:rPr>
              <a:t>* </a:t>
            </a:r>
            <a:r>
              <a:rPr lang="ja-JP" altLang="en-US" sz="1200" b="1">
                <a:latin typeface="HG丸ｺﾞｼｯｸM-PRO" panose="020F0600000000000000" pitchFamily="50" charset="-128"/>
                <a:ea typeface="HG丸ｺﾞｼｯｸM-PRO" panose="020F0600000000000000" pitchFamily="50" charset="-128"/>
              </a:rPr>
              <a:t>リスト　 　</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商品</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顧客</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在庫</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発注</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免税</a:t>
            </a:r>
            <a:r>
              <a:rPr lang="en-US" altLang="ja-JP" sz="1200">
                <a:latin typeface="HG丸ｺﾞｼｯｸM-PRO" panose="020F0600000000000000" pitchFamily="50" charset="-128"/>
                <a:ea typeface="HG丸ｺﾞｼｯｸM-PRO" panose="020F0600000000000000" pitchFamily="50" charset="-128"/>
              </a:rPr>
              <a:t>/</a:t>
            </a:r>
            <a:br>
              <a:rPr lang="en-US" altLang="ja-JP"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　　　　　　  仕入･･･</a:t>
            </a:r>
            <a:r>
              <a:rPr lang="en-US" altLang="ja-JP" sz="1200">
                <a:latin typeface="HG丸ｺﾞｼｯｸM-PRO" panose="020F0600000000000000" pitchFamily="50" charset="-128"/>
                <a:ea typeface="HG丸ｺﾞｼｯｸM-PRO" panose="020F0600000000000000" pitchFamily="50" charset="-128"/>
              </a:rPr>
              <a:t>)</a:t>
            </a:r>
          </a:p>
          <a:p>
            <a:pPr>
              <a:lnSpc>
                <a:spcPct val="125000"/>
              </a:lnSpc>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・・・・・等</a:t>
            </a:r>
          </a:p>
        </p:txBody>
      </p:sp>
      <p:sp>
        <p:nvSpPr>
          <p:cNvPr id="48153" name="Text Box 5"/>
          <p:cNvSpPr txBox="1">
            <a:spLocks noChangeArrowheads="1"/>
          </p:cNvSpPr>
          <p:nvPr/>
        </p:nvSpPr>
        <p:spPr bwMode="auto">
          <a:xfrm>
            <a:off x="220663" y="576263"/>
            <a:ext cx="91805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日報・月報はもちろん様々なデータを管理しやすいよう帳票化、さらにグラフ化</a:t>
            </a:r>
            <a:r>
              <a:rPr lang="en-US" altLang="ja-JP" sz="1600" b="1">
                <a:latin typeface="HG丸ｺﾞｼｯｸM-PRO" panose="020F0600000000000000" pitchFamily="50" charset="-128"/>
                <a:ea typeface="HG丸ｺﾞｼｯｸM-PRO" panose="020F0600000000000000" pitchFamily="50" charset="-128"/>
              </a:rPr>
              <a:t>(</a:t>
            </a:r>
            <a:r>
              <a:rPr lang="ja-JP" altLang="en-US" sz="1600" b="1">
                <a:latin typeface="HG丸ｺﾞｼｯｸM-PRO" panose="020F0600000000000000" pitchFamily="50" charset="-128"/>
                <a:ea typeface="HG丸ｺﾞｼｯｸM-PRO" panose="020F0600000000000000" pitchFamily="50" charset="-128"/>
              </a:rPr>
              <a:t>一部</a:t>
            </a:r>
            <a:r>
              <a:rPr lang="en-US" altLang="ja-JP" sz="1600" b="1">
                <a:latin typeface="HG丸ｺﾞｼｯｸM-PRO" panose="020F0600000000000000" pitchFamily="50" charset="-128"/>
                <a:ea typeface="HG丸ｺﾞｼｯｸM-PRO" panose="020F0600000000000000" pitchFamily="50" charset="-128"/>
              </a:rPr>
              <a:t>)</a:t>
            </a:r>
            <a:r>
              <a:rPr lang="ja-JP" altLang="en-US" sz="1600" b="1">
                <a:latin typeface="HG丸ｺﾞｼｯｸM-PRO" panose="020F0600000000000000" pitchFamily="50" charset="-128"/>
                <a:ea typeface="HG丸ｺﾞｼｯｸM-PRO" panose="020F0600000000000000" pitchFamily="50" charset="-128"/>
              </a:rPr>
              <a:t>します。</a:t>
            </a:r>
          </a:p>
        </p:txBody>
      </p:sp>
      <p:sp>
        <p:nvSpPr>
          <p:cNvPr id="48154" name="Text Box 20"/>
          <p:cNvSpPr txBox="1">
            <a:spLocks noChangeArrowheads="1"/>
          </p:cNvSpPr>
          <p:nvPr/>
        </p:nvSpPr>
        <p:spPr bwMode="auto">
          <a:xfrm>
            <a:off x="6597650" y="6276975"/>
            <a:ext cx="20129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曜日・時間帯別売上グラフ</a:t>
            </a:r>
          </a:p>
        </p:txBody>
      </p:sp>
      <p:sp>
        <p:nvSpPr>
          <p:cNvPr id="48155" name="Text Box 22"/>
          <p:cNvSpPr txBox="1">
            <a:spLocks noChangeArrowheads="1"/>
          </p:cNvSpPr>
          <p:nvPr/>
        </p:nvSpPr>
        <p:spPr bwMode="auto">
          <a:xfrm>
            <a:off x="3584575" y="3906838"/>
            <a:ext cx="9461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商品リスト</a:t>
            </a:r>
          </a:p>
        </p:txBody>
      </p:sp>
      <p:sp>
        <p:nvSpPr>
          <p:cNvPr id="48156" name="Text Box 24"/>
          <p:cNvSpPr txBox="1">
            <a:spLocks noChangeArrowheads="1"/>
          </p:cNvSpPr>
          <p:nvPr/>
        </p:nvSpPr>
        <p:spPr bwMode="auto">
          <a:xfrm>
            <a:off x="6597650" y="3906838"/>
            <a:ext cx="8699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日報</a:t>
            </a:r>
            <a:r>
              <a:rPr lang="en-US" altLang="ja-JP" sz="1200" b="1">
                <a:latin typeface="HG丸ｺﾞｼｯｸM-PRO" panose="020F0600000000000000" pitchFamily="50" charset="-128"/>
                <a:ea typeface="HG丸ｺﾞｼｯｸM-PRO" panose="020F0600000000000000" pitchFamily="50" charset="-128"/>
              </a:rPr>
              <a:t>/</a:t>
            </a:r>
            <a:r>
              <a:rPr lang="ja-JP" altLang="en-US" sz="1200" b="1">
                <a:latin typeface="HG丸ｺﾞｼｯｸM-PRO" panose="020F0600000000000000" pitchFamily="50" charset="-128"/>
                <a:ea typeface="HG丸ｺﾞｼｯｸM-PRO" panose="020F0600000000000000" pitchFamily="50" charset="-128"/>
              </a:rPr>
              <a:t>月報</a:t>
            </a:r>
          </a:p>
        </p:txBody>
      </p:sp>
      <p:pic>
        <p:nvPicPr>
          <p:cNvPr id="48157" name="図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07188" y="1069975"/>
            <a:ext cx="2714625" cy="284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8" name="図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59188" y="1069975"/>
            <a:ext cx="2917825" cy="285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8159" name="Object 31"/>
          <p:cNvGraphicFramePr>
            <a:graphicFrameLocks noChangeAspect="1"/>
          </p:cNvGraphicFramePr>
          <p:nvPr/>
        </p:nvGraphicFramePr>
        <p:xfrm>
          <a:off x="6707188" y="4260850"/>
          <a:ext cx="2693987" cy="2016125"/>
        </p:xfrm>
        <a:graphic>
          <a:graphicData uri="http://schemas.openxmlformats.org/presentationml/2006/ole">
            <mc:AlternateContent xmlns:mc="http://schemas.openxmlformats.org/markup-compatibility/2006">
              <mc:Choice xmlns:v="urn:schemas-microsoft-com:vml" Requires="v">
                <p:oleObj spid="_x0000_s48326" name="Image" r:id="rId8" imgW="7111111" imgH="5320635" progId="Photoshop.Image.13">
                  <p:embed/>
                </p:oleObj>
              </mc:Choice>
              <mc:Fallback>
                <p:oleObj name="Image" r:id="rId8" imgW="7111111" imgH="5320635" progId="Photoshop.Image.13">
                  <p:embed/>
                  <p:pic>
                    <p:nvPicPr>
                      <p:cNvPr id="0" name="Object 3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07188" y="4260850"/>
                        <a:ext cx="2693987" cy="2016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160" name="Text Box 20"/>
          <p:cNvSpPr txBox="1">
            <a:spLocks noChangeArrowheads="1"/>
          </p:cNvSpPr>
          <p:nvPr/>
        </p:nvSpPr>
        <p:spPr bwMode="auto">
          <a:xfrm>
            <a:off x="3584575" y="6269038"/>
            <a:ext cx="24288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商品</a:t>
            </a:r>
            <a:r>
              <a:rPr lang="en-US" altLang="ja-JP" sz="1200" b="1">
                <a:latin typeface="HG丸ｺﾞｼｯｸM-PRO" panose="020F0600000000000000" pitchFamily="50" charset="-128"/>
                <a:ea typeface="HG丸ｺﾞｼｯｸM-PRO" panose="020F0600000000000000" pitchFamily="50" charset="-128"/>
              </a:rPr>
              <a:t>(</a:t>
            </a:r>
            <a:r>
              <a:rPr lang="ja-JP" altLang="en-US" sz="1200" b="1">
                <a:latin typeface="HG丸ｺﾞｼｯｸM-PRO" panose="020F0600000000000000" pitchFamily="50" charset="-128"/>
                <a:ea typeface="HG丸ｺﾞｼｯｸM-PRO" panose="020F0600000000000000" pitchFamily="50" charset="-128"/>
              </a:rPr>
              <a:t>販売･仕入・在庫･･･</a:t>
            </a:r>
            <a:r>
              <a:rPr lang="en-US" altLang="ja-JP" sz="1200" b="1">
                <a:latin typeface="HG丸ｺﾞｼｯｸM-PRO" panose="020F0600000000000000" pitchFamily="50" charset="-128"/>
                <a:ea typeface="HG丸ｺﾞｼｯｸM-PRO" panose="020F0600000000000000" pitchFamily="50" charset="-128"/>
              </a:rPr>
              <a:t>)</a:t>
            </a:r>
            <a:r>
              <a:rPr lang="ja-JP" altLang="en-US" sz="1200" b="1">
                <a:latin typeface="HG丸ｺﾞｼｯｸM-PRO" panose="020F0600000000000000" pitchFamily="50" charset="-128"/>
                <a:ea typeface="HG丸ｺﾞｼｯｸM-PRO" panose="020F0600000000000000" pitchFamily="50" charset="-128"/>
              </a:rPr>
              <a:t>グラフ</a:t>
            </a:r>
          </a:p>
        </p:txBody>
      </p:sp>
      <p:graphicFrame>
        <p:nvGraphicFramePr>
          <p:cNvPr id="48161" name="Object 33"/>
          <p:cNvGraphicFramePr>
            <a:graphicFrameLocks noChangeAspect="1"/>
          </p:cNvGraphicFramePr>
          <p:nvPr/>
        </p:nvGraphicFramePr>
        <p:xfrm>
          <a:off x="239713" y="4770438"/>
          <a:ext cx="3340100" cy="1528762"/>
        </p:xfrm>
        <a:graphic>
          <a:graphicData uri="http://schemas.openxmlformats.org/presentationml/2006/ole">
            <mc:AlternateContent xmlns:mc="http://schemas.openxmlformats.org/markup-compatibility/2006">
              <mc:Choice xmlns:v="urn:schemas-microsoft-com:vml" Requires="v">
                <p:oleObj spid="_x0000_s48327" name="Image" r:id="rId10" imgW="9028571" imgH="4126984" progId="Photoshop.Image.13">
                  <p:embed/>
                </p:oleObj>
              </mc:Choice>
              <mc:Fallback>
                <p:oleObj name="Image" r:id="rId10" imgW="9028571" imgH="4126984" progId="Photoshop.Image.13">
                  <p:embed/>
                  <p:pic>
                    <p:nvPicPr>
                      <p:cNvPr id="0" name="Object 3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9713" y="4770438"/>
                        <a:ext cx="3340100" cy="15287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162" name="Text Box 21"/>
          <p:cNvSpPr txBox="1">
            <a:spLocks noChangeArrowheads="1"/>
          </p:cNvSpPr>
          <p:nvPr/>
        </p:nvSpPr>
        <p:spPr bwMode="auto">
          <a:xfrm>
            <a:off x="201613" y="4154488"/>
            <a:ext cx="33401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商品稼動</a:t>
            </a:r>
            <a:br>
              <a:rPr lang="ja-JP" altLang="en-US" sz="1200" b="1">
                <a:latin typeface="HG丸ｺﾞｼｯｸM-PRO" panose="020F0600000000000000" pitchFamily="50" charset="-128"/>
                <a:ea typeface="HG丸ｺﾞｼｯｸM-PRO" panose="020F0600000000000000" pitchFamily="50" charset="-128"/>
              </a:rPr>
            </a:br>
            <a:r>
              <a:rPr lang="ja-JP" altLang="en-US" sz="1000">
                <a:latin typeface="HG丸ｺﾞｼｯｸM-PRO" panose="020F0600000000000000" pitchFamily="50" charset="-128"/>
                <a:ea typeface="HG丸ｺﾞｼｯｸM-PRO" panose="020F0600000000000000" pitchFamily="50" charset="-128"/>
              </a:rPr>
              <a:t>集計期間・店舗・集計単位・数量・金額･･･等を、</a:t>
            </a:r>
            <a:br>
              <a:rPr lang="ja-JP" altLang="en-US" sz="1000">
                <a:latin typeface="HG丸ｺﾞｼｯｸM-PRO" panose="020F0600000000000000" pitchFamily="50" charset="-128"/>
                <a:ea typeface="HG丸ｺﾞｼｯｸM-PRO" panose="020F0600000000000000" pitchFamily="50" charset="-128"/>
              </a:rPr>
            </a:br>
            <a:r>
              <a:rPr lang="ja-JP" altLang="en-US" sz="1000">
                <a:latin typeface="HG丸ｺﾞｼｯｸM-PRO" panose="020F0600000000000000" pitchFamily="50" charset="-128"/>
                <a:ea typeface="HG丸ｺﾞｼｯｸM-PRO" panose="020F0600000000000000" pitchFamily="50" charset="-128"/>
              </a:rPr>
              <a:t>集計間隔</a:t>
            </a:r>
            <a:r>
              <a:rPr lang="en-US" altLang="ja-JP" sz="1000">
                <a:latin typeface="HG丸ｺﾞｼｯｸM-PRO" panose="020F0600000000000000" pitchFamily="50" charset="-128"/>
                <a:ea typeface="HG丸ｺﾞｼｯｸM-PRO" panose="020F0600000000000000" pitchFamily="50" charset="-128"/>
              </a:rPr>
              <a:t>1</a:t>
            </a:r>
            <a:r>
              <a:rPr lang="ja-JP" altLang="en-US" sz="1000">
                <a:latin typeface="HG丸ｺﾞｼｯｸM-PRO" panose="020F0600000000000000" pitchFamily="50" charset="-128"/>
                <a:ea typeface="HG丸ｺﾞｼｯｸM-PRO" panose="020F0600000000000000" pitchFamily="50" charset="-128"/>
              </a:rPr>
              <a:t>～</a:t>
            </a:r>
            <a:r>
              <a:rPr lang="en-US" altLang="ja-JP" sz="1000">
                <a:latin typeface="HG丸ｺﾞｼｯｸM-PRO" panose="020F0600000000000000" pitchFamily="50" charset="-128"/>
                <a:ea typeface="HG丸ｺﾞｼｯｸM-PRO" panose="020F0600000000000000" pitchFamily="50" charset="-128"/>
              </a:rPr>
              <a:t>31</a:t>
            </a:r>
            <a:r>
              <a:rPr lang="ja-JP" altLang="en-US" sz="1000">
                <a:latin typeface="HG丸ｺﾞｼｯｸM-PRO" panose="020F0600000000000000" pitchFamily="50" charset="-128"/>
                <a:ea typeface="HG丸ｺﾞｼｯｸM-PRO" panose="020F0600000000000000" pitchFamily="50" charset="-128"/>
              </a:rPr>
              <a:t>日で纏めます（下図、集計間隔</a:t>
            </a:r>
            <a:r>
              <a:rPr lang="en-US" altLang="ja-JP" sz="1000">
                <a:latin typeface="HG丸ｺﾞｼｯｸM-PRO" panose="020F0600000000000000" pitchFamily="50" charset="-128"/>
                <a:ea typeface="HG丸ｺﾞｼｯｸM-PRO" panose="020F0600000000000000" pitchFamily="50" charset="-128"/>
              </a:rPr>
              <a:t>7</a:t>
            </a:r>
            <a:r>
              <a:rPr lang="ja-JP" altLang="en-US" sz="1000">
                <a:latin typeface="HG丸ｺﾞｼｯｸM-PRO" panose="020F0600000000000000" pitchFamily="50" charset="-128"/>
                <a:ea typeface="HG丸ｺﾞｼｯｸM-PRO" panose="020F0600000000000000" pitchFamily="50" charset="-128"/>
              </a:rPr>
              <a:t>日）</a:t>
            </a:r>
          </a:p>
        </p:txBody>
      </p:sp>
    </p:spTree>
  </p:cSld>
  <p:clrMapOvr>
    <a:masterClrMapping/>
  </p:clrMapOvr>
  <p:transition advTm="248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スライド番号プレースホルダー 5"/>
          <p:cNvSpPr>
            <a:spLocks noGrp="1"/>
          </p:cNvSpPr>
          <p:nvPr>
            <p:ph type="sldNum" sz="quarter" idx="12"/>
          </p:nvPr>
        </p:nvSpPr>
        <p:spPr/>
        <p:txBody>
          <a:bodyPr/>
          <a:lstStyle/>
          <a:p>
            <a:fld id="{7E0E57BC-549D-407A-B4FE-18FD39856CCF}" type="slidenum">
              <a:rPr lang="en-US" altLang="ja-JP"/>
              <a:pPr/>
              <a:t>34</a:t>
            </a:fld>
            <a:endParaRPr lang="en-US" altLang="ja-JP"/>
          </a:p>
        </p:txBody>
      </p:sp>
      <p:graphicFrame>
        <p:nvGraphicFramePr>
          <p:cNvPr id="264216" name="Object 24"/>
          <p:cNvGraphicFramePr>
            <a:graphicFrameLocks noChangeAspect="1"/>
          </p:cNvGraphicFramePr>
          <p:nvPr/>
        </p:nvGraphicFramePr>
        <p:xfrm>
          <a:off x="5037138" y="955675"/>
          <a:ext cx="3683000" cy="3036888"/>
        </p:xfrm>
        <a:graphic>
          <a:graphicData uri="http://schemas.openxmlformats.org/presentationml/2006/ole">
            <mc:AlternateContent xmlns:mc="http://schemas.openxmlformats.org/markup-compatibility/2006">
              <mc:Choice xmlns:v="urn:schemas-microsoft-com:vml" Requires="v">
                <p:oleObj spid="_x0000_s264433" name="Image" r:id="rId3" imgW="10628571" imgH="8761905" progId="Photoshop.Image.13">
                  <p:embed/>
                </p:oleObj>
              </mc:Choice>
              <mc:Fallback>
                <p:oleObj name="Image" r:id="rId3" imgW="10628571" imgH="8761905" progId="Photoshop.Image.13">
                  <p:embed/>
                  <p:pic>
                    <p:nvPicPr>
                      <p:cNvPr id="0" name="Object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7138" y="955675"/>
                        <a:ext cx="3683000" cy="30368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4195" name="Text Box 21"/>
          <p:cNvSpPr txBox="1">
            <a:spLocks noChangeArrowheads="1"/>
          </p:cNvSpPr>
          <p:nvPr/>
        </p:nvSpPr>
        <p:spPr bwMode="auto">
          <a:xfrm>
            <a:off x="595313" y="4083050"/>
            <a:ext cx="12065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商品</a:t>
            </a:r>
            <a:r>
              <a:rPr lang="en-US" altLang="ja-JP" sz="1200" b="1">
                <a:latin typeface="HG丸ｺﾞｼｯｸM-PRO" panose="020F0600000000000000" pitchFamily="50" charset="-128"/>
                <a:ea typeface="HG丸ｺﾞｼｯｸM-PRO" panose="020F0600000000000000" pitchFamily="50" charset="-128"/>
              </a:rPr>
              <a:t>Z</a:t>
            </a:r>
            <a:r>
              <a:rPr lang="ja-JP" altLang="en-US" sz="1200" b="1">
                <a:latin typeface="HG丸ｺﾞｼｯｸM-PRO" panose="020F0600000000000000" pitchFamily="50" charset="-128"/>
                <a:ea typeface="HG丸ｺﾞｼｯｸM-PRO" panose="020F0600000000000000" pitchFamily="50" charset="-128"/>
              </a:rPr>
              <a:t>チャート</a:t>
            </a:r>
          </a:p>
        </p:txBody>
      </p:sp>
      <p:graphicFrame>
        <p:nvGraphicFramePr>
          <p:cNvPr id="264196" name="Object 4"/>
          <p:cNvGraphicFramePr>
            <a:graphicFrameLocks noChangeAspect="1"/>
          </p:cNvGraphicFramePr>
          <p:nvPr/>
        </p:nvGraphicFramePr>
        <p:xfrm>
          <a:off x="709613" y="955675"/>
          <a:ext cx="3203575" cy="3100388"/>
        </p:xfrm>
        <a:graphic>
          <a:graphicData uri="http://schemas.openxmlformats.org/presentationml/2006/ole">
            <mc:AlternateContent xmlns:mc="http://schemas.openxmlformats.org/markup-compatibility/2006">
              <mc:Choice xmlns:v="urn:schemas-microsoft-com:vml" Requires="v">
                <p:oleObj spid="_x0000_s264434" name="Image" r:id="rId5" imgW="13396825" imgH="12977778" progId="Photoshop.Image.13">
                  <p:embed/>
                </p:oleObj>
              </mc:Choice>
              <mc:Fallback>
                <p:oleObj name="Image" r:id="rId5" imgW="13396825" imgH="12977778" progId="Photoshop.Image.1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613" y="955675"/>
                        <a:ext cx="3203575" cy="3100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4197" name="Text Box 3"/>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dirty="0">
                <a:solidFill>
                  <a:srgbClr val="0066CC"/>
                </a:solidFill>
                <a:latin typeface="HG丸ｺﾞｼｯｸM-PRO" panose="020F0600000000000000" pitchFamily="50" charset="-128"/>
                <a:ea typeface="HG丸ｺﾞｼｯｸM-PRO" panose="020F0600000000000000" pitchFamily="50" charset="-128"/>
              </a:rPr>
              <a:t>Ｚチャートで商品</a:t>
            </a:r>
            <a:r>
              <a:rPr kumimoji="0" lang="ja-JP" altLang="en-US" sz="2200" b="1" dirty="0" smtClean="0">
                <a:solidFill>
                  <a:srgbClr val="0066CC"/>
                </a:solidFill>
                <a:latin typeface="HG丸ｺﾞｼｯｸM-PRO" panose="020F0600000000000000" pitchFamily="50" charset="-128"/>
                <a:ea typeface="HG丸ｺﾞｼｯｸM-PRO" panose="020F0600000000000000" pitchFamily="50" charset="-128"/>
              </a:rPr>
              <a:t>の売れ行きが</a:t>
            </a:r>
            <a:r>
              <a:rPr kumimoji="0" lang="ja-JP" altLang="en-US" sz="2200" b="1" dirty="0">
                <a:solidFill>
                  <a:srgbClr val="0066CC"/>
                </a:solidFill>
                <a:latin typeface="HG丸ｺﾞｼｯｸM-PRO" panose="020F0600000000000000" pitchFamily="50" charset="-128"/>
                <a:ea typeface="HG丸ｺﾞｼｯｸM-PRO" panose="020F0600000000000000" pitchFamily="50" charset="-128"/>
              </a:rPr>
              <a:t>一目瞭然</a:t>
            </a:r>
          </a:p>
        </p:txBody>
      </p:sp>
      <p:sp>
        <p:nvSpPr>
          <p:cNvPr id="264198" name="Text Box 5"/>
          <p:cNvSpPr txBox="1">
            <a:spLocks noChangeArrowheads="1"/>
          </p:cNvSpPr>
          <p:nvPr/>
        </p:nvSpPr>
        <p:spPr bwMode="auto">
          <a:xfrm>
            <a:off x="604838" y="568325"/>
            <a:ext cx="8874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dirty="0">
                <a:latin typeface="HG丸ｺﾞｼｯｸM-PRO" panose="020F0600000000000000" pitchFamily="50" charset="-128"/>
                <a:ea typeface="HG丸ｺﾞｼｯｸM-PRO" panose="020F0600000000000000" pitchFamily="50" charset="-128"/>
              </a:rPr>
              <a:t>商品ベスト・リスト・在庫</a:t>
            </a:r>
            <a:r>
              <a:rPr lang="ja-JP" altLang="en-US" sz="1600" b="1" dirty="0" smtClean="0">
                <a:latin typeface="HG丸ｺﾞｼｯｸM-PRO" panose="020F0600000000000000" pitchFamily="50" charset="-128"/>
                <a:ea typeface="HG丸ｺﾞｼｯｸM-PRO" panose="020F0600000000000000" pitchFamily="50" charset="-128"/>
              </a:rPr>
              <a:t>一覧など、</a:t>
            </a:r>
            <a:r>
              <a:rPr lang="ja-JP" altLang="en-US" sz="1600" b="1" dirty="0">
                <a:latin typeface="HG丸ｺﾞｼｯｸM-PRO" panose="020F0600000000000000" pitchFamily="50" charset="-128"/>
                <a:ea typeface="HG丸ｺﾞｼｯｸM-PRO" panose="020F0600000000000000" pitchFamily="50" charset="-128"/>
              </a:rPr>
              <a:t>気になった商品</a:t>
            </a:r>
            <a:r>
              <a:rPr lang="ja-JP" altLang="en-US" sz="1600" b="1" dirty="0" smtClean="0">
                <a:latin typeface="HG丸ｺﾞｼｯｸM-PRO" panose="020F0600000000000000" pitchFamily="50" charset="-128"/>
                <a:ea typeface="HG丸ｺﾞｼｯｸM-PRO" panose="020F0600000000000000" pitchFamily="50" charset="-128"/>
              </a:rPr>
              <a:t>はすぐに</a:t>
            </a:r>
            <a:r>
              <a:rPr lang="en-US" altLang="ja-JP" sz="1600" b="1" dirty="0">
                <a:latin typeface="HG丸ｺﾞｼｯｸM-PRO" panose="020F0600000000000000" pitchFamily="50" charset="-128"/>
                <a:ea typeface="HG丸ｺﾞｼｯｸM-PRO" panose="020F0600000000000000" pitchFamily="50" charset="-128"/>
              </a:rPr>
              <a:t>Z</a:t>
            </a:r>
            <a:r>
              <a:rPr lang="ja-JP" altLang="en-US" sz="1600" b="1" dirty="0">
                <a:latin typeface="HG丸ｺﾞｼｯｸM-PRO" panose="020F0600000000000000" pitchFamily="50" charset="-128"/>
                <a:ea typeface="HG丸ｺﾞｼｯｸM-PRO" panose="020F0600000000000000" pitchFamily="50" charset="-128"/>
              </a:rPr>
              <a:t>チャートでチェック。</a:t>
            </a:r>
          </a:p>
        </p:txBody>
      </p:sp>
      <p:sp>
        <p:nvSpPr>
          <p:cNvPr id="264199" name="Rectangle 7"/>
          <p:cNvSpPr>
            <a:spLocks noChangeArrowheads="1"/>
          </p:cNvSpPr>
          <p:nvPr/>
        </p:nvSpPr>
        <p:spPr bwMode="auto">
          <a:xfrm>
            <a:off x="6416675" y="3665538"/>
            <a:ext cx="401638" cy="169862"/>
          </a:xfrm>
          <a:prstGeom prst="rect">
            <a:avLst/>
          </a:prstGeom>
          <a:noFill/>
          <a:ln w="15875">
            <a:solidFill>
              <a:srgbClr val="8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64200" name="Rectangle 8"/>
          <p:cNvSpPr>
            <a:spLocks noChangeArrowheads="1"/>
          </p:cNvSpPr>
          <p:nvPr/>
        </p:nvSpPr>
        <p:spPr bwMode="auto">
          <a:xfrm>
            <a:off x="7283450" y="3665538"/>
            <a:ext cx="401638" cy="169862"/>
          </a:xfrm>
          <a:prstGeom prst="rect">
            <a:avLst/>
          </a:prstGeom>
          <a:noFill/>
          <a:ln w="15875">
            <a:solidFill>
              <a:srgbClr val="8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64201" name="Rectangle 9"/>
          <p:cNvSpPr>
            <a:spLocks noChangeArrowheads="1"/>
          </p:cNvSpPr>
          <p:nvPr/>
        </p:nvSpPr>
        <p:spPr bwMode="auto">
          <a:xfrm>
            <a:off x="6889750" y="3665538"/>
            <a:ext cx="331788" cy="169862"/>
          </a:xfrm>
          <a:prstGeom prst="rect">
            <a:avLst/>
          </a:prstGeom>
          <a:noFill/>
          <a:ln w="15875">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64202" name="Rectangle 10"/>
          <p:cNvSpPr>
            <a:spLocks noChangeArrowheads="1"/>
          </p:cNvSpPr>
          <p:nvPr/>
        </p:nvSpPr>
        <p:spPr bwMode="auto">
          <a:xfrm>
            <a:off x="2098675" y="3087688"/>
            <a:ext cx="541338" cy="169862"/>
          </a:xfrm>
          <a:prstGeom prst="rect">
            <a:avLst/>
          </a:prstGeom>
          <a:noFill/>
          <a:ln w="15875">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64203" name="Line 11"/>
          <p:cNvSpPr>
            <a:spLocks noChangeShapeType="1"/>
          </p:cNvSpPr>
          <p:nvPr/>
        </p:nvSpPr>
        <p:spPr bwMode="auto">
          <a:xfrm>
            <a:off x="2640013" y="3167063"/>
            <a:ext cx="2343150" cy="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64204" name="Text Box 21"/>
          <p:cNvSpPr txBox="1">
            <a:spLocks noChangeArrowheads="1"/>
          </p:cNvSpPr>
          <p:nvPr/>
        </p:nvSpPr>
        <p:spPr bwMode="auto">
          <a:xfrm>
            <a:off x="3944938" y="2940050"/>
            <a:ext cx="9461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b="1">
                <a:latin typeface="HG丸ｺﾞｼｯｸM-PRO" panose="020F0600000000000000" pitchFamily="50" charset="-128"/>
                <a:ea typeface="HG丸ｺﾞｼｯｸM-PRO" panose="020F0600000000000000" pitchFamily="50" charset="-128"/>
              </a:rPr>
              <a:t>商品詳細表示</a:t>
            </a:r>
          </a:p>
        </p:txBody>
      </p:sp>
      <p:sp>
        <p:nvSpPr>
          <p:cNvPr id="264205" name="Line 13"/>
          <p:cNvSpPr>
            <a:spLocks noChangeShapeType="1"/>
          </p:cNvSpPr>
          <p:nvPr/>
        </p:nvSpPr>
        <p:spPr bwMode="auto">
          <a:xfrm>
            <a:off x="7067550" y="3835400"/>
            <a:ext cx="0" cy="307975"/>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64206" name="Line 14"/>
          <p:cNvSpPr>
            <a:spLocks noChangeShapeType="1"/>
          </p:cNvSpPr>
          <p:nvPr/>
        </p:nvSpPr>
        <p:spPr bwMode="auto">
          <a:xfrm flipH="1">
            <a:off x="4895850" y="3689350"/>
            <a:ext cx="1520825" cy="0"/>
          </a:xfrm>
          <a:prstGeom prst="line">
            <a:avLst/>
          </a:prstGeom>
          <a:noFill/>
          <a:ln w="15875">
            <a:solidFill>
              <a:srgbClr val="8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64207" name="Line 15"/>
          <p:cNvSpPr>
            <a:spLocks noChangeShapeType="1"/>
          </p:cNvSpPr>
          <p:nvPr/>
        </p:nvSpPr>
        <p:spPr bwMode="auto">
          <a:xfrm>
            <a:off x="7685088" y="3689350"/>
            <a:ext cx="1150937" cy="0"/>
          </a:xfrm>
          <a:prstGeom prst="line">
            <a:avLst/>
          </a:prstGeom>
          <a:noFill/>
          <a:ln w="15875">
            <a:solidFill>
              <a:srgbClr val="8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64208" name="Text Box 20"/>
          <p:cNvSpPr txBox="1">
            <a:spLocks noChangeArrowheads="1"/>
          </p:cNvSpPr>
          <p:nvPr/>
        </p:nvSpPr>
        <p:spPr bwMode="auto">
          <a:xfrm>
            <a:off x="3913188" y="3411538"/>
            <a:ext cx="43815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200">
              <a:latin typeface="HG丸ｺﾞｼｯｸM-PRO" panose="020F0600000000000000" pitchFamily="50" charset="-128"/>
              <a:ea typeface="HG丸ｺﾞｼｯｸM-PRO" panose="020F0600000000000000" pitchFamily="50" charset="-128"/>
            </a:endParaRPr>
          </a:p>
        </p:txBody>
      </p:sp>
      <p:sp>
        <p:nvSpPr>
          <p:cNvPr id="264209" name="Text Box 20"/>
          <p:cNvSpPr txBox="1">
            <a:spLocks noChangeArrowheads="1"/>
          </p:cNvSpPr>
          <p:nvPr/>
        </p:nvSpPr>
        <p:spPr bwMode="auto">
          <a:xfrm>
            <a:off x="3929063" y="3398838"/>
            <a:ext cx="12731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a:latin typeface="HG丸ｺﾞｼｯｸM-PRO" panose="020F0600000000000000" pitchFamily="50" charset="-128"/>
                <a:ea typeface="HG丸ｺﾞｼｯｸM-PRO" panose="020F0600000000000000" pitchFamily="50" charset="-128"/>
              </a:rPr>
              <a:t>商品</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販売･仕入</a:t>
            </a:r>
            <a:br>
              <a:rPr lang="ja-JP" altLang="en-US" sz="1000">
                <a:latin typeface="HG丸ｺﾞｼｯｸM-PRO" panose="020F0600000000000000" pitchFamily="50" charset="-128"/>
                <a:ea typeface="HG丸ｺﾞｼｯｸM-PRO" panose="020F0600000000000000" pitchFamily="50" charset="-128"/>
              </a:rPr>
            </a:br>
            <a:r>
              <a:rPr lang="ja-JP" altLang="en-US" sz="1000">
                <a:latin typeface="HG丸ｺﾞｼｯｸM-PRO" panose="020F0600000000000000" pitchFamily="50" charset="-128"/>
                <a:ea typeface="HG丸ｺﾞｼｯｸM-PRO" panose="020F0600000000000000" pitchFamily="50" charset="-128"/>
              </a:rPr>
              <a:t>･在庫･･･</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を</a:t>
            </a:r>
            <a:br>
              <a:rPr lang="ja-JP" altLang="en-US" sz="1000">
                <a:latin typeface="HG丸ｺﾞｼｯｸM-PRO" panose="020F0600000000000000" pitchFamily="50" charset="-128"/>
                <a:ea typeface="HG丸ｺﾞｼｯｸM-PRO" panose="020F0600000000000000" pitchFamily="50" charset="-128"/>
              </a:rPr>
            </a:br>
            <a:r>
              <a:rPr lang="ja-JP" altLang="en-US" sz="1000">
                <a:latin typeface="HG丸ｺﾞｼｯｸM-PRO" panose="020F0600000000000000" pitchFamily="50" charset="-128"/>
                <a:ea typeface="HG丸ｺﾞｼｯｸM-PRO" panose="020F0600000000000000" pitchFamily="50" charset="-128"/>
              </a:rPr>
              <a:t>グラフ化します</a:t>
            </a:r>
            <a:br>
              <a:rPr lang="ja-JP" altLang="en-US" sz="1000">
                <a:latin typeface="HG丸ｺﾞｼｯｸM-PRO" panose="020F0600000000000000" pitchFamily="50" charset="-128"/>
                <a:ea typeface="HG丸ｺﾞｼｯｸM-PRO" panose="020F0600000000000000" pitchFamily="50" charset="-128"/>
              </a:rPr>
            </a:b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図、前項参照</a:t>
            </a:r>
          </a:p>
        </p:txBody>
      </p:sp>
      <p:sp>
        <p:nvSpPr>
          <p:cNvPr id="264210" name="Text Box 20"/>
          <p:cNvSpPr txBox="1">
            <a:spLocks noChangeArrowheads="1"/>
          </p:cNvSpPr>
          <p:nvPr/>
        </p:nvSpPr>
        <p:spPr bwMode="auto">
          <a:xfrm>
            <a:off x="8778875" y="3443288"/>
            <a:ext cx="127317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a:latin typeface="HG丸ｺﾞｼｯｸM-PRO" panose="020F0600000000000000" pitchFamily="50" charset="-128"/>
                <a:ea typeface="HG丸ｺﾞｼｯｸM-PRO" panose="020F0600000000000000" pitchFamily="50" charset="-128"/>
              </a:rPr>
              <a:t>商品の入出庫</a:t>
            </a:r>
            <a:br>
              <a:rPr lang="ja-JP" altLang="en-US" sz="1000">
                <a:latin typeface="HG丸ｺﾞｼｯｸM-PRO" panose="020F0600000000000000" pitchFamily="50" charset="-128"/>
                <a:ea typeface="HG丸ｺﾞｼｯｸM-PRO" panose="020F0600000000000000" pitchFamily="50" charset="-128"/>
              </a:rPr>
            </a:br>
            <a:r>
              <a:rPr lang="ja-JP" altLang="en-US" sz="1000">
                <a:latin typeface="HG丸ｺﾞｼｯｸM-PRO" panose="020F0600000000000000" pitchFamily="50" charset="-128"/>
                <a:ea typeface="HG丸ｺﾞｼｯｸM-PRO" panose="020F0600000000000000" pitchFamily="50" charset="-128"/>
              </a:rPr>
              <a:t>の状況を、</a:t>
            </a:r>
            <a:br>
              <a:rPr lang="ja-JP" altLang="en-US" sz="1000">
                <a:latin typeface="HG丸ｺﾞｼｯｸM-PRO" panose="020F0600000000000000" pitchFamily="50" charset="-128"/>
                <a:ea typeface="HG丸ｺﾞｼｯｸM-PRO" panose="020F0600000000000000" pitchFamily="50" charset="-128"/>
              </a:rPr>
            </a:br>
            <a:r>
              <a:rPr lang="ja-JP" altLang="en-US" sz="1000">
                <a:latin typeface="HG丸ｺﾞｼｯｸM-PRO" panose="020F0600000000000000" pitchFamily="50" charset="-128"/>
                <a:ea typeface="HG丸ｺﾞｼｯｸM-PRO" panose="020F0600000000000000" pitchFamily="50" charset="-128"/>
              </a:rPr>
              <a:t>日別に帳票化。</a:t>
            </a:r>
          </a:p>
        </p:txBody>
      </p:sp>
      <p:graphicFrame>
        <p:nvGraphicFramePr>
          <p:cNvPr id="264211" name="Object 19"/>
          <p:cNvGraphicFramePr>
            <a:graphicFrameLocks noChangeAspect="1"/>
          </p:cNvGraphicFramePr>
          <p:nvPr/>
        </p:nvGraphicFramePr>
        <p:xfrm>
          <a:off x="676275" y="4718050"/>
          <a:ext cx="3765550" cy="2068513"/>
        </p:xfrm>
        <a:graphic>
          <a:graphicData uri="http://schemas.openxmlformats.org/presentationml/2006/ole">
            <mc:AlternateContent xmlns:mc="http://schemas.openxmlformats.org/markup-compatibility/2006">
              <mc:Choice xmlns:v="urn:schemas-microsoft-com:vml" Requires="v">
                <p:oleObj spid="_x0000_s264435" name="Image" r:id="rId7" imgW="12330159" imgH="6768254" progId="Photoshop.Image.13">
                  <p:embed/>
                </p:oleObj>
              </mc:Choice>
              <mc:Fallback>
                <p:oleObj name="Image" r:id="rId7" imgW="12330159" imgH="6768254" progId="Photoshop.Image.13">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6275" y="4718050"/>
                        <a:ext cx="3765550" cy="20685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4212" name="Object 20"/>
          <p:cNvGraphicFramePr>
            <a:graphicFrameLocks noChangeAspect="1"/>
          </p:cNvGraphicFramePr>
          <p:nvPr/>
        </p:nvGraphicFramePr>
        <p:xfrm>
          <a:off x="4856163" y="4718050"/>
          <a:ext cx="3765550" cy="2068513"/>
        </p:xfrm>
        <a:graphic>
          <a:graphicData uri="http://schemas.openxmlformats.org/presentationml/2006/ole">
            <mc:AlternateContent xmlns:mc="http://schemas.openxmlformats.org/markup-compatibility/2006">
              <mc:Choice xmlns:v="urn:schemas-microsoft-com:vml" Requires="v">
                <p:oleObj spid="_x0000_s264436" name="Image" r:id="rId9" imgW="12330159" imgH="6768254" progId="Photoshop.Image.13">
                  <p:embed/>
                </p:oleObj>
              </mc:Choice>
              <mc:Fallback>
                <p:oleObj name="Image" r:id="rId9" imgW="12330159" imgH="6768254" progId="Photoshop.Image.13">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56163" y="4718050"/>
                        <a:ext cx="3765550" cy="20685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4213" name="Text Box 21"/>
          <p:cNvSpPr txBox="1">
            <a:spLocks noChangeArrowheads="1"/>
          </p:cNvSpPr>
          <p:nvPr/>
        </p:nvSpPr>
        <p:spPr bwMode="auto">
          <a:xfrm>
            <a:off x="596900" y="4273550"/>
            <a:ext cx="9070975"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ja-JP" altLang="en-US" sz="1200" dirty="0">
                <a:latin typeface="HG丸ｺﾞｼｯｸM-PRO" panose="020F0600000000000000" pitchFamily="50" charset="-128"/>
                <a:ea typeface="HG丸ｺﾞｼｯｸM-PRO" panose="020F0600000000000000" pitchFamily="50" charset="-128"/>
              </a:rPr>
              <a:t>売上が上がっているのか、下がっているのか</a:t>
            </a:r>
            <a:r>
              <a:rPr lang="ja-JP" altLang="en-US" sz="1200" dirty="0" smtClean="0">
                <a:latin typeface="HG丸ｺﾞｼｯｸM-PRO" panose="020F0600000000000000" pitchFamily="50" charset="-128"/>
                <a:ea typeface="HG丸ｺﾞｼｯｸM-PRO" panose="020F0600000000000000" pitchFamily="50" charset="-128"/>
              </a:rPr>
              <a:t>、が一目でわかるグラフ形式です。月々</a:t>
            </a:r>
            <a:r>
              <a:rPr lang="ja-JP" altLang="en-US" sz="1200" dirty="0">
                <a:latin typeface="HG丸ｺﾞｼｯｸM-PRO" panose="020F0600000000000000" pitchFamily="50" charset="-128"/>
                <a:ea typeface="HG丸ｺﾞｼｯｸM-PRO" panose="020F0600000000000000" pitchFamily="50" charset="-128"/>
              </a:rPr>
              <a:t>の売上は「季節変動」の要素を含みますが、</a:t>
            </a:r>
            <a:r>
              <a:rPr lang="en-US" altLang="ja-JP" sz="1200" dirty="0">
                <a:latin typeface="HG丸ｺﾞｼｯｸM-PRO" panose="020F0600000000000000" pitchFamily="50" charset="-128"/>
                <a:ea typeface="HG丸ｺﾞｼｯｸM-PRO" panose="020F0600000000000000" pitchFamily="50" charset="-128"/>
              </a:rPr>
              <a:t>Z</a:t>
            </a:r>
            <a:r>
              <a:rPr lang="ja-JP" altLang="en-US" sz="1200" dirty="0">
                <a:latin typeface="HG丸ｺﾞｼｯｸM-PRO" panose="020F0600000000000000" pitchFamily="50" charset="-128"/>
                <a:ea typeface="HG丸ｺﾞｼｯｸM-PRO" panose="020F0600000000000000" pitchFamily="50" charset="-128"/>
              </a:rPr>
              <a:t>チャートを見れば、それを加味した上昇／下降の傾向が分かります。（青 ＝ 移動年計、緑 ＝ 月累計、橙 ＝ 月売上） </a:t>
            </a:r>
          </a:p>
        </p:txBody>
      </p:sp>
      <p:sp>
        <p:nvSpPr>
          <p:cNvPr id="264214" name="Text Box 22"/>
          <p:cNvSpPr txBox="1">
            <a:spLocks noChangeArrowheads="1"/>
          </p:cNvSpPr>
          <p:nvPr/>
        </p:nvSpPr>
        <p:spPr bwMode="auto">
          <a:xfrm>
            <a:off x="1681163" y="4778375"/>
            <a:ext cx="2392362" cy="204788"/>
          </a:xfrm>
          <a:prstGeom prst="rect">
            <a:avLst/>
          </a:prstGeom>
          <a:solidFill>
            <a:srgbClr val="FF00FF">
              <a:alpha val="12000"/>
            </a:srgbClr>
          </a:solidFill>
          <a:ln>
            <a:noFill/>
          </a:ln>
          <a:effectLst/>
          <a:extLs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p>
            <a:r>
              <a:rPr lang="ja-JP" altLang="en-US" sz="1200" b="1">
                <a:ea typeface="HG丸ｺﾞｼｯｸM-PRO" panose="020F0600000000000000" pitchFamily="50" charset="-128"/>
              </a:rPr>
              <a:t>右肩上がり ＝ 売上が順調な商品</a:t>
            </a:r>
          </a:p>
        </p:txBody>
      </p:sp>
      <p:sp>
        <p:nvSpPr>
          <p:cNvPr id="264215" name="Text Box 23"/>
          <p:cNvSpPr txBox="1">
            <a:spLocks noChangeArrowheads="1"/>
          </p:cNvSpPr>
          <p:nvPr/>
        </p:nvSpPr>
        <p:spPr bwMode="auto">
          <a:xfrm>
            <a:off x="5932488" y="4778375"/>
            <a:ext cx="2305050" cy="204788"/>
          </a:xfrm>
          <a:prstGeom prst="rect">
            <a:avLst/>
          </a:prstGeom>
          <a:solidFill>
            <a:srgbClr val="FF00FF">
              <a:alpha val="12000"/>
            </a:srgbClr>
          </a:solidFill>
          <a:ln>
            <a:noFill/>
          </a:ln>
          <a:effectLst/>
          <a:extLs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p>
            <a:r>
              <a:rPr lang="ja-JP" altLang="en-US" sz="1200" b="1">
                <a:ea typeface="HG丸ｺﾞｼｯｸM-PRO" panose="020F0600000000000000" pitchFamily="50" charset="-128"/>
              </a:rPr>
              <a:t>右肩下がり ＝ 売上下降の商品</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198" name="Object 22"/>
          <p:cNvGraphicFramePr>
            <a:graphicFrameLocks noChangeAspect="1"/>
          </p:cNvGraphicFramePr>
          <p:nvPr/>
        </p:nvGraphicFramePr>
        <p:xfrm>
          <a:off x="4383088" y="1746250"/>
          <a:ext cx="4487862" cy="2101850"/>
        </p:xfrm>
        <a:graphic>
          <a:graphicData uri="http://schemas.openxmlformats.org/presentationml/2006/ole">
            <mc:AlternateContent xmlns:mc="http://schemas.openxmlformats.org/markup-compatibility/2006">
              <mc:Choice xmlns:v="urn:schemas-microsoft-com:vml" Requires="v">
                <p:oleObj spid="_x0000_s50367" name="Image" r:id="rId4" imgW="13371429" imgH="6260317" progId="Photoshop.Image.13">
                  <p:embed/>
                </p:oleObj>
              </mc:Choice>
              <mc:Fallback>
                <p:oleObj name="Image" r:id="rId4" imgW="13371429" imgH="6260317" progId="Photoshop.Image.13">
                  <p:embed/>
                  <p:pic>
                    <p:nvPicPr>
                      <p:cNvPr id="0" name="Object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3088" y="1746250"/>
                        <a:ext cx="4487862" cy="2101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0192" name="Object 16"/>
          <p:cNvGraphicFramePr>
            <a:graphicFrameLocks noChangeAspect="1"/>
          </p:cNvGraphicFramePr>
          <p:nvPr/>
        </p:nvGraphicFramePr>
        <p:xfrm>
          <a:off x="473075" y="1998663"/>
          <a:ext cx="2811463" cy="3001962"/>
        </p:xfrm>
        <a:graphic>
          <a:graphicData uri="http://schemas.openxmlformats.org/presentationml/2006/ole">
            <mc:AlternateContent xmlns:mc="http://schemas.openxmlformats.org/markup-compatibility/2006">
              <mc:Choice xmlns:v="urn:schemas-microsoft-com:vml" Requires="v">
                <p:oleObj spid="_x0000_s50368" name="Image" r:id="rId6" imgW="5422222" imgH="5790476" progId="Photoshop.Image.13">
                  <p:embed/>
                </p:oleObj>
              </mc:Choice>
              <mc:Fallback>
                <p:oleObj name="Image" r:id="rId6" imgW="5422222" imgH="5790476" progId="Photoshop.Image.13">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075" y="1998663"/>
                        <a:ext cx="2811463" cy="30019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182" name="Rectangle 18"/>
          <p:cNvSpPr>
            <a:spLocks noChangeArrowheads="1"/>
          </p:cNvSpPr>
          <p:nvPr/>
        </p:nvSpPr>
        <p:spPr bwMode="auto">
          <a:xfrm>
            <a:off x="461963" y="2589213"/>
            <a:ext cx="2967037" cy="219075"/>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en-US" sz="1400">
              <a:ea typeface="HGP創英角ｺﾞｼｯｸUB" panose="020B0900000000000000" pitchFamily="50" charset="-128"/>
            </a:endParaRPr>
          </a:p>
        </p:txBody>
      </p:sp>
      <p:sp>
        <p:nvSpPr>
          <p:cNvPr id="50183" name="Text Box 21"/>
          <p:cNvSpPr txBox="1">
            <a:spLocks noChangeArrowheads="1"/>
          </p:cNvSpPr>
          <p:nvPr/>
        </p:nvSpPr>
        <p:spPr bwMode="auto">
          <a:xfrm>
            <a:off x="385763" y="1085850"/>
            <a:ext cx="4514850"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カテゴリ作成</a:t>
            </a:r>
          </a:p>
          <a:p>
            <a:pPr>
              <a:spcBef>
                <a:spcPct val="0"/>
              </a:spcBef>
              <a:buFontTx/>
              <a:buNone/>
            </a:pPr>
            <a:r>
              <a:rPr lang="ja-JP" altLang="en-US" sz="1200">
                <a:latin typeface="HG丸ｺﾞｼｯｸM-PRO" panose="020F0600000000000000" pitchFamily="50" charset="-128"/>
                <a:ea typeface="HG丸ｺﾞｼｯｸM-PRO" panose="020F0600000000000000" pitchFamily="50" charset="-128"/>
              </a:rPr>
              <a:t>大カテゴリは、</a:t>
            </a:r>
            <a:r>
              <a:rPr lang="en-US" altLang="ja-JP" sz="1200">
                <a:latin typeface="HG丸ｺﾞｼｯｸM-PRO" panose="020F0600000000000000" pitchFamily="50" charset="-128"/>
                <a:ea typeface="HG丸ｺﾞｼｯｸM-PRO" panose="020F0600000000000000" pitchFamily="50" charset="-128"/>
              </a:rPr>
              <a:t>6</a:t>
            </a:r>
            <a:r>
              <a:rPr lang="ja-JP" altLang="en-US" sz="1200">
                <a:latin typeface="HG丸ｺﾞｼｯｸM-PRO" panose="020F0600000000000000" pitchFamily="50" charset="-128"/>
                <a:ea typeface="HG丸ｺﾞｼｯｸM-PRO" panose="020F0600000000000000" pitchFamily="50" charset="-128"/>
              </a:rPr>
              <a:t>カテゴリ。</a:t>
            </a:r>
          </a:p>
          <a:p>
            <a:pPr>
              <a:spcBef>
                <a:spcPct val="0"/>
              </a:spcBef>
              <a:buFontTx/>
              <a:buNone/>
            </a:pPr>
            <a:r>
              <a:rPr lang="ja-JP" altLang="en-US" sz="1200">
                <a:latin typeface="HG丸ｺﾞｼｯｸM-PRO" panose="020F0600000000000000" pitchFamily="50" charset="-128"/>
                <a:ea typeface="HG丸ｺﾞｼｯｸM-PRO" panose="020F0600000000000000" pitchFamily="50" charset="-128"/>
              </a:rPr>
              <a:t>大カテゴリの下に小カテゴリを設定できます。</a:t>
            </a:r>
          </a:p>
        </p:txBody>
      </p:sp>
      <p:sp>
        <p:nvSpPr>
          <p:cNvPr id="50184" name="Text Box 22"/>
          <p:cNvSpPr txBox="1">
            <a:spLocks noChangeArrowheads="1"/>
          </p:cNvSpPr>
          <p:nvPr/>
        </p:nvSpPr>
        <p:spPr bwMode="auto">
          <a:xfrm>
            <a:off x="396875" y="6470650"/>
            <a:ext cx="8339138"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400" b="1" dirty="0">
                <a:latin typeface="HG丸ｺﾞｼｯｸM-PRO" panose="020F0600000000000000" pitchFamily="50" charset="-128"/>
                <a:ea typeface="HG丸ｺﾞｼｯｸM-PRO" panose="020F0600000000000000" pitchFamily="50" charset="-128"/>
              </a:rPr>
              <a:t>金額･販売数による集計が可能で、各カテゴリー毎に、期間･店舗･</a:t>
            </a:r>
            <a:r>
              <a:rPr lang="ja-JP" altLang="en-US" sz="1400" b="1" dirty="0" smtClean="0">
                <a:latin typeface="HG丸ｺﾞｼｯｸM-PRO" panose="020F0600000000000000" pitchFamily="50" charset="-128"/>
                <a:ea typeface="HG丸ｺﾞｼｯｸM-PRO" panose="020F0600000000000000" pitchFamily="50" charset="-128"/>
              </a:rPr>
              <a:t>部門などで</a:t>
            </a:r>
            <a:r>
              <a:rPr lang="ja-JP" altLang="en-US" sz="1400" b="1" dirty="0">
                <a:latin typeface="HG丸ｺﾞｼｯｸM-PRO" panose="020F0600000000000000" pitchFamily="50" charset="-128"/>
                <a:ea typeface="HG丸ｺﾞｼｯｸM-PRO" panose="020F0600000000000000" pitchFamily="50" charset="-128"/>
              </a:rPr>
              <a:t>集計を行えます。</a:t>
            </a:r>
          </a:p>
        </p:txBody>
      </p:sp>
      <p:sp>
        <p:nvSpPr>
          <p:cNvPr id="50185" name="Text Box 23"/>
          <p:cNvSpPr txBox="1">
            <a:spLocks noChangeArrowheads="1"/>
          </p:cNvSpPr>
          <p:nvPr/>
        </p:nvSpPr>
        <p:spPr bwMode="auto">
          <a:xfrm>
            <a:off x="387350" y="1795463"/>
            <a:ext cx="385286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000">
                <a:latin typeface="HG丸ｺﾞｼｯｸM-PRO" panose="020F0600000000000000" pitchFamily="50" charset="-128"/>
                <a:ea typeface="HG丸ｺﾞｼｯｸM-PRO" panose="020F0600000000000000" pitchFamily="50" charset="-128"/>
              </a:rPr>
              <a:t>例</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サイズカテゴリの下に</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各サイズ</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の小カテゴリを作成</a:t>
            </a:r>
          </a:p>
        </p:txBody>
      </p:sp>
      <p:sp>
        <p:nvSpPr>
          <p:cNvPr id="50186" name="Rectangle 24"/>
          <p:cNvSpPr>
            <a:spLocks noChangeArrowheads="1"/>
          </p:cNvSpPr>
          <p:nvPr/>
        </p:nvSpPr>
        <p:spPr bwMode="auto">
          <a:xfrm>
            <a:off x="1092200" y="3613150"/>
            <a:ext cx="1127125" cy="1387475"/>
          </a:xfrm>
          <a:prstGeom prst="rect">
            <a:avLst/>
          </a:prstGeom>
          <a:noFill/>
          <a:ln w="19050">
            <a:pattFill prst="pct70">
              <a:fgClr>
                <a:srgbClr val="FF0000"/>
              </a:fgClr>
              <a:bgClr>
                <a:srgbClr val="FFFFFF"/>
              </a:bgClr>
            </a:patt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endParaRPr lang="ja-JP" altLang="en-US" sz="1400">
              <a:ea typeface="HGP創英角ｺﾞｼｯｸUB" panose="020B0900000000000000" pitchFamily="50" charset="-128"/>
            </a:endParaRPr>
          </a:p>
        </p:txBody>
      </p:sp>
      <p:sp>
        <p:nvSpPr>
          <p:cNvPr id="50187" name="Text Box 25"/>
          <p:cNvSpPr txBox="1">
            <a:spLocks noChangeArrowheads="1"/>
          </p:cNvSpPr>
          <p:nvPr/>
        </p:nvSpPr>
        <p:spPr bwMode="auto">
          <a:xfrm>
            <a:off x="4278313" y="1066800"/>
            <a:ext cx="4957762"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商品のカテゴリ分類</a:t>
            </a:r>
            <a:br>
              <a:rPr lang="ja-JP" altLang="en-US" sz="1400" b="1">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部門等に限らず、一覧表で示した商品リスト</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右</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をクリックして、フォルダ（作成したカテゴリ）に、ドロップして自由に分類できます。</a:t>
            </a:r>
          </a:p>
        </p:txBody>
      </p:sp>
      <p:graphicFrame>
        <p:nvGraphicFramePr>
          <p:cNvPr id="50190" name="Object 14"/>
          <p:cNvGraphicFramePr>
            <a:graphicFrameLocks noChangeAspect="1"/>
          </p:cNvGraphicFramePr>
          <p:nvPr/>
        </p:nvGraphicFramePr>
        <p:xfrm>
          <a:off x="490538" y="5568950"/>
          <a:ext cx="3057525" cy="749300"/>
        </p:xfrm>
        <a:graphic>
          <a:graphicData uri="http://schemas.openxmlformats.org/presentationml/2006/ole">
            <mc:AlternateContent xmlns:mc="http://schemas.openxmlformats.org/markup-compatibility/2006">
              <mc:Choice xmlns:v="urn:schemas-microsoft-com:vml" Requires="v">
                <p:oleObj spid="_x0000_s50369" name="Image" r:id="rId8" imgW="6692063" imgH="1638095" progId="Photoshop.Image.13">
                  <p:embed/>
                </p:oleObj>
              </mc:Choice>
              <mc:Fallback>
                <p:oleObj name="Image" r:id="rId8" imgW="6692063" imgH="1638095" progId="Photoshop.Image.13">
                  <p:embed/>
                  <p:pic>
                    <p:nvPicPr>
                      <p:cNvPr id="0" name="Object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0538" y="5568950"/>
                        <a:ext cx="3057525" cy="7493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193" name="Line 17"/>
          <p:cNvSpPr>
            <a:spLocks noChangeShapeType="1"/>
          </p:cNvSpPr>
          <p:nvPr/>
        </p:nvSpPr>
        <p:spPr bwMode="auto">
          <a:xfrm>
            <a:off x="1781175" y="2827338"/>
            <a:ext cx="0" cy="785812"/>
          </a:xfrm>
          <a:prstGeom prst="line">
            <a:avLst/>
          </a:prstGeom>
          <a:noFill/>
          <a:ln w="1905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50194" name="Text Box 21"/>
          <p:cNvSpPr txBox="1">
            <a:spLocks noChangeArrowheads="1"/>
          </p:cNvSpPr>
          <p:nvPr/>
        </p:nvSpPr>
        <p:spPr bwMode="auto">
          <a:xfrm>
            <a:off x="385763" y="5099050"/>
            <a:ext cx="4514850" cy="48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カテゴリ別クロス集計</a:t>
            </a:r>
            <a:br>
              <a:rPr lang="ja-JP" altLang="en-US" sz="1400" b="1">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期間・店舗・商品コード･･･等で、絞込み可</a:t>
            </a:r>
          </a:p>
        </p:txBody>
      </p:sp>
      <p:sp>
        <p:nvSpPr>
          <p:cNvPr id="50197" name="Text Box 21"/>
          <p:cNvSpPr txBox="1">
            <a:spLocks noChangeArrowheads="1"/>
          </p:cNvSpPr>
          <p:nvPr/>
        </p:nvSpPr>
        <p:spPr bwMode="auto">
          <a:xfrm>
            <a:off x="4325938" y="3944938"/>
            <a:ext cx="5010150" cy="2530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ja-JP" altLang="en-US" dirty="0">
                <a:ea typeface="HG丸ｺﾞｼｯｸM-PRO" panose="020F0600000000000000" pitchFamily="50" charset="-128"/>
              </a:rPr>
              <a:t>明細管理－売上一覧・・・・小計単位にカテゴリ。選択したカテゴリの表示。</a:t>
            </a:r>
          </a:p>
          <a:p>
            <a:pPr algn="l"/>
            <a:r>
              <a:rPr lang="ja-JP" altLang="en-US" dirty="0">
                <a:ea typeface="HG丸ｺﾞｼｯｸM-PRO" panose="020F0600000000000000" pitchFamily="50" charset="-128"/>
              </a:rPr>
              <a:t>明細管理－商品別・・・・・選択したカテゴリの表示。</a:t>
            </a:r>
          </a:p>
          <a:p>
            <a:pPr algn="l"/>
            <a:r>
              <a:rPr lang="ja-JP" altLang="en-US" dirty="0">
                <a:ea typeface="HG丸ｺﾞｼｯｸM-PRO" panose="020F0600000000000000" pitchFamily="50" charset="-128"/>
              </a:rPr>
              <a:t>明細管理－粗利別・・・・・カテゴリの範囲指定と選択カテゴリの一覧表示。</a:t>
            </a:r>
          </a:p>
          <a:p>
            <a:pPr algn="l"/>
            <a:r>
              <a:rPr lang="ja-JP" altLang="en-US" dirty="0">
                <a:ea typeface="HG丸ｺﾞｼｯｸM-PRO" panose="020F0600000000000000" pitchFamily="50" charset="-128"/>
              </a:rPr>
              <a:t>明細管理－分類別・・・・・カテゴリごとの販売、仕入表示。</a:t>
            </a:r>
          </a:p>
          <a:p>
            <a:pPr algn="l"/>
            <a:r>
              <a:rPr lang="ja-JP" altLang="en-US" dirty="0">
                <a:ea typeface="HG丸ｺﾞｼｯｸM-PRO" panose="020F0600000000000000" pitchFamily="50" charset="-128"/>
              </a:rPr>
              <a:t>商品管理－商品マスタ・・・新規商品の登録と共に商品カテゴリの登録。</a:t>
            </a:r>
          </a:p>
          <a:p>
            <a:pPr algn="l"/>
            <a:r>
              <a:rPr lang="ja-JP" altLang="en-US" dirty="0">
                <a:ea typeface="HG丸ｺﾞｼｯｸM-PRO" panose="020F0600000000000000" pitchFamily="50" charset="-128"/>
              </a:rPr>
              <a:t>商品管理－商品リスト・・・既存商品の商品カテゴリ登録、変更。</a:t>
            </a:r>
          </a:p>
          <a:p>
            <a:pPr algn="l"/>
            <a:r>
              <a:rPr lang="ja-JP" altLang="en-US" dirty="0">
                <a:ea typeface="HG丸ｺﾞｼｯｸM-PRO" panose="020F0600000000000000" pitchFamily="50" charset="-128"/>
              </a:rPr>
              <a:t>　　　　　　　　　　　　　カテゴリ範囲指定。選択カテゴリの一覧表示。</a:t>
            </a:r>
          </a:p>
          <a:p>
            <a:pPr algn="l"/>
            <a:r>
              <a:rPr lang="ja-JP" altLang="en-US" dirty="0">
                <a:ea typeface="HG丸ｺﾞｼｯｸM-PRO" panose="020F0600000000000000" pitchFamily="50" charset="-128"/>
              </a:rPr>
              <a:t>商品管理－商品ベスト・・・カテゴリ範囲指定と選択カテゴリの一覧表示。</a:t>
            </a:r>
          </a:p>
          <a:p>
            <a:pPr algn="l"/>
            <a:r>
              <a:rPr lang="ja-JP" altLang="en-US" dirty="0">
                <a:ea typeface="HG丸ｺﾞｼｯｸM-PRO" panose="020F0600000000000000" pitchFamily="50" charset="-128"/>
              </a:rPr>
              <a:t>商品管理－商品稼動（商品別）・・カテゴリ範囲指定</a:t>
            </a:r>
          </a:p>
          <a:p>
            <a:pPr algn="l"/>
            <a:r>
              <a:rPr lang="ja-JP" altLang="en-US" dirty="0">
                <a:ea typeface="HG丸ｺﾞｼｯｸM-PRO" panose="020F0600000000000000" pitchFamily="50" charset="-128"/>
              </a:rPr>
              <a:t>商品管理－商品稼動（日別）・・・カテゴリの範囲指定と選択カテゴリの一覧表示。</a:t>
            </a:r>
          </a:p>
          <a:p>
            <a:pPr algn="l"/>
            <a:r>
              <a:rPr lang="ja-JP" altLang="en-US" dirty="0">
                <a:ea typeface="HG丸ｺﾞｼｯｸM-PRO" panose="020F0600000000000000" pitchFamily="50" charset="-128"/>
              </a:rPr>
              <a:t>商品管理－商品移動一覧・・・・・カテゴリ範囲指定と選択カテゴリの一覧表示。</a:t>
            </a:r>
          </a:p>
          <a:p>
            <a:pPr algn="l"/>
            <a:r>
              <a:rPr lang="ja-JP" altLang="en-US" dirty="0">
                <a:ea typeface="HG丸ｺﾞｼｯｸM-PRO" panose="020F0600000000000000" pitchFamily="50" charset="-128"/>
              </a:rPr>
              <a:t>在庫管理－在庫一覧・・・・カテゴリ範囲指定と選択カテゴリの一覧表示。</a:t>
            </a:r>
          </a:p>
          <a:p>
            <a:pPr algn="l"/>
            <a:r>
              <a:rPr lang="ja-JP" altLang="en-US" dirty="0">
                <a:ea typeface="HG丸ｺﾞｼｯｸM-PRO" panose="020F0600000000000000" pitchFamily="50" charset="-128"/>
              </a:rPr>
              <a:t>在庫管理－在庫比較・・・・カテゴリの範囲指定と選択カテゴリの一覧表示。</a:t>
            </a:r>
          </a:p>
          <a:p>
            <a:pPr algn="l"/>
            <a:r>
              <a:rPr lang="ja-JP" altLang="en-US" dirty="0">
                <a:ea typeface="HG丸ｺﾞｼｯｸM-PRO" panose="020F0600000000000000" pitchFamily="50" charset="-128"/>
              </a:rPr>
              <a:t>在庫管理－発注リスト・・・カテゴリの範囲指定と選択カテゴリの一覧表示。</a:t>
            </a:r>
          </a:p>
          <a:p>
            <a:pPr algn="l"/>
            <a:r>
              <a:rPr lang="ja-JP" altLang="en-US" dirty="0">
                <a:ea typeface="HG丸ｺﾞｼｯｸM-PRO" panose="020F0600000000000000" pitchFamily="50" charset="-128"/>
              </a:rPr>
              <a:t>在庫管理－仕入リスト・・・カテゴリの範囲指定と選択カテゴリの一覧表示。</a:t>
            </a:r>
          </a:p>
          <a:p>
            <a:pPr algn="l"/>
            <a:r>
              <a:rPr lang="ja-JP" altLang="en-US" dirty="0">
                <a:ea typeface="HG丸ｺﾞｼｯｸM-PRO" panose="020F0600000000000000" pitchFamily="50" charset="-128"/>
              </a:rPr>
              <a:t>在庫管理－発注点登録・・・カテゴリの範囲指定と選択カテゴリの一覧表示。</a:t>
            </a:r>
          </a:p>
        </p:txBody>
      </p:sp>
      <p:sp>
        <p:nvSpPr>
          <p:cNvPr id="50199" name="Text Box 25"/>
          <p:cNvSpPr txBox="1">
            <a:spLocks noChangeArrowheads="1"/>
          </p:cNvSpPr>
          <p:nvPr/>
        </p:nvSpPr>
        <p:spPr bwMode="auto">
          <a:xfrm>
            <a:off x="4278313" y="3717925"/>
            <a:ext cx="49577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カテゴリが付加されるメニュー</a:t>
            </a:r>
            <a:endParaRPr lang="ja-JP" altLang="en-US" sz="1200">
              <a:latin typeface="HG丸ｺﾞｼｯｸM-PRO" panose="020F0600000000000000" pitchFamily="50" charset="-128"/>
              <a:ea typeface="HG丸ｺﾞｼｯｸM-PRO" panose="020F0600000000000000" pitchFamily="50" charset="-128"/>
            </a:endParaRPr>
          </a:p>
        </p:txBody>
      </p:sp>
      <p:sp>
        <p:nvSpPr>
          <p:cNvPr id="50200" name="Text Box 4"/>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ctr"/>
            <a:r>
              <a:rPr kumimoji="0" lang="ja-JP" altLang="en-US" sz="2200" b="1" dirty="0">
                <a:solidFill>
                  <a:srgbClr val="0066CC"/>
                </a:solidFill>
                <a:latin typeface="HG丸ｺﾞｼｯｸM-PRO" panose="020F0600000000000000" pitchFamily="50" charset="-128"/>
                <a:ea typeface="HG丸ｺﾞｼｯｸM-PRO" panose="020F0600000000000000" pitchFamily="50" charset="-128"/>
              </a:rPr>
              <a:t>各種帳票にカテゴリを追加！カテゴリでクロス</a:t>
            </a:r>
            <a:r>
              <a:rPr kumimoji="0" lang="ja-JP" altLang="en-US" sz="2200" b="1" dirty="0" smtClean="0">
                <a:solidFill>
                  <a:srgbClr val="0066CC"/>
                </a:solidFill>
                <a:latin typeface="HG丸ｺﾞｼｯｸM-PRO" panose="020F0600000000000000" pitchFamily="50" charset="-128"/>
                <a:ea typeface="HG丸ｺﾞｼｯｸM-PRO" panose="020F0600000000000000" pitchFamily="50" charset="-128"/>
              </a:rPr>
              <a:t>集計</a:t>
            </a:r>
            <a:endParaRPr kumimoji="0" lang="ja-JP" altLang="en-US" sz="2200" b="1" dirty="0">
              <a:solidFill>
                <a:srgbClr val="0066CC"/>
              </a:solidFill>
              <a:latin typeface="HG丸ｺﾞｼｯｸM-PRO" panose="020F0600000000000000" pitchFamily="50" charset="-128"/>
              <a:ea typeface="HG丸ｺﾞｼｯｸM-PRO" panose="020F0600000000000000" pitchFamily="50" charset="-128"/>
            </a:endParaRPr>
          </a:p>
        </p:txBody>
      </p:sp>
      <p:sp>
        <p:nvSpPr>
          <p:cNvPr id="50201" name="Text Box 6"/>
          <p:cNvSpPr txBox="1">
            <a:spLocks noChangeArrowheads="1"/>
          </p:cNvSpPr>
          <p:nvPr/>
        </p:nvSpPr>
        <p:spPr bwMode="auto">
          <a:xfrm>
            <a:off x="393700" y="528638"/>
            <a:ext cx="894238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ja-JP" altLang="en-US" sz="1600" b="1" dirty="0">
                <a:latin typeface="HG丸ｺﾞｼｯｸM-PRO" panose="020F0600000000000000" pitchFamily="50" charset="-128"/>
                <a:ea typeface="HG丸ｺﾞｼｯｸM-PRO" panose="020F0600000000000000" pitchFamily="50" charset="-128"/>
              </a:rPr>
              <a:t>任意のカテゴリを作成し、部門やコード体系に縛られずに、カテゴリ別に分析･クロス集計を</a:t>
            </a:r>
            <a:r>
              <a:rPr lang="ja-JP" altLang="en-US" sz="1600" b="1" dirty="0" smtClean="0">
                <a:latin typeface="HG丸ｺﾞｼｯｸM-PRO" panose="020F0600000000000000" pitchFamily="50" charset="-128"/>
                <a:ea typeface="HG丸ｺﾞｼｯｸM-PRO" panose="020F0600000000000000" pitchFamily="50" charset="-128"/>
              </a:rPr>
              <a:t>行えます。商品</a:t>
            </a:r>
            <a:r>
              <a:rPr lang="ja-JP" altLang="en-US" sz="1600" b="1" dirty="0">
                <a:latin typeface="HG丸ｺﾞｼｯｸM-PRO" panose="020F0600000000000000" pitchFamily="50" charset="-128"/>
                <a:ea typeface="HG丸ｺﾞｼｯｸM-PRO" panose="020F0600000000000000" pitchFamily="50" charset="-128"/>
              </a:rPr>
              <a:t>をドラッグ</a:t>
            </a:r>
            <a:r>
              <a:rPr lang="en-US" altLang="ja-JP" sz="1600" b="1" dirty="0">
                <a:latin typeface="HG丸ｺﾞｼｯｸM-PRO" panose="020F0600000000000000" pitchFamily="50" charset="-128"/>
                <a:ea typeface="HG丸ｺﾞｼｯｸM-PRO" panose="020F0600000000000000" pitchFamily="50" charset="-128"/>
              </a:rPr>
              <a:t>&amp;</a:t>
            </a:r>
            <a:r>
              <a:rPr lang="ja-JP" altLang="en-US" sz="1600" b="1" dirty="0" smtClean="0">
                <a:latin typeface="HG丸ｺﾞｼｯｸM-PRO" panose="020F0600000000000000" pitchFamily="50" charset="-128"/>
                <a:ea typeface="HG丸ｺﾞｼｯｸM-PRO" panose="020F0600000000000000" pitchFamily="50" charset="-128"/>
              </a:rPr>
              <a:t>ドロップするだけで、かんたんに分類ができます。</a:t>
            </a:r>
            <a:endParaRPr lang="ja-JP" altLang="en-US" sz="1600" b="1" dirty="0">
              <a:latin typeface="HG丸ｺﾞｼｯｸM-PRO" panose="020F0600000000000000" pitchFamily="50" charset="-128"/>
              <a:ea typeface="HG丸ｺﾞｼｯｸM-PRO" panose="020F0600000000000000" pitchFamily="50" charset="-128"/>
            </a:endParaRPr>
          </a:p>
        </p:txBody>
      </p:sp>
    </p:spTree>
  </p:cSld>
  <p:clrMapOvr>
    <a:masterClrMapping/>
  </p:clrMapOvr>
  <p:transition advTm="248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スライド番号プレースホルダー 3"/>
          <p:cNvSpPr>
            <a:spLocks noGrp="1"/>
          </p:cNvSpPr>
          <p:nvPr>
            <p:ph type="sldNum" sz="quarter" idx="12"/>
          </p:nvPr>
        </p:nvSpPr>
        <p:spPr/>
        <p:txBody>
          <a:bodyPr/>
          <a:lstStyle/>
          <a:p>
            <a:fld id="{99557C3C-F143-4FE5-A7F1-0346CB94673E}" type="slidenum">
              <a:rPr lang="en-US" altLang="ja-JP"/>
              <a:pPr/>
              <a:t>36</a:t>
            </a:fld>
            <a:endParaRPr lang="en-US" altLang="ja-JP"/>
          </a:p>
        </p:txBody>
      </p:sp>
      <p:pic>
        <p:nvPicPr>
          <p:cNvPr id="52226" name="図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35349" y="3692526"/>
            <a:ext cx="1512887"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Rectangle 59"/>
          <p:cNvSpPr>
            <a:spLocks noChangeArrowheads="1"/>
          </p:cNvSpPr>
          <p:nvPr/>
        </p:nvSpPr>
        <p:spPr bwMode="auto">
          <a:xfrm>
            <a:off x="450850" y="1284288"/>
            <a:ext cx="8661400" cy="760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チェーン店でお客様を囲い込み</a:t>
            </a:r>
          </a:p>
          <a:p>
            <a:pPr eaLnBrk="1" hangingPunct="1">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自分の店舗のお客様だけではなく、同じチェーン店のお客様にもポイントを</a:t>
            </a:r>
          </a:p>
          <a:p>
            <a:pPr eaLnBrk="1" hangingPunct="1">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ご利用いただけるので、お客様を店舗に誘導できます。</a:t>
            </a:r>
          </a:p>
        </p:txBody>
      </p:sp>
      <p:sp>
        <p:nvSpPr>
          <p:cNvPr id="52229" name="Text Box 63"/>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dirty="0">
                <a:solidFill>
                  <a:srgbClr val="0066CC"/>
                </a:solidFill>
                <a:latin typeface="HG丸ｺﾞｼｯｸM-PRO" panose="020F0600000000000000" pitchFamily="50" charset="-128"/>
                <a:ea typeface="HG丸ｺﾞｼｯｸM-PRO" panose="020F0600000000000000" pitchFamily="50" charset="-128"/>
              </a:rPr>
              <a:t>全店ポイント共有</a:t>
            </a:r>
            <a:r>
              <a:rPr kumimoji="0" lang="ja-JP" altLang="en-US" sz="2200" b="1" dirty="0" smtClean="0">
                <a:solidFill>
                  <a:srgbClr val="0066CC"/>
                </a:solidFill>
                <a:latin typeface="HG丸ｺﾞｼｯｸM-PRO" panose="020F0600000000000000" pitchFamily="50" charset="-128"/>
                <a:ea typeface="HG丸ｺﾞｼｯｸM-PRO" panose="020F0600000000000000" pitchFamily="50" charset="-128"/>
              </a:rPr>
              <a:t>システム</a:t>
            </a:r>
            <a:endParaRPr kumimoji="0" lang="ja-JP" altLang="en-US" sz="2200" b="1" dirty="0">
              <a:solidFill>
                <a:srgbClr val="0066CC"/>
              </a:solidFill>
              <a:latin typeface="HG丸ｺﾞｼｯｸM-PRO" panose="020F0600000000000000" pitchFamily="50" charset="-128"/>
              <a:ea typeface="HG丸ｺﾞｼｯｸM-PRO" panose="020F0600000000000000" pitchFamily="50" charset="-128"/>
            </a:endParaRPr>
          </a:p>
        </p:txBody>
      </p:sp>
      <p:sp>
        <p:nvSpPr>
          <p:cNvPr id="52230" name="Rectangle 69"/>
          <p:cNvSpPr>
            <a:spLocks noChangeArrowheads="1"/>
          </p:cNvSpPr>
          <p:nvPr/>
        </p:nvSpPr>
        <p:spPr bwMode="auto">
          <a:xfrm>
            <a:off x="450850" y="1806575"/>
            <a:ext cx="6738938"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FF0000"/>
                </a:solidFill>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日本全国利用可能</a:t>
            </a:r>
          </a:p>
          <a:p>
            <a:pPr eaLnBrk="1" hangingPunct="1">
              <a:spcBef>
                <a:spcPct val="0"/>
              </a:spcBef>
              <a:buFontTx/>
              <a:buNone/>
            </a:pPr>
            <a:r>
              <a:rPr lang="ja-JP" altLang="en-US" sz="1400" b="1">
                <a:latin typeface="HG丸ｺﾞｼｯｸM-PRO" panose="020F0600000000000000" pitchFamily="50" charset="-128"/>
                <a:ea typeface="HG丸ｺﾞｼｯｸM-PRO" panose="020F0600000000000000" pitchFamily="50" charset="-128"/>
              </a:rPr>
              <a:t>ネット上のサーバでポイント管理しているので、全国どこでも利用が可能です。</a:t>
            </a:r>
          </a:p>
        </p:txBody>
      </p:sp>
      <p:sp>
        <p:nvSpPr>
          <p:cNvPr id="52231" name="Rectangle 70"/>
          <p:cNvSpPr>
            <a:spLocks noChangeArrowheads="1"/>
          </p:cNvSpPr>
          <p:nvPr/>
        </p:nvSpPr>
        <p:spPr bwMode="auto">
          <a:xfrm>
            <a:off x="473075" y="595313"/>
            <a:ext cx="86614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同じチェーン店内で、お客様がどこのお店に行っても、同じ会員証でポイントの</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使用･加算が可能になります。</a:t>
            </a:r>
          </a:p>
          <a:p>
            <a:pPr eaLnBrk="1" hangingPunct="1">
              <a:spcBef>
                <a:spcPct val="0"/>
              </a:spcBef>
              <a:buFontTx/>
              <a:buNone/>
            </a:pPr>
            <a:endParaRPr lang="en-US" altLang="ja-JP" sz="1600" b="1">
              <a:latin typeface="HG丸ｺﾞｼｯｸM-PRO" panose="020F0600000000000000" pitchFamily="50" charset="-128"/>
              <a:ea typeface="HG丸ｺﾞｼｯｸM-PRO" panose="020F0600000000000000" pitchFamily="50" charset="-128"/>
            </a:endParaRPr>
          </a:p>
        </p:txBody>
      </p:sp>
      <p:sp>
        <p:nvSpPr>
          <p:cNvPr id="52247" name="Rectangle 2068"/>
          <p:cNvSpPr>
            <a:spLocks noChangeArrowheads="1"/>
          </p:cNvSpPr>
          <p:nvPr/>
        </p:nvSpPr>
        <p:spPr bwMode="auto">
          <a:xfrm>
            <a:off x="4989311" y="3030538"/>
            <a:ext cx="166370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200">
                <a:latin typeface="HG丸ｺﾞｼｯｸM-PRO" panose="020F0600000000000000" pitchFamily="50" charset="-128"/>
                <a:ea typeface="HG丸ｺﾞｼｯｸM-PRO" panose="020F0600000000000000" pitchFamily="50" charset="-128"/>
              </a:rPr>
              <a:t>BCPOS</a:t>
            </a:r>
            <a:r>
              <a:rPr lang="ja-JP" altLang="en-US" sz="1200">
                <a:latin typeface="HG丸ｺﾞｼｯｸM-PRO" panose="020F0600000000000000" pitchFamily="50" charset="-128"/>
                <a:ea typeface="HG丸ｺﾞｼｯｸM-PRO" panose="020F0600000000000000" pitchFamily="50" charset="-128"/>
              </a:rPr>
              <a:t>で出力した</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レシートにポイント</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情報を記載</a:t>
            </a:r>
          </a:p>
        </p:txBody>
      </p:sp>
      <p:sp>
        <p:nvSpPr>
          <p:cNvPr id="52259" name="テキスト ボックス 3"/>
          <p:cNvSpPr txBox="1">
            <a:spLocks noChangeArrowheads="1"/>
          </p:cNvSpPr>
          <p:nvPr/>
        </p:nvSpPr>
        <p:spPr bwMode="auto">
          <a:xfrm>
            <a:off x="7140575" y="2451405"/>
            <a:ext cx="2565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ja-JP" altLang="en-US" b="1" dirty="0">
                <a:solidFill>
                  <a:srgbClr val="FF0000"/>
                </a:solidFill>
                <a:latin typeface="HG丸ｺﾞｼｯｸM-PRO" panose="020F0600000000000000" pitchFamily="50" charset="-128"/>
                <a:ea typeface="HG丸ｺﾞｼｯｸM-PRO" panose="020F0600000000000000" pitchFamily="50" charset="-128"/>
              </a:rPr>
              <a:t>■</a:t>
            </a:r>
            <a:r>
              <a:rPr lang="ja-JP" altLang="en-US" b="1" dirty="0">
                <a:latin typeface="HG丸ｺﾞｼｯｸM-PRO" panose="020F0600000000000000" pitchFamily="50" charset="-128"/>
                <a:ea typeface="HG丸ｺﾞｼｯｸM-PRO" panose="020F0600000000000000" pitchFamily="50" charset="-128"/>
              </a:rPr>
              <a:t> スマホ会員証</a:t>
            </a:r>
            <a:r>
              <a:rPr lang="en-US" altLang="ja-JP" sz="1200" b="1" dirty="0">
                <a:latin typeface="HG丸ｺﾞｼｯｸM-PRO" panose="020F0600000000000000" pitchFamily="50" charset="-128"/>
                <a:ea typeface="HG丸ｺﾞｼｯｸM-PRO" panose="020F0600000000000000" pitchFamily="50" charset="-128"/>
              </a:rPr>
              <a:t>(</a:t>
            </a:r>
            <a:r>
              <a:rPr lang="ja-JP" altLang="en-US" sz="1200" b="1" dirty="0">
                <a:latin typeface="HG丸ｺﾞｼｯｸM-PRO" panose="020F0600000000000000" pitchFamily="50" charset="-128"/>
                <a:ea typeface="HG丸ｺﾞｼｯｸM-PRO" panose="020F0600000000000000" pitchFamily="50" charset="-128"/>
              </a:rPr>
              <a:t>み</a:t>
            </a:r>
            <a:r>
              <a:rPr lang="ja-JP" altLang="en-US" sz="1200" b="1" dirty="0" smtClean="0">
                <a:latin typeface="HG丸ｺﾞｼｯｸM-PRO" panose="020F0600000000000000" pitchFamily="50" charset="-128"/>
                <a:ea typeface="HG丸ｺﾞｼｯｸM-PRO" panose="020F0600000000000000" pitchFamily="50" charset="-128"/>
              </a:rPr>
              <a:t>せめぐ連動</a:t>
            </a:r>
            <a:r>
              <a:rPr lang="en-US" altLang="ja-JP" sz="1200" b="1" dirty="0" smtClean="0">
                <a:latin typeface="HG丸ｺﾞｼｯｸM-PRO" panose="020F0600000000000000" pitchFamily="50" charset="-128"/>
                <a:ea typeface="HG丸ｺﾞｼｯｸM-PRO" panose="020F0600000000000000" pitchFamily="50" charset="-128"/>
              </a:rPr>
              <a:t>)</a:t>
            </a:r>
            <a:endParaRPr lang="en-US" altLang="ja-JP" sz="1200" b="1" dirty="0">
              <a:latin typeface="HG丸ｺﾞｼｯｸM-PRO" panose="020F0600000000000000" pitchFamily="50" charset="-128"/>
              <a:ea typeface="HG丸ｺﾞｼｯｸM-PRO" panose="020F0600000000000000" pitchFamily="50" charset="-128"/>
            </a:endParaRPr>
          </a:p>
        </p:txBody>
      </p:sp>
      <p:sp>
        <p:nvSpPr>
          <p:cNvPr id="52260" name="正方形/長方形 5"/>
          <p:cNvSpPr>
            <a:spLocks noChangeArrowheads="1"/>
          </p:cNvSpPr>
          <p:nvPr/>
        </p:nvSpPr>
        <p:spPr bwMode="auto">
          <a:xfrm>
            <a:off x="7196138" y="2323823"/>
            <a:ext cx="2398712" cy="3811865"/>
          </a:xfrm>
          <a:prstGeom prst="rect">
            <a:avLst/>
          </a:prstGeom>
          <a:noFill/>
          <a:ln w="9525" algn="ctr">
            <a:solidFill>
              <a:srgbClr val="0070C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ctr" eaLnBrk="1" hangingPunct="1"/>
            <a:endParaRPr lang="ja-JP" altLang="en-US"/>
          </a:p>
        </p:txBody>
      </p:sp>
      <p:sp>
        <p:nvSpPr>
          <p:cNvPr id="52264" name="Rectangle 2068"/>
          <p:cNvSpPr>
            <a:spLocks noChangeArrowheads="1"/>
          </p:cNvSpPr>
          <p:nvPr/>
        </p:nvSpPr>
        <p:spPr bwMode="auto">
          <a:xfrm>
            <a:off x="8195889" y="4612310"/>
            <a:ext cx="171370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dirty="0">
                <a:latin typeface="HG丸ｺﾞｼｯｸM-PRO" panose="020F0600000000000000" pitchFamily="50" charset="-128"/>
                <a:ea typeface="HG丸ｺﾞｼｯｸM-PRO" panose="020F0600000000000000" pitchFamily="50" charset="-128"/>
              </a:rPr>
              <a:t>・カード不用</a:t>
            </a:r>
          </a:p>
          <a:p>
            <a:pPr eaLnBrk="1" hangingPunct="1">
              <a:spcBef>
                <a:spcPct val="0"/>
              </a:spcBef>
              <a:buFontTx/>
              <a:buNone/>
            </a:pPr>
            <a:r>
              <a:rPr lang="ja-JP" altLang="en-US" sz="1000" dirty="0" smtClean="0">
                <a:latin typeface="HG丸ｺﾞｼｯｸM-PRO" panose="020F0600000000000000" pitchFamily="50" charset="-128"/>
                <a:ea typeface="HG丸ｺﾞｼｯｸM-PRO" panose="020F0600000000000000" pitchFamily="50" charset="-128"/>
              </a:rPr>
              <a:t>・</a:t>
            </a:r>
            <a:r>
              <a:rPr lang="ja-JP" altLang="en-US" sz="1000" dirty="0">
                <a:latin typeface="HG丸ｺﾞｼｯｸM-PRO" panose="020F0600000000000000" pitchFamily="50" charset="-128"/>
                <a:ea typeface="HG丸ｺﾞｼｯｸM-PRO" panose="020F0600000000000000" pitchFamily="50" charset="-128"/>
              </a:rPr>
              <a:t>入力業務</a:t>
            </a:r>
            <a:r>
              <a:rPr lang="ja-JP" altLang="en-US" sz="1000" dirty="0" smtClean="0">
                <a:latin typeface="HG丸ｺﾞｼｯｸM-PRO" panose="020F0600000000000000" pitchFamily="50" charset="-128"/>
                <a:ea typeface="HG丸ｺﾞｼｯｸM-PRO" panose="020F0600000000000000" pitchFamily="50" charset="-128"/>
              </a:rPr>
              <a:t>不用</a:t>
            </a:r>
            <a:endParaRPr lang="ja-JP" altLang="en-US" sz="1000" dirty="0">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000" dirty="0">
                <a:latin typeface="HG丸ｺﾞｼｯｸM-PRO" panose="020F0600000000000000" pitchFamily="50" charset="-128"/>
                <a:ea typeface="HG丸ｺﾞｼｯｸM-PRO" panose="020F0600000000000000" pitchFamily="50" charset="-128"/>
              </a:rPr>
              <a:t>・ポイント</a:t>
            </a:r>
            <a:r>
              <a:rPr lang="ja-JP" altLang="en-US" sz="1000" dirty="0" smtClean="0">
                <a:latin typeface="HG丸ｺﾞｼｯｸM-PRO" panose="020F0600000000000000" pitchFamily="50" charset="-128"/>
                <a:ea typeface="HG丸ｺﾞｼｯｸM-PRO" panose="020F0600000000000000" pitchFamily="50" charset="-128"/>
              </a:rPr>
              <a:t>表示</a:t>
            </a:r>
            <a:endParaRPr lang="ja-JP" altLang="en-US" sz="1000" dirty="0">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000" dirty="0">
                <a:latin typeface="HG丸ｺﾞｼｯｸM-PRO" panose="020F0600000000000000" pitchFamily="50" charset="-128"/>
                <a:ea typeface="HG丸ｺﾞｼｯｸM-PRO" panose="020F0600000000000000" pitchFamily="50" charset="-128"/>
              </a:rPr>
              <a:t>・購入履歴</a:t>
            </a:r>
            <a:r>
              <a:rPr lang="ja-JP" altLang="en-US" sz="1000" dirty="0" smtClean="0">
                <a:latin typeface="HG丸ｺﾞｼｯｸM-PRO" panose="020F0600000000000000" pitchFamily="50" charset="-128"/>
                <a:ea typeface="HG丸ｺﾞｼｯｸM-PRO" panose="020F0600000000000000" pitchFamily="50" charset="-128"/>
              </a:rPr>
              <a:t>表示</a:t>
            </a:r>
            <a:endParaRPr lang="en-US" altLang="ja-JP" sz="1000" dirty="0" smtClean="0">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000" dirty="0" smtClean="0">
                <a:latin typeface="HG丸ｺﾞｼｯｸM-PRO" panose="020F0600000000000000" pitchFamily="50" charset="-128"/>
                <a:ea typeface="HG丸ｺﾞｼｯｸM-PRO" panose="020F0600000000000000" pitchFamily="50" charset="-128"/>
              </a:rPr>
              <a:t>・電子レシート発行</a:t>
            </a:r>
            <a:r>
              <a:rPr lang="ja-JP" altLang="en-US" sz="1000" dirty="0">
                <a:latin typeface="HG丸ｺﾞｼｯｸM-PRO" panose="020F0600000000000000" pitchFamily="50" charset="-128"/>
                <a:ea typeface="HG丸ｺﾞｼｯｸM-PRO" panose="020F0600000000000000" pitchFamily="50" charset="-128"/>
              </a:rPr>
              <a:t/>
            </a:r>
            <a:br>
              <a:rPr lang="ja-JP" altLang="en-US" sz="1000" dirty="0">
                <a:latin typeface="HG丸ｺﾞｼｯｸM-PRO" panose="020F0600000000000000" pitchFamily="50" charset="-128"/>
                <a:ea typeface="HG丸ｺﾞｼｯｸM-PRO" panose="020F0600000000000000" pitchFamily="50" charset="-128"/>
              </a:rPr>
            </a:br>
            <a:endParaRPr lang="ja-JP" altLang="en-US" sz="1000" dirty="0">
              <a:latin typeface="HG丸ｺﾞｼｯｸM-PRO" panose="020F0600000000000000" pitchFamily="50" charset="-128"/>
              <a:ea typeface="HG丸ｺﾞｼｯｸM-PRO" panose="020F0600000000000000" pitchFamily="50" charset="-128"/>
            </a:endParaRPr>
          </a:p>
        </p:txBody>
      </p:sp>
      <p:sp>
        <p:nvSpPr>
          <p:cNvPr id="52267" name="Rectangle 2068"/>
          <p:cNvSpPr>
            <a:spLocks noChangeArrowheads="1"/>
          </p:cNvSpPr>
          <p:nvPr/>
        </p:nvSpPr>
        <p:spPr bwMode="auto">
          <a:xfrm>
            <a:off x="8283355" y="5695732"/>
            <a:ext cx="10445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000" dirty="0">
                <a:latin typeface="HG丸ｺﾞｼｯｸM-PRO" panose="020F0600000000000000" pitchFamily="50" charset="-128"/>
                <a:ea typeface="HG丸ｺﾞｼｯｸM-PRO" panose="020F0600000000000000" pitchFamily="50" charset="-128"/>
              </a:rPr>
              <a:t>詳細</a:t>
            </a:r>
            <a:r>
              <a:rPr lang="en-US" altLang="ja-JP" sz="1000" dirty="0" smtClean="0">
                <a:latin typeface="HG丸ｺﾞｼｯｸM-PRO" panose="020F0600000000000000" pitchFamily="50" charset="-128"/>
                <a:ea typeface="HG丸ｺﾞｼｯｸM-PRO" panose="020F0600000000000000" pitchFamily="50" charset="-128"/>
              </a:rPr>
              <a:t>P-40</a:t>
            </a:r>
            <a:r>
              <a:rPr lang="ja-JP" altLang="en-US" sz="1000" dirty="0" smtClean="0">
                <a:latin typeface="HG丸ｺﾞｼｯｸM-PRO" panose="020F0600000000000000" pitchFamily="50" charset="-128"/>
                <a:ea typeface="HG丸ｺﾞｼｯｸM-PRO" panose="020F0600000000000000" pitchFamily="50" charset="-128"/>
              </a:rPr>
              <a:t>参照</a:t>
            </a:r>
            <a:endParaRPr lang="ja-JP" altLang="en-US" sz="1000" dirty="0">
              <a:latin typeface="HG丸ｺﾞｼｯｸM-PRO" panose="020F0600000000000000" pitchFamily="50" charset="-128"/>
              <a:ea typeface="HG丸ｺﾞｼｯｸM-PRO" panose="020F0600000000000000" pitchFamily="50" charset="-128"/>
            </a:endParaRPr>
          </a:p>
        </p:txBody>
      </p:sp>
      <p:sp>
        <p:nvSpPr>
          <p:cNvPr id="20" name="角丸四角形 19"/>
          <p:cNvSpPr/>
          <p:nvPr/>
        </p:nvSpPr>
        <p:spPr bwMode="auto">
          <a:xfrm>
            <a:off x="574675" y="213605"/>
            <a:ext cx="739833" cy="174568"/>
          </a:xfrm>
          <a:prstGeom prst="roundRect">
            <a:avLst>
              <a:gd name="adj" fmla="val 50000"/>
            </a:avLst>
          </a:prstGeom>
          <a:solidFill>
            <a:srgbClr val="F68364"/>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800" b="1" i="0" u="none" strike="noStrike" cap="none" normalizeH="0" baseline="0" dirty="0" smtClean="0">
                <a:ln>
                  <a:noFill/>
                </a:ln>
                <a:solidFill>
                  <a:schemeClr val="bg1"/>
                </a:solidFill>
                <a:effectLst/>
                <a:latin typeface="+mn-ea"/>
                <a:ea typeface="+mn-ea"/>
              </a:rPr>
              <a:t>オプション</a:t>
            </a:r>
          </a:p>
        </p:txBody>
      </p:sp>
      <p:sp>
        <p:nvSpPr>
          <p:cNvPr id="24" name="Text Box 24"/>
          <p:cNvSpPr txBox="1">
            <a:spLocks noChangeArrowheads="1"/>
          </p:cNvSpPr>
          <p:nvPr/>
        </p:nvSpPr>
        <p:spPr bwMode="auto">
          <a:xfrm>
            <a:off x="7189789" y="2796727"/>
            <a:ext cx="2335212" cy="120032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ja-JP" altLang="en-US" sz="1200" dirty="0" smtClean="0">
                <a:latin typeface="HG丸ｺﾞｼｯｸM-PRO" panose="020F0600000000000000" pitchFamily="50" charset="-128"/>
                <a:ea typeface="HG丸ｺﾞｼｯｸM-PRO" panose="020F0600000000000000" pitchFamily="50" charset="-128"/>
              </a:rPr>
              <a:t>お客様ご自身でアプリから会員登録を行っていただくので、スタッフ業務軽減・個人情報漏洩を防ぎます。</a:t>
            </a:r>
            <a:endParaRPr lang="en-US" altLang="ja-JP" sz="1200" dirty="0">
              <a:latin typeface="HG丸ｺﾞｼｯｸM-PRO" panose="020F0600000000000000" pitchFamily="50" charset="-128"/>
              <a:ea typeface="HG丸ｺﾞｼｯｸM-PRO" panose="020F0600000000000000" pitchFamily="50" charset="-128"/>
            </a:endParaRPr>
          </a:p>
          <a:p>
            <a:pPr algn="l"/>
            <a:r>
              <a:rPr lang="ja-JP" altLang="en-US" sz="1200" dirty="0" smtClean="0">
                <a:latin typeface="HG丸ｺﾞｼｯｸM-PRO" panose="020F0600000000000000" pitchFamily="50" charset="-128"/>
                <a:ea typeface="HG丸ｺﾞｼｯｸM-PRO" panose="020F0600000000000000" pitchFamily="50" charset="-128"/>
              </a:rPr>
              <a:t>スマホが会員証になるので、カード忘れを防止できます。</a:t>
            </a:r>
          </a:p>
        </p:txBody>
      </p:sp>
      <p:pic>
        <p:nvPicPr>
          <p:cNvPr id="4" name="図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627" y="3030538"/>
            <a:ext cx="4007497" cy="3193975"/>
          </a:xfrm>
          <a:prstGeom prst="rect">
            <a:avLst/>
          </a:prstGeom>
        </p:spPr>
      </p:pic>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6920" y="4276179"/>
            <a:ext cx="986435" cy="1778924"/>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4"/>
          <p:cNvSpPr txBox="1">
            <a:spLocks noChangeArrowheads="1"/>
          </p:cNvSpPr>
          <p:nvPr/>
        </p:nvSpPr>
        <p:spPr bwMode="auto">
          <a:xfrm>
            <a:off x="422276"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ja-JP" altLang="en-US" sz="2200" b="1" dirty="0" smtClean="0">
                <a:solidFill>
                  <a:srgbClr val="0066CC"/>
                </a:solidFill>
                <a:latin typeface="HG丸ｺﾞｼｯｸM-PRO" panose="020F0600000000000000" pitchFamily="50" charset="-128"/>
                <a:ea typeface="HG丸ｺﾞｼｯｸM-PRO" panose="020F0600000000000000" pitchFamily="50" charset="-128"/>
              </a:rPr>
              <a:t>スマホアプリ</a:t>
            </a:r>
            <a:r>
              <a:rPr kumimoji="0" lang="ja-JP" altLang="en-US" sz="2200" b="1" dirty="0">
                <a:solidFill>
                  <a:srgbClr val="0066CC"/>
                </a:solidFill>
                <a:latin typeface="HG丸ｺﾞｼｯｸM-PRO" panose="020F0600000000000000" pitchFamily="50" charset="-128"/>
                <a:ea typeface="HG丸ｺﾞｼｯｸM-PRO" panose="020F0600000000000000" pitchFamily="50" charset="-128"/>
              </a:rPr>
              <a:t>で</a:t>
            </a:r>
            <a:r>
              <a:rPr kumimoji="0" lang="ja-JP" altLang="en-US" sz="2200" b="1" dirty="0" smtClean="0">
                <a:solidFill>
                  <a:srgbClr val="0066CC"/>
                </a:solidFill>
                <a:latin typeface="HG丸ｺﾞｼｯｸM-PRO" panose="020F0600000000000000" pitchFamily="50" charset="-128"/>
                <a:ea typeface="HG丸ｺﾞｼｯｸM-PRO" panose="020F0600000000000000" pitchFamily="50" charset="-128"/>
              </a:rPr>
              <a:t>、いつでもどこでも</a:t>
            </a:r>
            <a:r>
              <a:rPr kumimoji="0" lang="ja-JP" altLang="en-US" sz="2200" b="1" dirty="0">
                <a:solidFill>
                  <a:srgbClr val="0066CC"/>
                </a:solidFill>
                <a:latin typeface="HG丸ｺﾞｼｯｸM-PRO" panose="020F0600000000000000" pitchFamily="50" charset="-128"/>
                <a:ea typeface="HG丸ｺﾞｼｯｸM-PRO" panose="020F0600000000000000" pitchFamily="50" charset="-128"/>
              </a:rPr>
              <a:t>全店舗の売上</a:t>
            </a:r>
            <a:r>
              <a:rPr kumimoji="0" lang="ja-JP" altLang="en-US" sz="2200" b="1" dirty="0" smtClean="0">
                <a:solidFill>
                  <a:srgbClr val="0066CC"/>
                </a:solidFill>
                <a:latin typeface="HG丸ｺﾞｼｯｸM-PRO" panose="020F0600000000000000" pitchFamily="50" charset="-128"/>
                <a:ea typeface="HG丸ｺﾞｼｯｸM-PRO" panose="020F0600000000000000" pitchFamily="50" charset="-128"/>
              </a:rPr>
              <a:t>確認</a:t>
            </a:r>
            <a:endParaRPr kumimoji="0" lang="ja-JP" altLang="en-US" sz="2200" b="1" dirty="0">
              <a:solidFill>
                <a:srgbClr val="0066CC"/>
              </a:solidFill>
              <a:latin typeface="HG丸ｺﾞｼｯｸM-PRO" panose="020F0600000000000000" pitchFamily="50" charset="-128"/>
              <a:ea typeface="HG丸ｺﾞｼｯｸM-PRO" panose="020F0600000000000000" pitchFamily="50" charset="-128"/>
            </a:endParaRPr>
          </a:p>
        </p:txBody>
      </p:sp>
      <p:sp>
        <p:nvSpPr>
          <p:cNvPr id="46084" name="Text Box 6"/>
          <p:cNvSpPr txBox="1">
            <a:spLocks noChangeArrowheads="1"/>
          </p:cNvSpPr>
          <p:nvPr/>
        </p:nvSpPr>
        <p:spPr bwMode="auto">
          <a:xfrm>
            <a:off x="306388" y="519113"/>
            <a:ext cx="920273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600" b="1" dirty="0" smtClean="0">
                <a:latin typeface="HG丸ｺﾞｼｯｸM-PRO" panose="020F0600000000000000" pitchFamily="50" charset="-128"/>
                <a:ea typeface="HG丸ｺﾞｼｯｸM-PRO" panose="020F0600000000000000" pitchFamily="50" charset="-128"/>
              </a:rPr>
              <a:t>出張や移動中など、外出先から</a:t>
            </a:r>
            <a:r>
              <a:rPr lang="en-US" altLang="ja-JP" sz="1600" b="1" dirty="0" err="1" smtClean="0">
                <a:latin typeface="HG丸ｺﾞｼｯｸM-PRO" panose="020F0600000000000000" pitchFamily="50" charset="-128"/>
                <a:ea typeface="HG丸ｺﾞｼｯｸM-PRO" panose="020F0600000000000000" pitchFamily="50" charset="-128"/>
              </a:rPr>
              <a:t>TenpoVisor</a:t>
            </a:r>
            <a:r>
              <a:rPr lang="ja-JP" altLang="en-US" sz="1600" b="1" dirty="0" smtClean="0">
                <a:latin typeface="HG丸ｺﾞｼｯｸM-PRO" panose="020F0600000000000000" pitchFamily="50" charset="-128"/>
                <a:ea typeface="HG丸ｺﾞｼｯｸM-PRO" panose="020F0600000000000000" pitchFamily="50" charset="-128"/>
              </a:rPr>
              <a:t>アプリ</a:t>
            </a:r>
            <a:r>
              <a:rPr lang="ja-JP" altLang="en-US" sz="1600" b="1" dirty="0">
                <a:latin typeface="HG丸ｺﾞｼｯｸM-PRO" panose="020F0600000000000000" pitchFamily="50" charset="-128"/>
                <a:ea typeface="HG丸ｺﾞｼｯｸM-PRO" panose="020F0600000000000000" pitchFamily="50" charset="-128"/>
              </a:rPr>
              <a:t>で</a:t>
            </a:r>
            <a:r>
              <a:rPr lang="en-US" altLang="ja-JP" sz="1600" b="1" dirty="0">
                <a:latin typeface="HG丸ｺﾞｼｯｸM-PRO" panose="020F0600000000000000" pitchFamily="50" charset="-128"/>
                <a:ea typeface="HG丸ｺﾞｼｯｸM-PRO" panose="020F0600000000000000" pitchFamily="50" charset="-128"/>
              </a:rPr>
              <a:t>｢</a:t>
            </a:r>
            <a:r>
              <a:rPr lang="ja-JP" altLang="en-US" sz="1600" b="1" dirty="0">
                <a:latin typeface="HG丸ｺﾞｼｯｸM-PRO" panose="020F0600000000000000" pitchFamily="50" charset="-128"/>
                <a:ea typeface="HG丸ｺﾞｼｯｸM-PRO" panose="020F0600000000000000" pitchFamily="50" charset="-128"/>
              </a:rPr>
              <a:t>売上</a:t>
            </a:r>
            <a:r>
              <a:rPr lang="en-US" altLang="ja-JP" sz="1600" b="1" dirty="0">
                <a:latin typeface="HG丸ｺﾞｼｯｸM-PRO" panose="020F0600000000000000" pitchFamily="50" charset="-128"/>
                <a:ea typeface="HG丸ｺﾞｼｯｸM-PRO" panose="020F0600000000000000" pitchFamily="50" charset="-128"/>
              </a:rPr>
              <a:t>｣｢</a:t>
            </a:r>
            <a:r>
              <a:rPr lang="ja-JP" altLang="en-US" sz="1600" b="1" dirty="0">
                <a:latin typeface="HG丸ｺﾞｼｯｸM-PRO" panose="020F0600000000000000" pitchFamily="50" charset="-128"/>
                <a:ea typeface="HG丸ｺﾞｼｯｸM-PRO" panose="020F0600000000000000" pitchFamily="50" charset="-128"/>
              </a:rPr>
              <a:t>商品ベスト</a:t>
            </a:r>
            <a:r>
              <a:rPr lang="en-US" altLang="ja-JP" sz="1600" b="1" dirty="0" smtClean="0">
                <a:latin typeface="HG丸ｺﾞｼｯｸM-PRO" panose="020F0600000000000000" pitchFamily="50" charset="-128"/>
                <a:ea typeface="HG丸ｺﾞｼｯｸM-PRO" panose="020F0600000000000000" pitchFamily="50" charset="-128"/>
              </a:rPr>
              <a:t>｣</a:t>
            </a:r>
            <a:r>
              <a:rPr lang="ja-JP" altLang="en-US" sz="1600" b="1" dirty="0" smtClean="0">
                <a:latin typeface="HG丸ｺﾞｼｯｸM-PRO" panose="020F0600000000000000" pitchFamily="50" charset="-128"/>
                <a:ea typeface="HG丸ｺﾞｼｯｸM-PRO" panose="020F0600000000000000" pitchFamily="50" charset="-128"/>
              </a:rPr>
              <a:t>などを</a:t>
            </a:r>
            <a:r>
              <a:rPr lang="ja-JP" altLang="en-US" sz="1600" b="1" dirty="0">
                <a:latin typeface="HG丸ｺﾞｼｯｸM-PRO" panose="020F0600000000000000" pitchFamily="50" charset="-128"/>
                <a:ea typeface="HG丸ｺﾞｼｯｸM-PRO" panose="020F0600000000000000" pitchFamily="50" charset="-128"/>
              </a:rPr>
              <a:t>照会、</a:t>
            </a:r>
            <a:br>
              <a:rPr lang="ja-JP" altLang="en-US" sz="1600" b="1" dirty="0">
                <a:latin typeface="HG丸ｺﾞｼｯｸM-PRO" panose="020F0600000000000000" pitchFamily="50" charset="-128"/>
                <a:ea typeface="HG丸ｺﾞｼｯｸM-PRO" panose="020F0600000000000000" pitchFamily="50" charset="-128"/>
              </a:rPr>
            </a:br>
            <a:r>
              <a:rPr lang="ja-JP" altLang="en-US" sz="1600" b="1" dirty="0" smtClean="0">
                <a:latin typeface="HG丸ｺﾞｼｯｸM-PRO" panose="020F0600000000000000" pitchFamily="50" charset="-128"/>
                <a:ea typeface="HG丸ｺﾞｼｯｸM-PRO" panose="020F0600000000000000" pitchFamily="50" charset="-128"/>
              </a:rPr>
              <a:t>スマートフォンならではの機動性で、店舗</a:t>
            </a:r>
            <a:r>
              <a:rPr lang="ja-JP" altLang="en-US" sz="1600" b="1" dirty="0">
                <a:latin typeface="HG丸ｺﾞｼｯｸM-PRO" panose="020F0600000000000000" pitchFamily="50" charset="-128"/>
                <a:ea typeface="HG丸ｺﾞｼｯｸM-PRO" panose="020F0600000000000000" pitchFamily="50" charset="-128"/>
              </a:rPr>
              <a:t>運営･管理を加速します。</a:t>
            </a:r>
            <a:r>
              <a:rPr lang="en-US" altLang="ja-JP" sz="1600" b="1" dirty="0">
                <a:latin typeface="HG丸ｺﾞｼｯｸM-PRO" panose="020F0600000000000000" pitchFamily="50" charset="-128"/>
                <a:ea typeface="HG丸ｺﾞｼｯｸM-PRO" panose="020F0600000000000000" pitchFamily="50" charset="-128"/>
              </a:rPr>
              <a:t>(</a:t>
            </a:r>
            <a:r>
              <a:rPr lang="ja-JP" altLang="en-US" sz="1600" b="1" dirty="0" smtClean="0">
                <a:latin typeface="HG丸ｺﾞｼｯｸM-PRO" panose="020F0600000000000000" pitchFamily="50" charset="-128"/>
                <a:ea typeface="HG丸ｺﾞｼｯｸM-PRO" panose="020F0600000000000000" pitchFamily="50" charset="-128"/>
              </a:rPr>
              <a:t>アプリ利用無料</a:t>
            </a:r>
            <a:r>
              <a:rPr lang="en-US" altLang="ja-JP" sz="1600" b="1" dirty="0">
                <a:latin typeface="HG丸ｺﾞｼｯｸM-PRO" panose="020F0600000000000000" pitchFamily="50" charset="-128"/>
                <a:ea typeface="HG丸ｺﾞｼｯｸM-PRO" panose="020F0600000000000000" pitchFamily="50" charset="-128"/>
              </a:rPr>
              <a:t>)</a:t>
            </a:r>
          </a:p>
        </p:txBody>
      </p:sp>
      <p:sp>
        <p:nvSpPr>
          <p:cNvPr id="46145" name="Text Box 11"/>
          <p:cNvSpPr txBox="1">
            <a:spLocks noChangeArrowheads="1"/>
          </p:cNvSpPr>
          <p:nvPr/>
        </p:nvSpPr>
        <p:spPr bwMode="auto">
          <a:xfrm>
            <a:off x="363538" y="1052513"/>
            <a:ext cx="23383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TOP</a:t>
            </a:r>
            <a:endParaRPr lang="ja-JP" altLang="en-US" sz="1200">
              <a:latin typeface="HG丸ｺﾞｼｯｸM-PRO" panose="020F0600000000000000" pitchFamily="50" charset="-128"/>
              <a:ea typeface="HG丸ｺﾞｼｯｸM-PRO" panose="020F0600000000000000" pitchFamily="50" charset="-128"/>
            </a:endParaRPr>
          </a:p>
        </p:txBody>
      </p:sp>
      <p:sp>
        <p:nvSpPr>
          <p:cNvPr id="46190" name="Text Box 20"/>
          <p:cNvSpPr txBox="1">
            <a:spLocks noChangeArrowheads="1"/>
          </p:cNvSpPr>
          <p:nvPr/>
        </p:nvSpPr>
        <p:spPr bwMode="auto">
          <a:xfrm>
            <a:off x="358775" y="1285875"/>
            <a:ext cx="1946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200">
                <a:latin typeface="HG丸ｺﾞｼｯｸM-PRO" panose="020F0600000000000000" pitchFamily="50" charset="-128"/>
                <a:ea typeface="HG丸ｺﾞｼｯｸM-PRO" panose="020F0600000000000000" pitchFamily="50" charset="-128"/>
              </a:rPr>
              <a:t>各店舗の売上を、毎時</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更新。</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日･週･月</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表示</a:t>
            </a:r>
            <a:r>
              <a:rPr lang="en-US" altLang="ja-JP" sz="1200">
                <a:latin typeface="HG丸ｺﾞｼｯｸM-PRO" panose="020F0600000000000000" pitchFamily="50" charset="-128"/>
                <a:ea typeface="HG丸ｺﾞｼｯｸM-PRO" panose="020F0600000000000000" pitchFamily="50" charset="-128"/>
              </a:rPr>
              <a:t>)</a:t>
            </a:r>
          </a:p>
        </p:txBody>
      </p:sp>
      <p:sp>
        <p:nvSpPr>
          <p:cNvPr id="46191" name="Text Box 20"/>
          <p:cNvSpPr txBox="1">
            <a:spLocks noChangeArrowheads="1"/>
          </p:cNvSpPr>
          <p:nvPr/>
        </p:nvSpPr>
        <p:spPr bwMode="auto">
          <a:xfrm>
            <a:off x="5919788" y="1441450"/>
            <a:ext cx="35385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200">
                <a:latin typeface="HG丸ｺﾞｼｯｸM-PRO" panose="020F0600000000000000" pitchFamily="50" charset="-128"/>
                <a:ea typeface="HG丸ｺﾞｼｯｸM-PRO" panose="020F0600000000000000" pitchFamily="50" charset="-128"/>
              </a:rPr>
              <a:t>伝票一覧から、伝票明細を表示</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伝票明細の商品をタップで、次項の商品詳細へ</a:t>
            </a:r>
          </a:p>
        </p:txBody>
      </p:sp>
      <p:graphicFrame>
        <p:nvGraphicFramePr>
          <p:cNvPr id="46194" name="Object 114"/>
          <p:cNvGraphicFramePr>
            <a:graphicFrameLocks noChangeAspect="1"/>
          </p:cNvGraphicFramePr>
          <p:nvPr/>
        </p:nvGraphicFramePr>
        <p:xfrm>
          <a:off x="392113" y="1749425"/>
          <a:ext cx="1712912" cy="3314700"/>
        </p:xfrm>
        <a:graphic>
          <a:graphicData uri="http://schemas.openxmlformats.org/presentationml/2006/ole">
            <mc:AlternateContent xmlns:mc="http://schemas.openxmlformats.org/markup-compatibility/2006">
              <mc:Choice xmlns:v="urn:schemas-microsoft-com:vml" Requires="v">
                <p:oleObj spid="_x0000_s46521" name="Image" r:id="rId4" imgW="11961905" imgH="23123810" progId="Photoshop.Image.13">
                  <p:embed/>
                </p:oleObj>
              </mc:Choice>
              <mc:Fallback>
                <p:oleObj name="Image" r:id="rId4" imgW="11961905" imgH="23123810" progId="Photoshop.Image.13">
                  <p:embed/>
                  <p:pic>
                    <p:nvPicPr>
                      <p:cNvPr id="0" name="Object 1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113" y="1749425"/>
                        <a:ext cx="1712912" cy="33147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206" name="Text Box 20"/>
          <p:cNvSpPr txBox="1">
            <a:spLocks noChangeArrowheads="1"/>
          </p:cNvSpPr>
          <p:nvPr/>
        </p:nvSpPr>
        <p:spPr bwMode="auto">
          <a:xfrm>
            <a:off x="2249488" y="1285875"/>
            <a:ext cx="4254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200">
                <a:latin typeface="HG丸ｺﾞｼｯｸM-PRO" panose="020F0600000000000000" pitchFamily="50" charset="-128"/>
                <a:ea typeface="HG丸ｺﾞｼｯｸM-PRO" panose="020F0600000000000000" pitchFamily="50" charset="-128"/>
              </a:rPr>
              <a:t>更新時間のタップで、</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曜日・時間帯別グラフ</a:t>
            </a:r>
            <a:r>
              <a:rPr lang="en-US" altLang="ja-JP" sz="1200">
                <a:latin typeface="HG丸ｺﾞｼｯｸM-PRO" panose="020F0600000000000000" pitchFamily="50" charset="-128"/>
                <a:ea typeface="HG丸ｺﾞｼｯｸM-PRO" panose="020F0600000000000000" pitchFamily="50" charset="-128"/>
              </a:rPr>
              <a:t>｣</a:t>
            </a:r>
            <a:br>
              <a:rPr lang="en-US" altLang="ja-JP"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を、金額・来客数を切替表示</a:t>
            </a:r>
          </a:p>
        </p:txBody>
      </p:sp>
      <p:sp>
        <p:nvSpPr>
          <p:cNvPr id="46207" name="Text Box 11"/>
          <p:cNvSpPr txBox="1">
            <a:spLocks noChangeArrowheads="1"/>
          </p:cNvSpPr>
          <p:nvPr/>
        </p:nvSpPr>
        <p:spPr bwMode="auto">
          <a:xfrm>
            <a:off x="2239963" y="1052513"/>
            <a:ext cx="23383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曜日・時間帯別売上</a:t>
            </a:r>
            <a:endParaRPr lang="ja-JP" altLang="en-US" sz="1200">
              <a:latin typeface="HG丸ｺﾞｼｯｸM-PRO" panose="020F0600000000000000" pitchFamily="50" charset="-128"/>
              <a:ea typeface="HG丸ｺﾞｼｯｸM-PRO" panose="020F0600000000000000" pitchFamily="50" charset="-128"/>
            </a:endParaRPr>
          </a:p>
        </p:txBody>
      </p:sp>
      <p:sp>
        <p:nvSpPr>
          <p:cNvPr id="46209" name="Text Box 20"/>
          <p:cNvSpPr txBox="1">
            <a:spLocks noChangeArrowheads="1"/>
          </p:cNvSpPr>
          <p:nvPr/>
        </p:nvSpPr>
        <p:spPr bwMode="auto">
          <a:xfrm>
            <a:off x="2249488" y="4100513"/>
            <a:ext cx="350361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売上金額</a:t>
            </a:r>
            <a:r>
              <a:rPr lang="ja-JP" altLang="en-US" sz="1200" dirty="0" smtClean="0">
                <a:latin typeface="HG丸ｺﾞｼｯｸM-PRO" panose="020F0600000000000000" pitchFamily="50" charset="-128"/>
                <a:ea typeface="HG丸ｺﾞｼｯｸM-PRO" panose="020F0600000000000000" pitchFamily="50" charset="-128"/>
              </a:rPr>
              <a:t>から日報</a:t>
            </a:r>
            <a:r>
              <a:rPr lang="ja-JP" altLang="en-US" sz="1200" dirty="0">
                <a:latin typeface="HG丸ｺﾞｼｯｸM-PRO" panose="020F0600000000000000" pitchFamily="50" charset="-128"/>
                <a:ea typeface="HG丸ｺﾞｼｯｸM-PRO" panose="020F0600000000000000" pitchFamily="50" charset="-128"/>
              </a:rPr>
              <a:t>を表示し、金額</a:t>
            </a:r>
            <a:r>
              <a:rPr lang="en-US" altLang="ja-JP" sz="1200" dirty="0" smtClean="0">
                <a:latin typeface="HG丸ｺﾞｼｯｸM-PRO" panose="020F0600000000000000" pitchFamily="50" charset="-128"/>
                <a:ea typeface="HG丸ｺﾞｼｯｸM-PRO" panose="020F0600000000000000" pitchFamily="50" charset="-128"/>
              </a:rPr>
              <a:t>(</a:t>
            </a:r>
            <a:r>
              <a:rPr lang="ja-JP" altLang="en-US" sz="1200" dirty="0" smtClean="0">
                <a:latin typeface="HG丸ｺﾞｼｯｸM-PRO" panose="020F0600000000000000" pitchFamily="50" charset="-128"/>
                <a:ea typeface="HG丸ｺﾞｼｯｸM-PRO" panose="020F0600000000000000" pitchFamily="50" charset="-128"/>
              </a:rPr>
              <a:t>リンク</a:t>
            </a:r>
            <a:r>
              <a:rPr lang="en-US" altLang="ja-JP" sz="1200" dirty="0" smtClean="0">
                <a:latin typeface="HG丸ｺﾞｼｯｸM-PRO" panose="020F0600000000000000" pitchFamily="50" charset="-128"/>
                <a:ea typeface="HG丸ｺﾞｼｯｸM-PRO" panose="020F0600000000000000" pitchFamily="50" charset="-128"/>
              </a:rPr>
              <a:t>)</a:t>
            </a:r>
            <a:r>
              <a:rPr lang="ja-JP" altLang="en-US" sz="1200" dirty="0" smtClean="0">
                <a:latin typeface="HG丸ｺﾞｼｯｸM-PRO" panose="020F0600000000000000" pitchFamily="50" charset="-128"/>
                <a:ea typeface="HG丸ｺﾞｼｯｸM-PRO" panose="020F0600000000000000" pitchFamily="50" charset="-128"/>
              </a:rPr>
              <a:t>をタップして</a:t>
            </a:r>
            <a:r>
              <a:rPr lang="en-US" altLang="ja-JP" sz="1200" dirty="0" smtClean="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売上伝票</a:t>
            </a:r>
            <a:r>
              <a:rPr lang="en-US" altLang="ja-JP" sz="1200" dirty="0">
                <a:latin typeface="HG丸ｺﾞｼｯｸM-PRO" panose="020F0600000000000000" pitchFamily="50" charset="-128"/>
                <a:ea typeface="HG丸ｺﾞｼｯｸM-PRO" panose="020F0600000000000000" pitchFamily="50" charset="-128"/>
              </a:rPr>
              <a:t>｣or｢</a:t>
            </a:r>
            <a:r>
              <a:rPr lang="ja-JP" altLang="en-US" sz="1200" dirty="0">
                <a:latin typeface="HG丸ｺﾞｼｯｸM-PRO" panose="020F0600000000000000" pitchFamily="50" charset="-128"/>
                <a:ea typeface="HG丸ｺﾞｼｯｸM-PRO" panose="020F0600000000000000" pitchFamily="50" charset="-128"/>
              </a:rPr>
              <a:t>商品ベスト</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を表示</a:t>
            </a:r>
          </a:p>
        </p:txBody>
      </p:sp>
      <p:sp>
        <p:nvSpPr>
          <p:cNvPr id="46210" name="Text Box 11"/>
          <p:cNvSpPr txBox="1">
            <a:spLocks noChangeArrowheads="1"/>
          </p:cNvSpPr>
          <p:nvPr/>
        </p:nvSpPr>
        <p:spPr bwMode="auto">
          <a:xfrm>
            <a:off x="2239963" y="3867150"/>
            <a:ext cx="23383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日報表示</a:t>
            </a:r>
            <a:endParaRPr lang="ja-JP" altLang="en-US" sz="1200">
              <a:latin typeface="HG丸ｺﾞｼｯｸM-PRO" panose="020F0600000000000000" pitchFamily="50" charset="-128"/>
              <a:ea typeface="HG丸ｺﾞｼｯｸM-PRO" panose="020F0600000000000000" pitchFamily="50" charset="-128"/>
            </a:endParaRPr>
          </a:p>
        </p:txBody>
      </p:sp>
      <p:sp>
        <p:nvSpPr>
          <p:cNvPr id="46212" name="Text Box 11"/>
          <p:cNvSpPr txBox="1">
            <a:spLocks noChangeArrowheads="1"/>
          </p:cNvSpPr>
          <p:nvPr/>
        </p:nvSpPr>
        <p:spPr bwMode="auto">
          <a:xfrm>
            <a:off x="5870575" y="1185863"/>
            <a:ext cx="23383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売上伝票</a:t>
            </a:r>
            <a:endParaRPr lang="ja-JP" altLang="en-US" sz="1200">
              <a:latin typeface="HG丸ｺﾞｼｯｸM-PRO" panose="020F0600000000000000" pitchFamily="50" charset="-128"/>
              <a:ea typeface="HG丸ｺﾞｼｯｸM-PRO" panose="020F0600000000000000" pitchFamily="50" charset="-128"/>
            </a:endParaRPr>
          </a:p>
        </p:txBody>
      </p:sp>
      <p:graphicFrame>
        <p:nvGraphicFramePr>
          <p:cNvPr id="46215" name="Object 135"/>
          <p:cNvGraphicFramePr>
            <a:graphicFrameLocks noChangeAspect="1"/>
          </p:cNvGraphicFramePr>
          <p:nvPr/>
        </p:nvGraphicFramePr>
        <p:xfrm>
          <a:off x="2295525" y="1749425"/>
          <a:ext cx="3462338" cy="2136775"/>
        </p:xfrm>
        <a:graphic>
          <a:graphicData uri="http://schemas.openxmlformats.org/presentationml/2006/ole">
            <mc:AlternateContent xmlns:mc="http://schemas.openxmlformats.org/markup-compatibility/2006">
              <mc:Choice xmlns:v="urn:schemas-microsoft-com:vml" Requires="v">
                <p:oleObj spid="_x0000_s46522" name="Image" r:id="rId6" imgW="5473016" imgH="3377778" progId="Photoshop.Image.13">
                  <p:embed/>
                </p:oleObj>
              </mc:Choice>
              <mc:Fallback>
                <p:oleObj name="Image" r:id="rId6" imgW="5473016" imgH="3377778" progId="Photoshop.Image.13">
                  <p:embed/>
                  <p:pic>
                    <p:nvPicPr>
                      <p:cNvPr id="0" name="Object 13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95525" y="1749425"/>
                        <a:ext cx="3462338" cy="21367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6216" name="Object 136"/>
          <p:cNvGraphicFramePr>
            <a:graphicFrameLocks noChangeAspect="1"/>
          </p:cNvGraphicFramePr>
          <p:nvPr/>
        </p:nvGraphicFramePr>
        <p:xfrm>
          <a:off x="5956300" y="1927225"/>
          <a:ext cx="3502025" cy="2136775"/>
        </p:xfrm>
        <a:graphic>
          <a:graphicData uri="http://schemas.openxmlformats.org/presentationml/2006/ole">
            <mc:AlternateContent xmlns:mc="http://schemas.openxmlformats.org/markup-compatibility/2006">
              <mc:Choice xmlns:v="urn:schemas-microsoft-com:vml" Requires="v">
                <p:oleObj spid="_x0000_s46523" name="Image" r:id="rId8" imgW="5536508" imgH="3377778" progId="Photoshop.Image.13">
                  <p:embed/>
                </p:oleObj>
              </mc:Choice>
              <mc:Fallback>
                <p:oleObj name="Image" r:id="rId8" imgW="5536508" imgH="3377778" progId="Photoshop.Image.13">
                  <p:embed/>
                  <p:pic>
                    <p:nvPicPr>
                      <p:cNvPr id="0" name="Object 13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56300" y="1927225"/>
                        <a:ext cx="3502025" cy="21367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6217" name="Object 137"/>
          <p:cNvGraphicFramePr>
            <a:graphicFrameLocks noChangeAspect="1"/>
          </p:cNvGraphicFramePr>
          <p:nvPr/>
        </p:nvGraphicFramePr>
        <p:xfrm>
          <a:off x="2295525" y="4560888"/>
          <a:ext cx="3478213" cy="2136775"/>
        </p:xfrm>
        <a:graphic>
          <a:graphicData uri="http://schemas.openxmlformats.org/presentationml/2006/ole">
            <mc:AlternateContent xmlns:mc="http://schemas.openxmlformats.org/markup-compatibility/2006">
              <mc:Choice xmlns:v="urn:schemas-microsoft-com:vml" Requires="v">
                <p:oleObj spid="_x0000_s46524" name="Image" r:id="rId10" imgW="5498413" imgH="3377778" progId="Photoshop.Image.13">
                  <p:embed/>
                </p:oleObj>
              </mc:Choice>
              <mc:Fallback>
                <p:oleObj name="Image" r:id="rId10" imgW="5498413" imgH="3377778" progId="Photoshop.Image.13">
                  <p:embed/>
                  <p:pic>
                    <p:nvPicPr>
                      <p:cNvPr id="0" name="Object 13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95525" y="4560888"/>
                        <a:ext cx="3478213" cy="21367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6218" name="Object 138"/>
          <p:cNvGraphicFramePr>
            <a:graphicFrameLocks noChangeAspect="1"/>
          </p:cNvGraphicFramePr>
          <p:nvPr/>
        </p:nvGraphicFramePr>
        <p:xfrm>
          <a:off x="5946775" y="4408488"/>
          <a:ext cx="1685925" cy="2136775"/>
        </p:xfrm>
        <a:graphic>
          <a:graphicData uri="http://schemas.openxmlformats.org/presentationml/2006/ole">
            <mc:AlternateContent xmlns:mc="http://schemas.openxmlformats.org/markup-compatibility/2006">
              <mc:Choice xmlns:v="urn:schemas-microsoft-com:vml" Requires="v">
                <p:oleObj spid="_x0000_s46525" name="Image" r:id="rId12" imgW="2666667" imgH="3377778" progId="Photoshop.Image.13">
                  <p:embed/>
                </p:oleObj>
              </mc:Choice>
              <mc:Fallback>
                <p:oleObj name="Image" r:id="rId12" imgW="2666667" imgH="3377778" progId="Photoshop.Image.13">
                  <p:embed/>
                  <p:pic>
                    <p:nvPicPr>
                      <p:cNvPr id="0" name="Object 13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46775" y="4408488"/>
                        <a:ext cx="1685925" cy="21367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219" name="Text Box 20"/>
          <p:cNvSpPr txBox="1">
            <a:spLocks noChangeArrowheads="1"/>
          </p:cNvSpPr>
          <p:nvPr/>
        </p:nvSpPr>
        <p:spPr bwMode="auto">
          <a:xfrm>
            <a:off x="7575550" y="4406900"/>
            <a:ext cx="1866900"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200">
                <a:latin typeface="HG丸ｺﾞｼｯｸM-PRO" panose="020F0600000000000000" pitchFamily="50" charset="-128"/>
                <a:ea typeface="HG丸ｺﾞｼｯｸM-PRO" panose="020F0600000000000000" pitchFamily="50" charset="-128"/>
              </a:rPr>
              <a:t> 商品ベスト</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 フィルター機能</a:t>
            </a:r>
          </a:p>
          <a:p>
            <a:pPr>
              <a:spcBef>
                <a:spcPct val="0"/>
              </a:spcBef>
              <a:buFontTx/>
              <a:buNone/>
            </a:pPr>
            <a:r>
              <a:rPr lang="ja-JP" altLang="en-US" sz="500">
                <a:latin typeface="HG丸ｺﾞｼｯｸM-PRO" panose="020F0600000000000000" pitchFamily="50" charset="-128"/>
                <a:ea typeface="HG丸ｺﾞｼｯｸM-PRO" panose="020F0600000000000000" pitchFamily="50" charset="-128"/>
              </a:rPr>
              <a:t/>
            </a:r>
            <a:br>
              <a:rPr lang="ja-JP" altLang="en-US" sz="5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・期間</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単日～期間指定</a:t>
            </a:r>
            <a:r>
              <a:rPr lang="en-US" altLang="ja-JP" sz="1200">
                <a:latin typeface="HG丸ｺﾞｼｯｸM-PRO" panose="020F0600000000000000" pitchFamily="50" charset="-128"/>
                <a:ea typeface="HG丸ｺﾞｼｯｸM-PRO" panose="020F0600000000000000" pitchFamily="50" charset="-128"/>
              </a:rPr>
              <a:t>)</a:t>
            </a:r>
            <a:br>
              <a:rPr lang="en-US" altLang="ja-JP"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・店舗</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・部門範囲</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・種別</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（販売･仕入･移出･移入</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　廃棄･売掛･委託預り）</a:t>
            </a:r>
          </a:p>
        </p:txBody>
      </p:sp>
      <p:sp>
        <p:nvSpPr>
          <p:cNvPr id="46220" name="Text Box 11"/>
          <p:cNvSpPr txBox="1">
            <a:spLocks noChangeArrowheads="1"/>
          </p:cNvSpPr>
          <p:nvPr/>
        </p:nvSpPr>
        <p:spPr bwMode="auto">
          <a:xfrm>
            <a:off x="5889625" y="4071938"/>
            <a:ext cx="23383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商品ベスト</a:t>
            </a:r>
            <a:endParaRPr lang="ja-JP" altLang="en-US" sz="1200">
              <a:latin typeface="HG丸ｺﾞｼｯｸM-PRO" panose="020F0600000000000000" pitchFamily="50" charset="-128"/>
              <a:ea typeface="HG丸ｺﾞｼｯｸM-PRO" panose="020F0600000000000000" pitchFamily="50" charset="-128"/>
            </a:endParaRPr>
          </a:p>
        </p:txBody>
      </p:sp>
      <p:sp>
        <p:nvSpPr>
          <p:cNvPr id="46223" name="Rectangle 143"/>
          <p:cNvSpPr>
            <a:spLocks noChangeArrowheads="1"/>
          </p:cNvSpPr>
          <p:nvPr/>
        </p:nvSpPr>
        <p:spPr bwMode="auto">
          <a:xfrm>
            <a:off x="1703388" y="3402013"/>
            <a:ext cx="239712" cy="179387"/>
          </a:xfrm>
          <a:prstGeom prst="rect">
            <a:avLst/>
          </a:prstGeom>
          <a:noFill/>
          <a:ln w="15875">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24" name="Rectangle 144"/>
          <p:cNvSpPr>
            <a:spLocks noChangeArrowheads="1"/>
          </p:cNvSpPr>
          <p:nvPr/>
        </p:nvSpPr>
        <p:spPr bwMode="auto">
          <a:xfrm>
            <a:off x="1293813" y="4019550"/>
            <a:ext cx="409575" cy="179388"/>
          </a:xfrm>
          <a:prstGeom prst="rect">
            <a:avLst/>
          </a:prstGeom>
          <a:noFill/>
          <a:ln w="15875">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25" name="Line 145"/>
          <p:cNvSpPr>
            <a:spLocks noChangeShapeType="1"/>
          </p:cNvSpPr>
          <p:nvPr/>
        </p:nvSpPr>
        <p:spPr bwMode="auto">
          <a:xfrm>
            <a:off x="2209800" y="3043238"/>
            <a:ext cx="295275" cy="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26" name="Line 146"/>
          <p:cNvSpPr>
            <a:spLocks noChangeShapeType="1"/>
          </p:cNvSpPr>
          <p:nvPr/>
        </p:nvSpPr>
        <p:spPr bwMode="auto">
          <a:xfrm>
            <a:off x="2209800" y="3033713"/>
            <a:ext cx="0" cy="442912"/>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27" name="Line 147"/>
          <p:cNvSpPr>
            <a:spLocks noChangeShapeType="1"/>
          </p:cNvSpPr>
          <p:nvPr/>
        </p:nvSpPr>
        <p:spPr bwMode="auto">
          <a:xfrm>
            <a:off x="1943100" y="3476625"/>
            <a:ext cx="266700" cy="0"/>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29" name="Line 149"/>
          <p:cNvSpPr>
            <a:spLocks noChangeShapeType="1"/>
          </p:cNvSpPr>
          <p:nvPr/>
        </p:nvSpPr>
        <p:spPr bwMode="auto">
          <a:xfrm>
            <a:off x="1703388" y="4100513"/>
            <a:ext cx="506412" cy="0"/>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30" name="Line 150"/>
          <p:cNvSpPr>
            <a:spLocks noChangeShapeType="1"/>
          </p:cNvSpPr>
          <p:nvPr/>
        </p:nvSpPr>
        <p:spPr bwMode="auto">
          <a:xfrm>
            <a:off x="2209800" y="4095750"/>
            <a:ext cx="0" cy="1025525"/>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31" name="Line 151"/>
          <p:cNvSpPr>
            <a:spLocks noChangeShapeType="1"/>
          </p:cNvSpPr>
          <p:nvPr/>
        </p:nvSpPr>
        <p:spPr bwMode="auto">
          <a:xfrm>
            <a:off x="2209800" y="5111750"/>
            <a:ext cx="295275" cy="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33" name="Rectangle 153"/>
          <p:cNvSpPr>
            <a:spLocks noChangeArrowheads="1"/>
          </p:cNvSpPr>
          <p:nvPr/>
        </p:nvSpPr>
        <p:spPr bwMode="auto">
          <a:xfrm>
            <a:off x="3536950" y="5781675"/>
            <a:ext cx="358775" cy="306388"/>
          </a:xfrm>
          <a:prstGeom prst="rect">
            <a:avLst/>
          </a:prstGeom>
          <a:noFill/>
          <a:ln w="15875">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34" name="Line 154"/>
          <p:cNvSpPr>
            <a:spLocks noChangeShapeType="1"/>
          </p:cNvSpPr>
          <p:nvPr/>
        </p:nvSpPr>
        <p:spPr bwMode="auto">
          <a:xfrm>
            <a:off x="5857875" y="3270250"/>
            <a:ext cx="295275" cy="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35" name="Line 155"/>
          <p:cNvSpPr>
            <a:spLocks noChangeShapeType="1"/>
          </p:cNvSpPr>
          <p:nvPr/>
        </p:nvSpPr>
        <p:spPr bwMode="auto">
          <a:xfrm>
            <a:off x="4430713" y="5762625"/>
            <a:ext cx="0" cy="158750"/>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36" name="Line 156"/>
          <p:cNvSpPr>
            <a:spLocks noChangeShapeType="1"/>
          </p:cNvSpPr>
          <p:nvPr/>
        </p:nvSpPr>
        <p:spPr bwMode="auto">
          <a:xfrm>
            <a:off x="3895725" y="5921375"/>
            <a:ext cx="534988" cy="0"/>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37" name="Line 157"/>
          <p:cNvSpPr>
            <a:spLocks noChangeShapeType="1"/>
          </p:cNvSpPr>
          <p:nvPr/>
        </p:nvSpPr>
        <p:spPr bwMode="auto">
          <a:xfrm>
            <a:off x="5635625" y="5572125"/>
            <a:ext cx="234950" cy="0"/>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39" name="Line 159"/>
          <p:cNvSpPr>
            <a:spLocks noChangeShapeType="1"/>
          </p:cNvSpPr>
          <p:nvPr/>
        </p:nvSpPr>
        <p:spPr bwMode="auto">
          <a:xfrm>
            <a:off x="5622925" y="5762625"/>
            <a:ext cx="522288" cy="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40" name="Line 160"/>
          <p:cNvSpPr>
            <a:spLocks noChangeShapeType="1"/>
          </p:cNvSpPr>
          <p:nvPr/>
        </p:nvSpPr>
        <p:spPr bwMode="auto">
          <a:xfrm>
            <a:off x="5857875" y="3270250"/>
            <a:ext cx="3175" cy="2301875"/>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41" name="Line 161"/>
          <p:cNvSpPr>
            <a:spLocks noChangeShapeType="1"/>
          </p:cNvSpPr>
          <p:nvPr/>
        </p:nvSpPr>
        <p:spPr bwMode="auto">
          <a:xfrm>
            <a:off x="4430713" y="5762625"/>
            <a:ext cx="295275" cy="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43" name="Rectangle 163"/>
          <p:cNvSpPr>
            <a:spLocks noChangeArrowheads="1"/>
          </p:cNvSpPr>
          <p:nvPr/>
        </p:nvSpPr>
        <p:spPr bwMode="auto">
          <a:xfrm>
            <a:off x="7335838" y="3535363"/>
            <a:ext cx="239712" cy="144462"/>
          </a:xfrm>
          <a:prstGeom prst="rect">
            <a:avLst/>
          </a:prstGeom>
          <a:noFill/>
          <a:ln w="15875">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6244" name="Line 164"/>
          <p:cNvSpPr>
            <a:spLocks noChangeShapeType="1"/>
          </p:cNvSpPr>
          <p:nvPr/>
        </p:nvSpPr>
        <p:spPr bwMode="auto">
          <a:xfrm>
            <a:off x="7575550" y="3613150"/>
            <a:ext cx="392113" cy="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Tree>
  </p:cSld>
  <p:clrMapOvr>
    <a:masterClrMapping/>
  </p:clrMapOvr>
  <p:transition advTm="248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スライド番号プレースホルダー 3"/>
          <p:cNvSpPr>
            <a:spLocks noGrp="1"/>
          </p:cNvSpPr>
          <p:nvPr>
            <p:ph type="sldNum" sz="quarter" idx="12"/>
          </p:nvPr>
        </p:nvSpPr>
        <p:spPr/>
        <p:txBody>
          <a:bodyPr/>
          <a:lstStyle/>
          <a:p>
            <a:fld id="{209D952D-E5C8-4FE6-9133-62ABD70EC254}" type="slidenum">
              <a:rPr lang="en-US" altLang="ja-JP"/>
              <a:pPr/>
              <a:t>38</a:t>
            </a:fld>
            <a:endParaRPr lang="en-US" altLang="ja-JP"/>
          </a:p>
        </p:txBody>
      </p:sp>
      <p:sp>
        <p:nvSpPr>
          <p:cNvPr id="642051" name="Text Box 4"/>
          <p:cNvSpPr txBox="1">
            <a:spLocks noChangeArrowheads="1"/>
          </p:cNvSpPr>
          <p:nvPr/>
        </p:nvSpPr>
        <p:spPr bwMode="auto">
          <a:xfrm>
            <a:off x="-889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dirty="0">
                <a:solidFill>
                  <a:srgbClr val="0066CC"/>
                </a:solidFill>
                <a:latin typeface="HG丸ｺﾞｼｯｸM-PRO" panose="020F0600000000000000" pitchFamily="50" charset="-128"/>
                <a:ea typeface="HG丸ｺﾞｼｯｸM-PRO" panose="020F0600000000000000" pitchFamily="50" charset="-128"/>
              </a:rPr>
              <a:t>接客中の在庫確認も</a:t>
            </a:r>
            <a:r>
              <a:rPr kumimoji="0" lang="ja-JP" altLang="en-US" sz="2200" b="1" dirty="0" smtClean="0">
                <a:solidFill>
                  <a:srgbClr val="0066CC"/>
                </a:solidFill>
                <a:latin typeface="HG丸ｺﾞｼｯｸM-PRO" panose="020F0600000000000000" pitchFamily="50" charset="-128"/>
                <a:ea typeface="HG丸ｺﾞｼｯｸM-PRO" panose="020F0600000000000000" pitchFamily="50" charset="-128"/>
              </a:rPr>
              <a:t>、アプリで</a:t>
            </a:r>
            <a:r>
              <a:rPr kumimoji="0" lang="ja-JP" altLang="en-US" sz="2200" b="1" dirty="0">
                <a:solidFill>
                  <a:srgbClr val="0066CC"/>
                </a:solidFill>
                <a:latin typeface="HG丸ｺﾞｼｯｸM-PRO" panose="020F0600000000000000" pitchFamily="50" charset="-128"/>
                <a:ea typeface="HG丸ｺﾞｼｯｸM-PRO" panose="020F0600000000000000" pitchFamily="50" charset="-128"/>
              </a:rPr>
              <a:t>他店在庫を素早く照会</a:t>
            </a:r>
          </a:p>
        </p:txBody>
      </p:sp>
      <p:sp>
        <p:nvSpPr>
          <p:cNvPr id="642052" name="Text Box 6"/>
          <p:cNvSpPr txBox="1">
            <a:spLocks noChangeArrowheads="1"/>
          </p:cNvSpPr>
          <p:nvPr/>
        </p:nvSpPr>
        <p:spPr bwMode="auto">
          <a:xfrm>
            <a:off x="747713" y="504825"/>
            <a:ext cx="896143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dirty="0">
                <a:latin typeface="HG丸ｺﾞｼｯｸM-PRO" panose="020F0600000000000000" pitchFamily="50" charset="-128"/>
                <a:ea typeface="HG丸ｺﾞｼｯｸM-PRO" panose="020F0600000000000000" pitchFamily="50" charset="-128"/>
              </a:rPr>
              <a:t>接客中</a:t>
            </a:r>
            <a:r>
              <a:rPr lang="ja-JP" altLang="en-US" sz="1600" b="1" dirty="0" smtClean="0">
                <a:latin typeface="HG丸ｺﾞｼｯｸM-PRO" panose="020F0600000000000000" pitchFamily="50" charset="-128"/>
                <a:ea typeface="HG丸ｺﾞｼｯｸM-PRO" panose="020F0600000000000000" pitchFamily="50" charset="-128"/>
              </a:rPr>
              <a:t>にお客様からよく受ける質問である、</a:t>
            </a:r>
            <a:r>
              <a:rPr lang="en-US" altLang="ja-JP" sz="1600" b="1" dirty="0" smtClean="0">
                <a:latin typeface="HG丸ｺﾞｼｯｸM-PRO" panose="020F0600000000000000" pitchFamily="50" charset="-128"/>
                <a:ea typeface="HG丸ｺﾞｼｯｸM-PRO" panose="020F0600000000000000" pitchFamily="50" charset="-128"/>
              </a:rPr>
              <a:t>｢</a:t>
            </a:r>
            <a:r>
              <a:rPr lang="ja-JP" altLang="en-US" sz="1600" b="1" dirty="0">
                <a:latin typeface="HG丸ｺﾞｼｯｸM-PRO" panose="020F0600000000000000" pitchFamily="50" charset="-128"/>
                <a:ea typeface="HG丸ｺﾞｼｯｸM-PRO" panose="020F0600000000000000" pitchFamily="50" charset="-128"/>
              </a:rPr>
              <a:t>商品</a:t>
            </a:r>
            <a:r>
              <a:rPr lang="ja-JP" altLang="en-US" sz="1600" b="1" dirty="0" smtClean="0">
                <a:latin typeface="HG丸ｺﾞｼｯｸM-PRO" panose="020F0600000000000000" pitchFamily="50" charset="-128"/>
                <a:ea typeface="HG丸ｺﾞｼｯｸM-PRO" panose="020F0600000000000000" pitchFamily="50" charset="-128"/>
              </a:rPr>
              <a:t>詳細</a:t>
            </a:r>
            <a:r>
              <a:rPr lang="en-US" altLang="ja-JP" sz="1600" b="1" dirty="0" smtClean="0">
                <a:latin typeface="HG丸ｺﾞｼｯｸM-PRO" panose="020F0600000000000000" pitchFamily="50" charset="-128"/>
                <a:ea typeface="HG丸ｺﾞｼｯｸM-PRO" panose="020F0600000000000000" pitchFamily="50" charset="-128"/>
              </a:rPr>
              <a:t>｣｢</a:t>
            </a:r>
            <a:r>
              <a:rPr lang="ja-JP" altLang="en-US" sz="1600" b="1" dirty="0">
                <a:latin typeface="HG丸ｺﾞｼｯｸM-PRO" panose="020F0600000000000000" pitchFamily="50" charset="-128"/>
                <a:ea typeface="HG丸ｺﾞｼｯｸM-PRO" panose="020F0600000000000000" pitchFamily="50" charset="-128"/>
              </a:rPr>
              <a:t>他店</a:t>
            </a:r>
            <a:r>
              <a:rPr lang="ja-JP" altLang="en-US" sz="1600" b="1" dirty="0" smtClean="0">
                <a:latin typeface="HG丸ｺﾞｼｯｸM-PRO" panose="020F0600000000000000" pitchFamily="50" charset="-128"/>
                <a:ea typeface="HG丸ｺﾞｼｯｸM-PRO" panose="020F0600000000000000" pitchFamily="50" charset="-128"/>
              </a:rPr>
              <a:t>在庫</a:t>
            </a:r>
            <a:r>
              <a:rPr lang="en-US" altLang="ja-JP" sz="1600" b="1" dirty="0" smtClean="0">
                <a:latin typeface="HG丸ｺﾞｼｯｸM-PRO" panose="020F0600000000000000" pitchFamily="50" charset="-128"/>
                <a:ea typeface="HG丸ｺﾞｼｯｸM-PRO" panose="020F0600000000000000" pitchFamily="50" charset="-128"/>
              </a:rPr>
              <a:t>｣</a:t>
            </a:r>
            <a:r>
              <a:rPr lang="ja-JP" altLang="en-US" sz="1600" b="1" dirty="0" smtClean="0">
                <a:latin typeface="HG丸ｺﾞｼｯｸM-PRO" panose="020F0600000000000000" pitchFamily="50" charset="-128"/>
                <a:ea typeface="HG丸ｺﾞｼｯｸM-PRO" panose="020F0600000000000000" pitchFamily="50" charset="-128"/>
              </a:rPr>
              <a:t>などの情報も、アプリを活用することでその場</a:t>
            </a:r>
            <a:r>
              <a:rPr lang="ja-JP" altLang="en-US" sz="1600" b="1" dirty="0">
                <a:latin typeface="HG丸ｺﾞｼｯｸM-PRO" panose="020F0600000000000000" pitchFamily="50" charset="-128"/>
                <a:ea typeface="HG丸ｺﾞｼｯｸM-PRO" panose="020F0600000000000000" pitchFamily="50" charset="-128"/>
              </a:rPr>
              <a:t>で素早く</a:t>
            </a:r>
            <a:r>
              <a:rPr lang="ja-JP" altLang="en-US" sz="1600" b="1" dirty="0" smtClean="0">
                <a:latin typeface="HG丸ｺﾞｼｯｸM-PRO" panose="020F0600000000000000" pitchFamily="50" charset="-128"/>
                <a:ea typeface="HG丸ｺﾞｼｯｸM-PRO" panose="020F0600000000000000" pitchFamily="50" charset="-128"/>
              </a:rPr>
              <a:t>回答できるので、顧客満足度を向上させられます</a:t>
            </a:r>
            <a:r>
              <a:rPr lang="ja-JP" altLang="en-US" sz="1600" b="1" dirty="0">
                <a:latin typeface="HG丸ｺﾞｼｯｸM-PRO" panose="020F0600000000000000" pitchFamily="50" charset="-128"/>
                <a:ea typeface="HG丸ｺﾞｼｯｸM-PRO" panose="020F0600000000000000" pitchFamily="50" charset="-128"/>
              </a:rPr>
              <a:t>。</a:t>
            </a:r>
          </a:p>
        </p:txBody>
      </p:sp>
      <p:sp>
        <p:nvSpPr>
          <p:cNvPr id="642056" name="Text Box 11"/>
          <p:cNvSpPr txBox="1">
            <a:spLocks noChangeArrowheads="1"/>
          </p:cNvSpPr>
          <p:nvPr/>
        </p:nvSpPr>
        <p:spPr bwMode="auto">
          <a:xfrm>
            <a:off x="2522538" y="1095375"/>
            <a:ext cx="21637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商品検索</a:t>
            </a:r>
            <a:endParaRPr lang="ja-JP" altLang="en-US" sz="1200">
              <a:latin typeface="HG丸ｺﾞｼｯｸM-PRO" panose="020F0600000000000000" pitchFamily="50" charset="-128"/>
              <a:ea typeface="HG丸ｺﾞｼｯｸM-PRO" panose="020F0600000000000000" pitchFamily="50" charset="-128"/>
            </a:endParaRPr>
          </a:p>
        </p:txBody>
      </p:sp>
      <p:sp>
        <p:nvSpPr>
          <p:cNvPr id="642057" name="Text Box 20"/>
          <p:cNvSpPr txBox="1">
            <a:spLocks noChangeArrowheads="1"/>
          </p:cNvSpPr>
          <p:nvPr/>
        </p:nvSpPr>
        <p:spPr bwMode="auto">
          <a:xfrm>
            <a:off x="2560638" y="1331913"/>
            <a:ext cx="4254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コードをダイレクトに入力して検索</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スマホのコードスキャナを使って</a:t>
            </a:r>
            <a:r>
              <a:rPr lang="en-US" altLang="ja-JP" sz="1200">
                <a:latin typeface="HG丸ｺﾞｼｯｸM-PRO" panose="020F0600000000000000" pitchFamily="50" charset="-128"/>
                <a:ea typeface="HG丸ｺﾞｼｯｸM-PRO" panose="020F0600000000000000" pitchFamily="50" charset="-128"/>
              </a:rPr>
              <a:t>SCAN</a:t>
            </a:r>
            <a:r>
              <a:rPr lang="ja-JP" altLang="en-US" sz="1200">
                <a:latin typeface="HG丸ｺﾞｼｯｸM-PRO" panose="020F0600000000000000" pitchFamily="50" charset="-128"/>
                <a:ea typeface="HG丸ｺﾞｼｯｸM-PRO" panose="020F0600000000000000" pitchFamily="50" charset="-128"/>
              </a:rPr>
              <a:t>検索</a:t>
            </a:r>
            <a:endParaRPr lang="en-US" altLang="ja-JP" sz="1200">
              <a:latin typeface="HG丸ｺﾞｼｯｸM-PRO" panose="020F0600000000000000" pitchFamily="50" charset="-128"/>
              <a:ea typeface="HG丸ｺﾞｼｯｸM-PRO" panose="020F0600000000000000" pitchFamily="50" charset="-128"/>
            </a:endParaRPr>
          </a:p>
        </p:txBody>
      </p:sp>
      <p:sp>
        <p:nvSpPr>
          <p:cNvPr id="642058" name="Text Box 11"/>
          <p:cNvSpPr txBox="1">
            <a:spLocks noChangeArrowheads="1"/>
          </p:cNvSpPr>
          <p:nvPr/>
        </p:nvSpPr>
        <p:spPr bwMode="auto">
          <a:xfrm>
            <a:off x="6015038" y="1095375"/>
            <a:ext cx="3252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商品詳細から他店在庫を表示</a:t>
            </a:r>
            <a:endParaRPr lang="ja-JP" altLang="en-US" sz="1200">
              <a:latin typeface="HG丸ｺﾞｼｯｸM-PRO" panose="020F0600000000000000" pitchFamily="50" charset="-128"/>
              <a:ea typeface="HG丸ｺﾞｼｯｸM-PRO" panose="020F0600000000000000" pitchFamily="50" charset="-128"/>
            </a:endParaRPr>
          </a:p>
        </p:txBody>
      </p:sp>
      <p:sp>
        <p:nvSpPr>
          <p:cNvPr id="642059" name="Text Box 20"/>
          <p:cNvSpPr txBox="1">
            <a:spLocks noChangeArrowheads="1"/>
          </p:cNvSpPr>
          <p:nvPr/>
        </p:nvSpPr>
        <p:spPr bwMode="auto">
          <a:xfrm>
            <a:off x="6015038" y="1331913"/>
            <a:ext cx="3736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他店在庫の照会は、各店舗の在庫をリアルタイム</a:t>
            </a:r>
            <a:r>
              <a:rPr lang="en-US" altLang="ja-JP" sz="800">
                <a:latin typeface="HG丸ｺﾞｼｯｸM-PRO" panose="020F0600000000000000" pitchFamily="50" charset="-128"/>
                <a:ea typeface="HG丸ｺﾞｼｯｸM-PRO" panose="020F0600000000000000" pitchFamily="50" charset="-128"/>
              </a:rPr>
              <a:t>※</a:t>
            </a:r>
            <a:br>
              <a:rPr lang="en-US" altLang="ja-JP" sz="8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で表示します</a:t>
            </a:r>
          </a:p>
        </p:txBody>
      </p:sp>
      <p:graphicFrame>
        <p:nvGraphicFramePr>
          <p:cNvPr id="642068" name="Object 20"/>
          <p:cNvGraphicFramePr>
            <a:graphicFrameLocks noChangeAspect="1"/>
          </p:cNvGraphicFramePr>
          <p:nvPr/>
        </p:nvGraphicFramePr>
        <p:xfrm>
          <a:off x="863600" y="1801813"/>
          <a:ext cx="1631950" cy="3157537"/>
        </p:xfrm>
        <a:graphic>
          <a:graphicData uri="http://schemas.openxmlformats.org/presentationml/2006/ole">
            <mc:AlternateContent xmlns:mc="http://schemas.openxmlformats.org/markup-compatibility/2006">
              <mc:Choice xmlns:v="urn:schemas-microsoft-com:vml" Requires="v">
                <p:oleObj spid="_x0000_s642597" name="Image" r:id="rId4" imgW="4076190" imgH="7885714" progId="Photoshop.Image.13">
                  <p:embed/>
                </p:oleObj>
              </mc:Choice>
              <mc:Fallback>
                <p:oleObj name="Image" r:id="rId4" imgW="4076190" imgH="7885714" progId="Photoshop.Image.13">
                  <p:embed/>
                  <p:pic>
                    <p:nvPicPr>
                      <p:cNvPr id="0" name="Object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3600" y="1801813"/>
                        <a:ext cx="1631950" cy="31575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42069" name="Object 21"/>
          <p:cNvGraphicFramePr>
            <a:graphicFrameLocks noChangeAspect="1"/>
          </p:cNvGraphicFramePr>
          <p:nvPr/>
        </p:nvGraphicFramePr>
        <p:xfrm>
          <a:off x="6113463" y="1801813"/>
          <a:ext cx="1647825" cy="2457450"/>
        </p:xfrm>
        <a:graphic>
          <a:graphicData uri="http://schemas.openxmlformats.org/presentationml/2006/ole">
            <mc:AlternateContent xmlns:mc="http://schemas.openxmlformats.org/markup-compatibility/2006">
              <mc:Choice xmlns:v="urn:schemas-microsoft-com:vml" Requires="v">
                <p:oleObj spid="_x0000_s642598" name="Image" r:id="rId6" imgW="4076190" imgH="6082540" progId="Photoshop.Image.13">
                  <p:embed/>
                </p:oleObj>
              </mc:Choice>
              <mc:Fallback>
                <p:oleObj name="Image" r:id="rId6" imgW="4076190" imgH="6082540" progId="Photoshop.Image.13">
                  <p:embed/>
                  <p:pic>
                    <p:nvPicPr>
                      <p:cNvPr id="0" name="Object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13463" y="1801813"/>
                        <a:ext cx="1647825" cy="24574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42070" name="Object 22"/>
          <p:cNvGraphicFramePr>
            <a:graphicFrameLocks noChangeAspect="1"/>
          </p:cNvGraphicFramePr>
          <p:nvPr/>
        </p:nvGraphicFramePr>
        <p:xfrm>
          <a:off x="4354513" y="1801813"/>
          <a:ext cx="1643062" cy="2449512"/>
        </p:xfrm>
        <a:graphic>
          <a:graphicData uri="http://schemas.openxmlformats.org/presentationml/2006/ole">
            <mc:AlternateContent xmlns:mc="http://schemas.openxmlformats.org/markup-compatibility/2006">
              <mc:Choice xmlns:v="urn:schemas-microsoft-com:vml" Requires="v">
                <p:oleObj spid="_x0000_s642599" name="Image" r:id="rId8" imgW="11961905" imgH="17841270" progId="Photoshop.Image.13">
                  <p:embed/>
                </p:oleObj>
              </mc:Choice>
              <mc:Fallback>
                <p:oleObj name="Image" r:id="rId8" imgW="11961905" imgH="17841270" progId="Photoshop.Image.13">
                  <p:embed/>
                  <p:pic>
                    <p:nvPicPr>
                      <p:cNvPr id="0" name="Object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54513" y="1801813"/>
                        <a:ext cx="1643062" cy="24495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42078" name="Text Box 11"/>
          <p:cNvSpPr txBox="1">
            <a:spLocks noChangeArrowheads="1"/>
          </p:cNvSpPr>
          <p:nvPr/>
        </p:nvSpPr>
        <p:spPr bwMode="auto">
          <a:xfrm>
            <a:off x="685800" y="1095375"/>
            <a:ext cx="17002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各種メニュー</a:t>
            </a:r>
            <a:endParaRPr lang="ja-JP" altLang="en-US" sz="1200">
              <a:latin typeface="HG丸ｺﾞｼｯｸM-PRO" panose="020F0600000000000000" pitchFamily="50" charset="-128"/>
              <a:ea typeface="HG丸ｺﾞｼｯｸM-PRO" panose="020F0600000000000000" pitchFamily="50" charset="-128"/>
            </a:endParaRPr>
          </a:p>
        </p:txBody>
      </p:sp>
      <p:sp>
        <p:nvSpPr>
          <p:cNvPr id="642079" name="Text Box 20"/>
          <p:cNvSpPr txBox="1">
            <a:spLocks noChangeArrowheads="1"/>
          </p:cNvSpPr>
          <p:nvPr/>
        </p:nvSpPr>
        <p:spPr bwMode="auto">
          <a:xfrm>
            <a:off x="647700" y="1331913"/>
            <a:ext cx="18335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丸ｺﾞｼｯｸM-PRO" panose="020F0600000000000000" pitchFamily="50" charset="-128"/>
                <a:ea typeface="HG丸ｺﾞｼｯｸM-PRO" panose="020F0600000000000000" pitchFamily="50" charset="-128"/>
              </a:rPr>
              <a:t>メニュー順次拡大中</a:t>
            </a:r>
          </a:p>
        </p:txBody>
      </p:sp>
      <p:graphicFrame>
        <p:nvGraphicFramePr>
          <p:cNvPr id="642082" name="Object 34"/>
          <p:cNvGraphicFramePr>
            <a:graphicFrameLocks noChangeAspect="1"/>
          </p:cNvGraphicFramePr>
          <p:nvPr/>
        </p:nvGraphicFramePr>
        <p:xfrm>
          <a:off x="2617788" y="1801813"/>
          <a:ext cx="1631950" cy="3159125"/>
        </p:xfrm>
        <a:graphic>
          <a:graphicData uri="http://schemas.openxmlformats.org/presentationml/2006/ole">
            <mc:AlternateContent xmlns:mc="http://schemas.openxmlformats.org/markup-compatibility/2006">
              <mc:Choice xmlns:v="urn:schemas-microsoft-com:vml" Requires="v">
                <p:oleObj spid="_x0000_s642600" name="Image" r:id="rId10" imgW="11961905" imgH="23136508" progId="Photoshop.Image.13">
                  <p:embed/>
                </p:oleObj>
              </mc:Choice>
              <mc:Fallback>
                <p:oleObj name="Image" r:id="rId10" imgW="11961905" imgH="23136508" progId="Photoshop.Image.13">
                  <p:embed/>
                  <p:pic>
                    <p:nvPicPr>
                      <p:cNvPr id="0" name="Object 3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17788" y="1801813"/>
                        <a:ext cx="1631950" cy="3159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42084" name="Object 36"/>
          <p:cNvGraphicFramePr>
            <a:graphicFrameLocks noChangeAspect="1"/>
          </p:cNvGraphicFramePr>
          <p:nvPr/>
        </p:nvGraphicFramePr>
        <p:xfrm>
          <a:off x="7872413" y="1801813"/>
          <a:ext cx="1647825" cy="2459037"/>
        </p:xfrm>
        <a:graphic>
          <a:graphicData uri="http://schemas.openxmlformats.org/presentationml/2006/ole">
            <mc:AlternateContent xmlns:mc="http://schemas.openxmlformats.org/markup-compatibility/2006">
              <mc:Choice xmlns:v="urn:schemas-microsoft-com:vml" Requires="v">
                <p:oleObj spid="_x0000_s642601" name="Image" r:id="rId12" imgW="4076190" imgH="6082540" progId="Photoshop.Image.13">
                  <p:embed/>
                </p:oleObj>
              </mc:Choice>
              <mc:Fallback>
                <p:oleObj name="Image" r:id="rId12" imgW="4076190" imgH="6082540" progId="Photoshop.Image.13">
                  <p:embed/>
                  <p:pic>
                    <p:nvPicPr>
                      <p:cNvPr id="0" name="Object 3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872413" y="1801813"/>
                        <a:ext cx="1647825" cy="24590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42087" name="Text Box 20"/>
          <p:cNvSpPr txBox="1">
            <a:spLocks noChangeArrowheads="1"/>
          </p:cNvSpPr>
          <p:nvPr/>
        </p:nvSpPr>
        <p:spPr bwMode="auto">
          <a:xfrm>
            <a:off x="6329363" y="4194175"/>
            <a:ext cx="36734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700">
                <a:latin typeface="HG丸ｺﾞｼｯｸM-PRO" panose="020F0600000000000000" pitchFamily="50" charset="-128"/>
                <a:ea typeface="HG丸ｺﾞｼｯｸM-PRO" panose="020F0600000000000000" pitchFamily="50" charset="-128"/>
              </a:rPr>
              <a:t>※</a:t>
            </a:r>
            <a:r>
              <a:rPr lang="ja-JP" altLang="en-US" sz="900">
                <a:latin typeface="HG丸ｺﾞｼｯｸM-PRO" panose="020F0600000000000000" pitchFamily="50" charset="-128"/>
                <a:ea typeface="HG丸ｺﾞｼｯｸM-PRO" panose="020F0600000000000000" pitchFamily="50" charset="-128"/>
              </a:rPr>
              <a:t>リアルタイムオプション契約時、通常は</a:t>
            </a:r>
            <a:r>
              <a:rPr lang="en-US" altLang="ja-JP" sz="900">
                <a:latin typeface="HG丸ｺﾞｼｯｸM-PRO" panose="020F0600000000000000" pitchFamily="50" charset="-128"/>
                <a:ea typeface="HG丸ｺﾞｼｯｸM-PRO" panose="020F0600000000000000" pitchFamily="50" charset="-128"/>
              </a:rPr>
              <a:t>1</a:t>
            </a:r>
            <a:r>
              <a:rPr lang="ja-JP" altLang="en-US" sz="900">
                <a:latin typeface="HG丸ｺﾞｼｯｸM-PRO" panose="020F0600000000000000" pitchFamily="50" charset="-128"/>
                <a:ea typeface="HG丸ｺﾞｼｯｸM-PRO" panose="020F0600000000000000" pitchFamily="50" charset="-128"/>
              </a:rPr>
              <a:t>時間に</a:t>
            </a:r>
            <a:r>
              <a:rPr lang="en-US" altLang="ja-JP" sz="900">
                <a:latin typeface="HG丸ｺﾞｼｯｸM-PRO" panose="020F0600000000000000" pitchFamily="50" charset="-128"/>
                <a:ea typeface="HG丸ｺﾞｼｯｸM-PRO" panose="020F0600000000000000" pitchFamily="50" charset="-128"/>
              </a:rPr>
              <a:t>1</a:t>
            </a:r>
            <a:r>
              <a:rPr lang="ja-JP" altLang="en-US" sz="900">
                <a:latin typeface="HG丸ｺﾞｼｯｸM-PRO" panose="020F0600000000000000" pitchFamily="50" charset="-128"/>
                <a:ea typeface="HG丸ｺﾞｼｯｸM-PRO" panose="020F0600000000000000" pitchFamily="50" charset="-128"/>
              </a:rPr>
              <a:t>回の更新</a:t>
            </a:r>
          </a:p>
        </p:txBody>
      </p:sp>
      <p:sp>
        <p:nvSpPr>
          <p:cNvPr id="642089" name="Text Box 11"/>
          <p:cNvSpPr txBox="1">
            <a:spLocks noChangeArrowheads="1"/>
          </p:cNvSpPr>
          <p:nvPr/>
        </p:nvSpPr>
        <p:spPr bwMode="auto">
          <a:xfrm>
            <a:off x="4341813" y="4475163"/>
            <a:ext cx="148113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solidFill>
                  <a:srgbClr val="0099FF"/>
                </a:solidFill>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 </a:t>
            </a:r>
            <a:r>
              <a:rPr lang="ja-JP" altLang="en-US" sz="1400" b="1">
                <a:latin typeface="HG丸ｺﾞｼｯｸM-PRO" panose="020F0600000000000000" pitchFamily="50" charset="-128"/>
                <a:ea typeface="HG丸ｺﾞｼｯｸM-PRO" panose="020F0600000000000000" pitchFamily="50" charset="-128"/>
              </a:rPr>
              <a:t>アプリ無料</a:t>
            </a:r>
            <a:endParaRPr lang="ja-JP" altLang="en-US" sz="1200">
              <a:latin typeface="HG丸ｺﾞｼｯｸM-PRO" panose="020F0600000000000000" pitchFamily="50" charset="-128"/>
              <a:ea typeface="HG丸ｺﾞｼｯｸM-PRO" panose="020F0600000000000000" pitchFamily="50" charset="-128"/>
            </a:endParaRPr>
          </a:p>
        </p:txBody>
      </p:sp>
      <p:sp>
        <p:nvSpPr>
          <p:cNvPr id="642090" name="Text Box 20"/>
          <p:cNvSpPr txBox="1">
            <a:spLocks noChangeArrowheads="1"/>
          </p:cNvSpPr>
          <p:nvPr/>
        </p:nvSpPr>
        <p:spPr bwMode="auto">
          <a:xfrm>
            <a:off x="4341813" y="4832351"/>
            <a:ext cx="19685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200" dirty="0" err="1" smtClean="0">
                <a:latin typeface="HG丸ｺﾞｼｯｸM-PRO" panose="020F0600000000000000" pitchFamily="50" charset="-128"/>
                <a:ea typeface="HG丸ｺﾞｼｯｸM-PRO" panose="020F0600000000000000" pitchFamily="50" charset="-128"/>
              </a:rPr>
              <a:t>GooglePlay</a:t>
            </a:r>
            <a:r>
              <a:rPr lang="en-US" altLang="ja-JP" sz="1200" dirty="0" smtClean="0">
                <a:latin typeface="HG丸ｺﾞｼｯｸM-PRO" panose="020F0600000000000000" pitchFamily="50" charset="-128"/>
                <a:ea typeface="HG丸ｺﾞｼｯｸM-PRO" panose="020F0600000000000000" pitchFamily="50" charset="-128"/>
              </a:rPr>
              <a:t>/</a:t>
            </a:r>
            <a:r>
              <a:rPr lang="en-US" altLang="ja-JP" sz="1200" dirty="0" err="1" smtClean="0">
                <a:latin typeface="HG丸ｺﾞｼｯｸM-PRO" panose="020F0600000000000000" pitchFamily="50" charset="-128"/>
                <a:ea typeface="HG丸ｺﾞｼｯｸM-PRO" panose="020F0600000000000000" pitchFamily="50" charset="-128"/>
              </a:rPr>
              <a:t>AppStore</a:t>
            </a:r>
            <a:r>
              <a:rPr lang="ja-JP" altLang="en-US" sz="1200" dirty="0" smtClean="0">
                <a:latin typeface="HG丸ｺﾞｼｯｸM-PRO" panose="020F0600000000000000" pitchFamily="50" charset="-128"/>
                <a:ea typeface="HG丸ｺﾞｼｯｸM-PRO" panose="020F0600000000000000" pitchFamily="50" charset="-128"/>
              </a:rPr>
              <a:t>から</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無料でダウンロードできます。</a:t>
            </a:r>
            <a:endParaRPr lang="en-US" altLang="ja-JP" sz="1200" dirty="0">
              <a:latin typeface="HG丸ｺﾞｼｯｸM-PRO" panose="020F0600000000000000" pitchFamily="50" charset="-128"/>
              <a:ea typeface="HG丸ｺﾞｼｯｸM-PRO" panose="020F0600000000000000" pitchFamily="50" charset="-128"/>
            </a:endParaRPr>
          </a:p>
        </p:txBody>
      </p:sp>
      <p:graphicFrame>
        <p:nvGraphicFramePr>
          <p:cNvPr id="642093" name="Object 45"/>
          <p:cNvGraphicFramePr>
            <a:graphicFrameLocks noChangeAspect="1"/>
          </p:cNvGraphicFramePr>
          <p:nvPr>
            <p:extLst>
              <p:ext uri="{D42A27DB-BD31-4B8C-83A1-F6EECF244321}">
                <p14:modId xmlns:p14="http://schemas.microsoft.com/office/powerpoint/2010/main" val="3755676251"/>
              </p:ext>
            </p:extLst>
          </p:nvPr>
        </p:nvGraphicFramePr>
        <p:xfrm>
          <a:off x="5502277" y="5640607"/>
          <a:ext cx="487362" cy="728662"/>
        </p:xfrm>
        <a:graphic>
          <a:graphicData uri="http://schemas.openxmlformats.org/presentationml/2006/ole">
            <mc:AlternateContent xmlns:mc="http://schemas.openxmlformats.org/markup-compatibility/2006">
              <mc:Choice xmlns:v="urn:schemas-microsoft-com:vml" Requires="v">
                <p:oleObj spid="_x0000_s642602" name="Image" r:id="rId14" imgW="4469841" imgH="6704762" progId="Photoshop.Image.13">
                  <p:embed/>
                </p:oleObj>
              </mc:Choice>
              <mc:Fallback>
                <p:oleObj name="Image" r:id="rId14" imgW="4469841" imgH="6704762" progId="Photoshop.Image.13">
                  <p:embed/>
                  <p:pic>
                    <p:nvPicPr>
                      <p:cNvPr id="0" name="Object 4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502277" y="5640607"/>
                        <a:ext cx="487362" cy="7286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42094" name="Object 46"/>
          <p:cNvGraphicFramePr>
            <a:graphicFrameLocks noChangeAspect="1"/>
          </p:cNvGraphicFramePr>
          <p:nvPr>
            <p:extLst>
              <p:ext uri="{D42A27DB-BD31-4B8C-83A1-F6EECF244321}">
                <p14:modId xmlns:p14="http://schemas.microsoft.com/office/powerpoint/2010/main" val="1739397912"/>
              </p:ext>
            </p:extLst>
          </p:nvPr>
        </p:nvGraphicFramePr>
        <p:xfrm>
          <a:off x="4652964" y="5631082"/>
          <a:ext cx="527050" cy="731837"/>
        </p:xfrm>
        <a:graphic>
          <a:graphicData uri="http://schemas.openxmlformats.org/presentationml/2006/ole">
            <mc:AlternateContent xmlns:mc="http://schemas.openxmlformats.org/markup-compatibility/2006">
              <mc:Choice xmlns:v="urn:schemas-microsoft-com:vml" Requires="v">
                <p:oleObj spid="_x0000_s642603" name="Image" r:id="rId16" imgW="4419048" imgH="6146032" progId="Photoshop.Image.13">
                  <p:embed/>
                </p:oleObj>
              </mc:Choice>
              <mc:Fallback>
                <p:oleObj name="Image" r:id="rId16" imgW="4419048" imgH="6146032" progId="Photoshop.Image.13">
                  <p:embed/>
                  <p:pic>
                    <p:nvPicPr>
                      <p:cNvPr id="0" name="Object 4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652964" y="5631082"/>
                        <a:ext cx="527050" cy="7318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42097" name="Object 49"/>
          <p:cNvGraphicFramePr>
            <a:graphicFrameLocks noChangeAspect="1"/>
          </p:cNvGraphicFramePr>
          <p:nvPr/>
        </p:nvGraphicFramePr>
        <p:xfrm>
          <a:off x="6376988" y="4500563"/>
          <a:ext cx="3073400" cy="2266950"/>
        </p:xfrm>
        <a:graphic>
          <a:graphicData uri="http://schemas.openxmlformats.org/presentationml/2006/ole">
            <mc:AlternateContent xmlns:mc="http://schemas.openxmlformats.org/markup-compatibility/2006">
              <mc:Choice xmlns:v="urn:schemas-microsoft-com:vml" Requires="v">
                <p:oleObj spid="_x0000_s642604" name="Image" r:id="rId18" imgW="4647619" imgH="3428571" progId="Photoshop.Image.13">
                  <p:embed/>
                </p:oleObj>
              </mc:Choice>
              <mc:Fallback>
                <p:oleObj name="Image" r:id="rId18" imgW="4647619" imgH="3428571" progId="Photoshop.Image.13">
                  <p:embed/>
                  <p:pic>
                    <p:nvPicPr>
                      <p:cNvPr id="0" name="Object 4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376988" y="4500563"/>
                        <a:ext cx="3073400" cy="2266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42098" name="Rectangle 50"/>
          <p:cNvSpPr>
            <a:spLocks noChangeArrowheads="1"/>
          </p:cNvSpPr>
          <p:nvPr/>
        </p:nvSpPr>
        <p:spPr bwMode="auto">
          <a:xfrm>
            <a:off x="4332288" y="4422775"/>
            <a:ext cx="5245100" cy="2344738"/>
          </a:xfrm>
          <a:prstGeom prst="rect">
            <a:avLst/>
          </a:prstGeom>
          <a:noFill/>
          <a:ln w="9525">
            <a:solidFill>
              <a:srgbClr val="808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aphicFrame>
        <p:nvGraphicFramePr>
          <p:cNvPr id="642099" name="Object 51"/>
          <p:cNvGraphicFramePr>
            <a:graphicFrameLocks noChangeAspect="1"/>
          </p:cNvGraphicFramePr>
          <p:nvPr/>
        </p:nvGraphicFramePr>
        <p:xfrm>
          <a:off x="901700" y="5730875"/>
          <a:ext cx="398463" cy="400050"/>
        </p:xfrm>
        <a:graphic>
          <a:graphicData uri="http://schemas.openxmlformats.org/presentationml/2006/ole">
            <mc:AlternateContent xmlns:mc="http://schemas.openxmlformats.org/markup-compatibility/2006">
              <mc:Choice xmlns:v="urn:schemas-microsoft-com:vml" Requires="v">
                <p:oleObj spid="_x0000_s642605" name="Image" r:id="rId20" imgW="3898413" imgH="3923810" progId="Photoshop.Image.13">
                  <p:embed/>
                </p:oleObj>
              </mc:Choice>
              <mc:Fallback>
                <p:oleObj name="Image" r:id="rId20" imgW="3898413" imgH="3923810" progId="Photoshop.Image.13">
                  <p:embed/>
                  <p:pic>
                    <p:nvPicPr>
                      <p:cNvPr id="0" name="Object 5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901700" y="5730875"/>
                        <a:ext cx="39846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42100" name="Text Box 52"/>
          <p:cNvSpPr txBox="1">
            <a:spLocks noChangeArrowheads="1"/>
          </p:cNvSpPr>
          <p:nvPr/>
        </p:nvSpPr>
        <p:spPr bwMode="auto">
          <a:xfrm>
            <a:off x="1449389" y="5823148"/>
            <a:ext cx="236061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lgn="l" defTabSz="960438">
              <a:defRPr kumimoji="1" sz="1400">
                <a:solidFill>
                  <a:schemeClr val="tx1"/>
                </a:solidFill>
                <a:latin typeface="Arial" panose="020B0604020202020204" pitchFamily="34" charset="0"/>
                <a:ea typeface="HGP創英角ｺﾞｼｯｸUB" panose="020B0900000000000000" pitchFamily="50" charset="-128"/>
              </a:defRPr>
            </a:lvl1pPr>
            <a:lvl2pPr algn="l" defTabSz="960438">
              <a:defRPr kumimoji="1" sz="1400">
                <a:solidFill>
                  <a:schemeClr val="tx1"/>
                </a:solidFill>
                <a:latin typeface="Arial" panose="020B0604020202020204" pitchFamily="34" charset="0"/>
                <a:ea typeface="HGP創英角ｺﾞｼｯｸUB" panose="020B0900000000000000" pitchFamily="50" charset="-128"/>
              </a:defRPr>
            </a:lvl2pPr>
            <a:lvl3pPr algn="l" defTabSz="960438">
              <a:defRPr kumimoji="1" sz="1400">
                <a:solidFill>
                  <a:schemeClr val="tx1"/>
                </a:solidFill>
                <a:latin typeface="Arial" panose="020B0604020202020204" pitchFamily="34" charset="0"/>
                <a:ea typeface="HGP創英角ｺﾞｼｯｸUB" panose="020B0900000000000000" pitchFamily="50" charset="-128"/>
              </a:defRPr>
            </a:lvl3pPr>
            <a:lvl4pPr algn="l" defTabSz="960438">
              <a:defRPr kumimoji="1" sz="1400">
                <a:solidFill>
                  <a:schemeClr val="tx1"/>
                </a:solidFill>
                <a:latin typeface="Arial" panose="020B0604020202020204" pitchFamily="34" charset="0"/>
                <a:ea typeface="HGP創英角ｺﾞｼｯｸUB" panose="020B0900000000000000" pitchFamily="50" charset="-128"/>
              </a:defRPr>
            </a:lvl4pPr>
            <a:lvl5pPr algn="l" defTabSz="960438">
              <a:defRPr kumimoji="1" sz="1400">
                <a:solidFill>
                  <a:schemeClr val="tx1"/>
                </a:solidFill>
                <a:latin typeface="Arial" panose="020B0604020202020204" pitchFamily="34" charset="0"/>
                <a:ea typeface="HGP創英角ｺﾞｼｯｸUB" panose="020B0900000000000000" pitchFamily="50" charset="-128"/>
              </a:defRPr>
            </a:lvl5pPr>
            <a:lvl6pPr defTabSz="96043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defTabSz="96043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defTabSz="96043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defTabSz="960438"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dirty="0" smtClean="0">
                <a:latin typeface="HG丸ｺﾞｼｯｸM-PRO" panose="020F0600000000000000" pitchFamily="50" charset="-128"/>
                <a:ea typeface="HG丸ｺﾞｼｯｸM-PRO" panose="020F0600000000000000" pitchFamily="50" charset="-128"/>
              </a:rPr>
              <a:t>アプリで使える</a:t>
            </a:r>
            <a:r>
              <a:rPr lang="ja-JP" altLang="en-US" sz="1000" dirty="0">
                <a:latin typeface="HG丸ｺﾞｼｯｸM-PRO" panose="020F0600000000000000" pitchFamily="50" charset="-128"/>
                <a:ea typeface="HG丸ｺﾞｼｯｸM-PRO" panose="020F0600000000000000" pitchFamily="50" charset="-128"/>
              </a:rPr>
              <a:t>機能</a:t>
            </a:r>
            <a:r>
              <a:rPr lang="ja-JP" altLang="en-US" sz="1000" dirty="0" smtClean="0">
                <a:latin typeface="HG丸ｺﾞｼｯｸM-PRO" panose="020F0600000000000000" pitchFamily="50" charset="-128"/>
                <a:ea typeface="HG丸ｺﾞｼｯｸM-PRO" panose="020F0600000000000000" pitchFamily="50" charset="-128"/>
              </a:rPr>
              <a:t>は、</a:t>
            </a:r>
            <a:r>
              <a:rPr lang="en-US" altLang="ja-JP" sz="1000" dirty="0">
                <a:latin typeface="HG丸ｺﾞｼｯｸM-PRO" panose="020F0600000000000000" pitchFamily="50" charset="-128"/>
                <a:ea typeface="HG丸ｺﾞｼｯｸM-PRO" panose="020F0600000000000000" pitchFamily="50" charset="-128"/>
              </a:rPr>
              <a:t> </a:t>
            </a:r>
            <a:r>
              <a:rPr lang="en-US" altLang="ja-JP" sz="1000" dirty="0" err="1" smtClean="0">
                <a:latin typeface="HG丸ｺﾞｼｯｸM-PRO" panose="020F0600000000000000" pitchFamily="50" charset="-128"/>
                <a:ea typeface="HG丸ｺﾞｼｯｸM-PRO" panose="020F0600000000000000" pitchFamily="50" charset="-128"/>
              </a:rPr>
              <a:t>Tenpovisor</a:t>
            </a:r>
            <a:r>
              <a:rPr lang="ja-JP" altLang="en-US" sz="1000" dirty="0" smtClean="0">
                <a:latin typeface="HG丸ｺﾞｼｯｸM-PRO" panose="020F0600000000000000" pitchFamily="50" charset="-128"/>
                <a:ea typeface="HG丸ｺﾞｼｯｸM-PRO" panose="020F0600000000000000" pitchFamily="50" charset="-128"/>
              </a:rPr>
              <a:t>の一部機能に限られます。</a:t>
            </a:r>
            <a:endParaRPr lang="ja-JP" altLang="en-US" sz="1000" dirty="0">
              <a:latin typeface="HG丸ｺﾞｼｯｸM-PRO" panose="020F0600000000000000" pitchFamily="50" charset="-128"/>
              <a:ea typeface="HG丸ｺﾞｼｯｸM-PRO" panose="020F0600000000000000" pitchFamily="50" charset="-128"/>
            </a:endParaRPr>
          </a:p>
        </p:txBody>
      </p:sp>
    </p:spTree>
  </p:cSld>
  <p:clrMapOvr>
    <a:masterClrMapping/>
  </p:clrMapOvr>
  <p:transition advTm="248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スライド番号プレースホルダー 5"/>
          <p:cNvSpPr>
            <a:spLocks noGrp="1"/>
          </p:cNvSpPr>
          <p:nvPr>
            <p:ph type="sldNum" sz="quarter" idx="12"/>
          </p:nvPr>
        </p:nvSpPr>
        <p:spPr>
          <a:xfrm>
            <a:off x="7600156" y="6637338"/>
            <a:ext cx="2311400" cy="379412"/>
          </a:xfrm>
        </p:spPr>
        <p:txBody>
          <a:bodyPr/>
          <a:lstStyle/>
          <a:p>
            <a:pPr algn="r"/>
            <a:fld id="{BFC86F4E-93D7-4BE1-BD02-0F86C23F11B7}" type="slidenum">
              <a:rPr lang="en-US" altLang="ja-JP"/>
              <a:pPr algn="r"/>
              <a:t>3</a:t>
            </a:fld>
            <a:endParaRPr lang="en-US" altLang="ja-JP"/>
          </a:p>
        </p:txBody>
      </p:sp>
      <p:pic>
        <p:nvPicPr>
          <p:cNvPr id="665648"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581493">
            <a:off x="4938713" y="5570538"/>
            <a:ext cx="631825" cy="784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5602" name="Rectangle 2"/>
          <p:cNvSpPr>
            <a:spLocks noGrp="1" noChangeArrowheads="1"/>
          </p:cNvSpPr>
          <p:nvPr>
            <p:ph type="title"/>
          </p:nvPr>
        </p:nvSpPr>
        <p:spPr>
          <a:xfrm>
            <a:off x="495300" y="7938"/>
            <a:ext cx="8915400" cy="454025"/>
          </a:xfrm>
        </p:spPr>
        <p:txBody>
          <a:bodyPr/>
          <a:lstStyle/>
          <a:p>
            <a:r>
              <a:rPr lang="ja-JP" altLang="en-US" sz="2000" b="1" dirty="0" smtClean="0">
                <a:solidFill>
                  <a:srgbClr val="4D4D4D"/>
                </a:solidFill>
              </a:rPr>
              <a:t>クラウド連動</a:t>
            </a:r>
            <a:r>
              <a:rPr lang="en-US" altLang="ja-JP" sz="2000" b="1" dirty="0" smtClean="0">
                <a:solidFill>
                  <a:srgbClr val="4D4D4D"/>
                </a:solidFill>
              </a:rPr>
              <a:t>POS</a:t>
            </a:r>
            <a:r>
              <a:rPr lang="ja-JP" altLang="en-US" sz="2000" b="1" dirty="0" smtClean="0">
                <a:solidFill>
                  <a:srgbClr val="4D4D4D"/>
                </a:solidFill>
              </a:rPr>
              <a:t>レジ　機能概要</a:t>
            </a:r>
            <a:r>
              <a:rPr lang="ja-JP" altLang="en-US" b="1" dirty="0">
                <a:solidFill>
                  <a:srgbClr val="4D4D4D"/>
                </a:solidFill>
              </a:rPr>
              <a:t>（</a:t>
            </a:r>
            <a:r>
              <a:rPr lang="en-US" altLang="ja-JP" b="1" dirty="0" smtClean="0">
                <a:solidFill>
                  <a:srgbClr val="4D4D4D"/>
                </a:solidFill>
              </a:rPr>
              <a:t>Windows</a:t>
            </a:r>
            <a:r>
              <a:rPr lang="ja-JP" altLang="en-US" b="1" dirty="0" smtClean="0">
                <a:solidFill>
                  <a:srgbClr val="4D4D4D"/>
                </a:solidFill>
              </a:rPr>
              <a:t> </a:t>
            </a:r>
            <a:r>
              <a:rPr lang="en-US" altLang="ja-JP" b="1" dirty="0" smtClean="0">
                <a:solidFill>
                  <a:srgbClr val="4D4D4D"/>
                </a:solidFill>
              </a:rPr>
              <a:t>OS</a:t>
            </a:r>
            <a:r>
              <a:rPr lang="ja-JP" altLang="en-US" b="1" dirty="0" smtClean="0">
                <a:solidFill>
                  <a:srgbClr val="4D4D4D"/>
                </a:solidFill>
              </a:rPr>
              <a:t>向け</a:t>
            </a:r>
            <a:r>
              <a:rPr lang="en-US" altLang="ja-JP" b="1" dirty="0" smtClean="0">
                <a:solidFill>
                  <a:srgbClr val="4D4D4D"/>
                </a:solidFill>
              </a:rPr>
              <a:t>POS</a:t>
            </a:r>
            <a:r>
              <a:rPr lang="ja-JP" altLang="en-US" b="1" dirty="0" smtClean="0">
                <a:solidFill>
                  <a:srgbClr val="4D4D4D"/>
                </a:solidFill>
              </a:rPr>
              <a:t>アプリ）</a:t>
            </a:r>
            <a:endParaRPr lang="ja-JP" altLang="en-US" b="1" dirty="0">
              <a:solidFill>
                <a:srgbClr val="4D4D4D"/>
              </a:solidFill>
            </a:endParaRPr>
          </a:p>
        </p:txBody>
      </p:sp>
      <p:pic>
        <p:nvPicPr>
          <p:cNvPr id="665649" name="Picture 4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2513" y="5087938"/>
            <a:ext cx="723900" cy="5873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65650" name="Object 94"/>
          <p:cNvGraphicFramePr>
            <a:graphicFrameLocks noChangeAspect="1"/>
          </p:cNvGraphicFramePr>
          <p:nvPr/>
        </p:nvGraphicFramePr>
        <p:xfrm>
          <a:off x="442913" y="652463"/>
          <a:ext cx="1706562" cy="503237"/>
        </p:xfrm>
        <a:graphic>
          <a:graphicData uri="http://schemas.openxmlformats.org/presentationml/2006/ole">
            <mc:AlternateContent xmlns:mc="http://schemas.openxmlformats.org/markup-compatibility/2006">
              <mc:Choice xmlns:v="urn:schemas-microsoft-com:vml" Requires="v">
                <p:oleObj spid="_x0000_s665747" name="Image" r:id="rId5" imgW="3314286" imgH="977778" progId="Photoshop.Image.12">
                  <p:embed/>
                </p:oleObj>
              </mc:Choice>
              <mc:Fallback>
                <p:oleObj name="Image" r:id="rId5" imgW="3314286" imgH="977778" progId="Photoshop.Image.12">
                  <p:embed/>
                  <p:pic>
                    <p:nvPicPr>
                      <p:cNvPr id="0" name="Object 9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913" y="652463"/>
                        <a:ext cx="1706562" cy="5032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65663" name="Text Box 20"/>
          <p:cNvSpPr txBox="1">
            <a:spLocks noChangeArrowheads="1"/>
          </p:cNvSpPr>
          <p:nvPr/>
        </p:nvSpPr>
        <p:spPr bwMode="auto">
          <a:xfrm>
            <a:off x="5589588" y="1192213"/>
            <a:ext cx="3656012" cy="12311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ja-JP" altLang="en-US" b="1" dirty="0">
                <a:latin typeface="HG丸ｺﾞｼｯｸM-PRO" panose="020F0600000000000000" pitchFamily="50" charset="-128"/>
                <a:ea typeface="HG丸ｺﾞｼｯｸM-PRO" panose="020F0600000000000000" pitchFamily="50" charset="-128"/>
              </a:rPr>
              <a:t>在庫管理</a:t>
            </a:r>
            <a:br>
              <a:rPr lang="ja-JP" altLang="en-US" b="1"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在庫管理</a:t>
            </a:r>
            <a:r>
              <a:rPr lang="ja-JP" altLang="en-US" sz="1200" dirty="0" smtClean="0">
                <a:latin typeface="HG丸ｺﾞｼｯｸM-PRO" panose="020F0600000000000000" pitchFamily="50" charset="-128"/>
                <a:ea typeface="HG丸ｺﾞｼｯｸM-PRO" panose="020F0600000000000000" pitchFamily="50" charset="-128"/>
              </a:rPr>
              <a:t>機能が基本</a:t>
            </a:r>
            <a:r>
              <a:rPr lang="ja-JP" altLang="en-US" sz="1200" dirty="0">
                <a:latin typeface="HG丸ｺﾞｼｯｸM-PRO" panose="020F0600000000000000" pitchFamily="50" charset="-128"/>
                <a:ea typeface="HG丸ｺﾞｼｯｸM-PRO" panose="020F0600000000000000" pitchFamily="50" charset="-128"/>
              </a:rPr>
              <a:t>システムに</a:t>
            </a:r>
            <a:r>
              <a:rPr lang="ja-JP" altLang="en-US" sz="1200" dirty="0" smtClean="0">
                <a:latin typeface="HG丸ｺﾞｼｯｸM-PRO" panose="020F0600000000000000" pitchFamily="50" charset="-128"/>
                <a:ea typeface="HG丸ｺﾞｼｯｸM-PRO" panose="020F0600000000000000" pitchFamily="50" charset="-128"/>
              </a:rPr>
              <a:t>含まれています。仕入</a:t>
            </a:r>
            <a:r>
              <a:rPr lang="ja-JP" altLang="en-US" sz="1200" dirty="0">
                <a:latin typeface="HG丸ｺﾞｼｯｸM-PRO" panose="020F0600000000000000" pitchFamily="50" charset="-128"/>
                <a:ea typeface="HG丸ｺﾞｼｯｸM-PRO" panose="020F0600000000000000" pitchFamily="50" charset="-128"/>
              </a:rPr>
              <a:t>処理・移動処理・販売と同時に在庫を</a:t>
            </a:r>
            <a:r>
              <a:rPr lang="ja-JP" altLang="en-US" sz="1200" dirty="0" smtClean="0">
                <a:latin typeface="HG丸ｺﾞｼｯｸM-PRO" panose="020F0600000000000000" pitchFamily="50" charset="-128"/>
                <a:ea typeface="HG丸ｺﾞｼｯｸM-PRO" panose="020F0600000000000000" pitchFamily="50" charset="-128"/>
              </a:rPr>
              <a:t>減らすので、</a:t>
            </a:r>
            <a:r>
              <a:rPr lang="ja-JP" altLang="en-US" sz="1200" dirty="0">
                <a:latin typeface="HG丸ｺﾞｼｯｸM-PRO" panose="020F0600000000000000" pitchFamily="50" charset="-128"/>
                <a:ea typeface="HG丸ｺﾞｼｯｸM-PRO" panose="020F0600000000000000" pitchFamily="50" charset="-128"/>
              </a:rPr>
              <a:t>販売</a:t>
            </a:r>
            <a:r>
              <a:rPr lang="ja-JP" altLang="en-US" sz="1200" dirty="0" smtClean="0">
                <a:latin typeface="HG丸ｺﾞｼｯｸM-PRO" panose="020F0600000000000000" pitchFamily="50" charset="-128"/>
                <a:ea typeface="HG丸ｺﾞｼｯｸM-PRO" panose="020F0600000000000000" pitchFamily="50" charset="-128"/>
              </a:rPr>
              <a:t>画面で呼出した</a:t>
            </a:r>
            <a:r>
              <a:rPr lang="ja-JP" altLang="en-US" sz="1200" dirty="0">
                <a:latin typeface="HG丸ｺﾞｼｯｸM-PRO" panose="020F0600000000000000" pitchFamily="50" charset="-128"/>
                <a:ea typeface="HG丸ｺﾞｼｯｸM-PRO" panose="020F0600000000000000" pitchFamily="50" charset="-128"/>
              </a:rPr>
              <a:t>商品の在庫数を確認する事ができます。また、ハンディターミナル</a:t>
            </a:r>
            <a:r>
              <a:rPr lang="ja-JP" altLang="en-US" sz="1200" dirty="0" smtClean="0">
                <a:latin typeface="HG丸ｺﾞｼｯｸM-PRO" panose="020F0600000000000000" pitchFamily="50" charset="-128"/>
                <a:ea typeface="HG丸ｺﾞｼｯｸM-PRO" panose="020F0600000000000000" pitchFamily="50" charset="-128"/>
              </a:rPr>
              <a:t>と連動した棚卸</a:t>
            </a:r>
            <a:r>
              <a:rPr lang="ja-JP" altLang="en-US" sz="1200" dirty="0">
                <a:latin typeface="HG丸ｺﾞｼｯｸM-PRO" panose="020F0600000000000000" pitchFamily="50" charset="-128"/>
                <a:ea typeface="HG丸ｺﾞｼｯｸM-PRO" panose="020F0600000000000000" pitchFamily="50" charset="-128"/>
              </a:rPr>
              <a:t>や</a:t>
            </a:r>
            <a:r>
              <a:rPr lang="ja-JP" altLang="en-US" sz="1200" dirty="0" smtClean="0">
                <a:latin typeface="HG丸ｺﾞｼｯｸM-PRO" panose="020F0600000000000000" pitchFamily="50" charset="-128"/>
                <a:ea typeface="HG丸ｺﾞｼｯｸM-PRO" panose="020F0600000000000000" pitchFamily="50" charset="-128"/>
              </a:rPr>
              <a:t>仕入も可能です。</a:t>
            </a:r>
            <a:endParaRPr lang="ja-JP" altLang="en-US" sz="1200" dirty="0">
              <a:latin typeface="HG丸ｺﾞｼｯｸM-PRO" panose="020F0600000000000000" pitchFamily="50" charset="-128"/>
              <a:ea typeface="HG丸ｺﾞｼｯｸM-PRO" panose="020F0600000000000000" pitchFamily="50" charset="-128"/>
            </a:endParaRPr>
          </a:p>
        </p:txBody>
      </p:sp>
      <p:sp>
        <p:nvSpPr>
          <p:cNvPr id="665664" name="Text Box 21"/>
          <p:cNvSpPr txBox="1">
            <a:spLocks noChangeArrowheads="1"/>
          </p:cNvSpPr>
          <p:nvPr/>
        </p:nvSpPr>
        <p:spPr bwMode="auto">
          <a:xfrm>
            <a:off x="5589588" y="2513013"/>
            <a:ext cx="3821112" cy="104644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ja-JP" altLang="en-US" b="1" dirty="0">
                <a:latin typeface="HG丸ｺﾞｼｯｸM-PRO" panose="020F0600000000000000" pitchFamily="50" charset="-128"/>
                <a:ea typeface="HG丸ｺﾞｼｯｸM-PRO" panose="020F0600000000000000" pitchFamily="50" charset="-128"/>
              </a:rPr>
              <a:t>顧客管理</a:t>
            </a:r>
            <a:br>
              <a:rPr lang="ja-JP" altLang="en-US" b="1"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登録可能顧客数は、</a:t>
            </a:r>
            <a:r>
              <a:rPr lang="en-US" altLang="ja-JP" sz="1200" dirty="0">
                <a:latin typeface="HG丸ｺﾞｼｯｸM-PRO" panose="020F0600000000000000" pitchFamily="50" charset="-128"/>
                <a:ea typeface="HG丸ｺﾞｼｯｸM-PRO" panose="020F0600000000000000" pitchFamily="50" charset="-128"/>
              </a:rPr>
              <a:t>10</a:t>
            </a:r>
            <a:r>
              <a:rPr lang="ja-JP" altLang="en-US" sz="1200" dirty="0">
                <a:latin typeface="HG丸ｺﾞｼｯｸM-PRO" panose="020F0600000000000000" pitchFamily="50" charset="-128"/>
                <a:ea typeface="HG丸ｺﾞｼｯｸM-PRO" panose="020F0600000000000000" pitchFamily="50" charset="-128"/>
              </a:rPr>
              <a:t>万件以上</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顧客には、売掛金の計上ができ、販売履歴の管理や、過去</a:t>
            </a:r>
            <a:r>
              <a:rPr lang="en-US" altLang="ja-JP" sz="1200" dirty="0">
                <a:latin typeface="HG丸ｺﾞｼｯｸM-PRO" panose="020F0600000000000000" pitchFamily="50" charset="-128"/>
                <a:ea typeface="HG丸ｺﾞｼｯｸM-PRO" panose="020F0600000000000000" pitchFamily="50" charset="-128"/>
              </a:rPr>
              <a:t>1</a:t>
            </a:r>
            <a:r>
              <a:rPr lang="ja-JP" altLang="en-US" sz="1200" dirty="0" smtClean="0">
                <a:latin typeface="HG丸ｺﾞｼｯｸM-PRO" panose="020F0600000000000000" pitchFamily="50" charset="-128"/>
                <a:ea typeface="HG丸ｺﾞｼｯｸM-PRO" panose="020F0600000000000000" pitchFamily="50" charset="-128"/>
              </a:rPr>
              <a:t>年におけ</a:t>
            </a:r>
            <a:r>
              <a:rPr lang="ja-JP" altLang="en-US" sz="1200" dirty="0">
                <a:latin typeface="HG丸ｺﾞｼｯｸM-PRO" panose="020F0600000000000000" pitchFamily="50" charset="-128"/>
                <a:ea typeface="HG丸ｺﾞｼｯｸM-PRO" panose="020F0600000000000000" pitchFamily="50" charset="-128"/>
              </a:rPr>
              <a:t>る</a:t>
            </a:r>
            <a:r>
              <a:rPr lang="ja-JP" altLang="en-US" sz="1200" dirty="0" smtClean="0">
                <a:latin typeface="HG丸ｺﾞｼｯｸM-PRO" panose="020F0600000000000000" pitchFamily="50" charset="-128"/>
                <a:ea typeface="HG丸ｺﾞｼｯｸM-PRO" panose="020F0600000000000000" pitchFamily="50" charset="-128"/>
              </a:rPr>
              <a:t>各月の販売数</a:t>
            </a:r>
            <a:r>
              <a:rPr lang="ja-JP" altLang="en-US" sz="1200" dirty="0">
                <a:latin typeface="HG丸ｺﾞｼｯｸM-PRO" panose="020F0600000000000000" pitchFamily="50" charset="-128"/>
                <a:ea typeface="HG丸ｺﾞｼｯｸM-PRO" panose="020F0600000000000000" pitchFamily="50" charset="-128"/>
              </a:rPr>
              <a:t>・金額表示、累計の販売数・売上金額・発行ポイントを表示できます。</a:t>
            </a:r>
          </a:p>
        </p:txBody>
      </p:sp>
      <p:sp>
        <p:nvSpPr>
          <p:cNvPr id="665665" name="Text Box 23"/>
          <p:cNvSpPr txBox="1">
            <a:spLocks noChangeArrowheads="1"/>
          </p:cNvSpPr>
          <p:nvPr/>
        </p:nvSpPr>
        <p:spPr bwMode="auto">
          <a:xfrm>
            <a:off x="5589587" y="3736975"/>
            <a:ext cx="3735387" cy="104644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ja-JP" altLang="en-US" b="1" dirty="0">
                <a:latin typeface="HG丸ｺﾞｼｯｸM-PRO" panose="020F0600000000000000" pitchFamily="50" charset="-128"/>
                <a:ea typeface="HG丸ｺﾞｼｯｸM-PRO" panose="020F0600000000000000" pitchFamily="50" charset="-128"/>
              </a:rPr>
              <a:t>ポイント管理</a:t>
            </a:r>
            <a:br>
              <a:rPr lang="ja-JP" altLang="en-US" b="1"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ポイントカード</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会員証</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の発行により、顧客に販売金額に応じたポイントを発行する事が</a:t>
            </a:r>
            <a:r>
              <a:rPr lang="ja-JP" altLang="en-US" sz="1200" dirty="0" smtClean="0">
                <a:latin typeface="HG丸ｺﾞｼｯｸM-PRO" panose="020F0600000000000000" pitchFamily="50" charset="-128"/>
                <a:ea typeface="HG丸ｺﾞｼｯｸM-PRO" panose="020F0600000000000000" pitchFamily="50" charset="-128"/>
              </a:rPr>
              <a:t>できます。ポイント</a:t>
            </a:r>
            <a:r>
              <a:rPr lang="ja-JP" altLang="en-US" sz="1200" dirty="0">
                <a:latin typeface="HG丸ｺﾞｼｯｸM-PRO" panose="020F0600000000000000" pitchFamily="50" charset="-128"/>
                <a:ea typeface="HG丸ｺﾞｼｯｸM-PRO" panose="020F0600000000000000" pitchFamily="50" charset="-128"/>
              </a:rPr>
              <a:t>は現金としての</a:t>
            </a:r>
            <a:r>
              <a:rPr lang="ja-JP" altLang="en-US" sz="1200" dirty="0" smtClean="0">
                <a:latin typeface="HG丸ｺﾞｼｯｸM-PRO" panose="020F0600000000000000" pitchFamily="50" charset="-128"/>
                <a:ea typeface="HG丸ｺﾞｼｯｸM-PRO" panose="020F0600000000000000" pitchFamily="50" charset="-128"/>
              </a:rPr>
              <a:t>払い戻しのほか、</a:t>
            </a:r>
            <a:r>
              <a:rPr lang="ja-JP" altLang="en-US" sz="1200" dirty="0">
                <a:latin typeface="HG丸ｺﾞｼｯｸM-PRO" panose="020F0600000000000000" pitchFamily="50" charset="-128"/>
                <a:ea typeface="HG丸ｺﾞｼｯｸM-PRO" panose="020F0600000000000000" pitchFamily="50" charset="-128"/>
              </a:rPr>
              <a:t>一定ポイント数達成によるサービス券の発行ができます。</a:t>
            </a:r>
          </a:p>
        </p:txBody>
      </p:sp>
      <p:sp>
        <p:nvSpPr>
          <p:cNvPr id="665667" name="Text Box 18"/>
          <p:cNvSpPr txBox="1">
            <a:spLocks noChangeArrowheads="1"/>
          </p:cNvSpPr>
          <p:nvPr/>
        </p:nvSpPr>
        <p:spPr bwMode="auto">
          <a:xfrm>
            <a:off x="1042988" y="3541713"/>
            <a:ext cx="3656012" cy="12311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ja-JP" altLang="en-US" b="1" dirty="0">
                <a:latin typeface="HG丸ｺﾞｼｯｸM-PRO" panose="020F0600000000000000" pitchFamily="50" charset="-128"/>
                <a:ea typeface="HG丸ｺﾞｼｯｸM-PRO" panose="020F0600000000000000" pitchFamily="50" charset="-128"/>
              </a:rPr>
              <a:t>商品管理</a:t>
            </a:r>
            <a:br>
              <a:rPr lang="ja-JP" altLang="en-US" b="1"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登録可能商品点数は、</a:t>
            </a:r>
            <a:r>
              <a:rPr lang="en-US" altLang="ja-JP" sz="1200" dirty="0">
                <a:latin typeface="HG丸ｺﾞｼｯｸM-PRO" panose="020F0600000000000000" pitchFamily="50" charset="-128"/>
                <a:ea typeface="HG丸ｺﾞｼｯｸM-PRO" panose="020F0600000000000000" pitchFamily="50" charset="-128"/>
              </a:rPr>
              <a:t>10</a:t>
            </a:r>
            <a:r>
              <a:rPr lang="ja-JP" altLang="en-US" sz="1200" dirty="0">
                <a:latin typeface="HG丸ｺﾞｼｯｸM-PRO" panose="020F0600000000000000" pitchFamily="50" charset="-128"/>
                <a:ea typeface="HG丸ｺﾞｼｯｸM-PRO" panose="020F0600000000000000" pitchFamily="50" charset="-128"/>
              </a:rPr>
              <a:t>万件以上</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売価を</a:t>
            </a:r>
            <a:r>
              <a:rPr lang="en-US" altLang="ja-JP" sz="1200" dirty="0">
                <a:latin typeface="HG丸ｺﾞｼｯｸM-PRO" panose="020F0600000000000000" pitchFamily="50" charset="-128"/>
                <a:ea typeface="HG丸ｺﾞｼｯｸM-PRO" panose="020F0600000000000000" pitchFamily="50" charset="-128"/>
              </a:rPr>
              <a:t>3</a:t>
            </a:r>
            <a:r>
              <a:rPr lang="ja-JP" altLang="en-US" sz="1200" dirty="0">
                <a:latin typeface="HG丸ｺﾞｼｯｸM-PRO" panose="020F0600000000000000" pitchFamily="50" charset="-128"/>
                <a:ea typeface="HG丸ｺﾞｼｯｸM-PRO" panose="020F0600000000000000" pitchFamily="50" charset="-128"/>
              </a:rPr>
              <a:t>種類・仕入値</a:t>
            </a:r>
            <a:r>
              <a:rPr lang="en-US" altLang="ja-JP" sz="1200" dirty="0">
                <a:latin typeface="HG丸ｺﾞｼｯｸM-PRO" panose="020F0600000000000000" pitchFamily="50" charset="-128"/>
                <a:ea typeface="HG丸ｺﾞｼｯｸM-PRO" panose="020F0600000000000000" pitchFamily="50" charset="-128"/>
              </a:rPr>
              <a:t>2</a:t>
            </a:r>
            <a:r>
              <a:rPr lang="ja-JP" altLang="en-US" sz="1200" dirty="0">
                <a:latin typeface="HG丸ｺﾞｼｯｸM-PRO" panose="020F0600000000000000" pitchFamily="50" charset="-128"/>
                <a:ea typeface="HG丸ｺﾞｼｯｸM-PRO" panose="020F0600000000000000" pitchFamily="50" charset="-128"/>
              </a:rPr>
              <a:t>種類、仕入先・メーカー登録、商品固有のポイント設定や</a:t>
            </a:r>
            <a:r>
              <a:rPr lang="en-US" altLang="ja-JP" sz="1200" dirty="0">
                <a:latin typeface="HG丸ｺﾞｼｯｸM-PRO" panose="020F0600000000000000" pitchFamily="50" charset="-128"/>
                <a:ea typeface="HG丸ｺﾞｼｯｸM-PRO" panose="020F0600000000000000" pitchFamily="50" charset="-128"/>
              </a:rPr>
              <a:t>PLU</a:t>
            </a:r>
            <a:r>
              <a:rPr lang="ja-JP" altLang="en-US" sz="1200" dirty="0">
                <a:latin typeface="HG丸ｺﾞｼｯｸM-PRO" panose="020F0600000000000000" pitchFamily="50" charset="-128"/>
                <a:ea typeface="HG丸ｺﾞｼｯｸM-PRO" panose="020F0600000000000000" pitchFamily="50" charset="-128"/>
              </a:rPr>
              <a:t>登録まで行え、ラベルプリンタとの連動で</a:t>
            </a:r>
            <a:r>
              <a:rPr lang="ja-JP" altLang="en-US" sz="1200" dirty="0" smtClean="0">
                <a:latin typeface="HG丸ｺﾞｼｯｸM-PRO" panose="020F0600000000000000" pitchFamily="50" charset="-128"/>
                <a:ea typeface="HG丸ｺﾞｼｯｸM-PRO" panose="020F0600000000000000" pitchFamily="50" charset="-128"/>
              </a:rPr>
              <a:t>、バーコード付き商品</a:t>
            </a:r>
            <a:r>
              <a:rPr lang="ja-JP" altLang="en-US" sz="1200" dirty="0">
                <a:latin typeface="HG丸ｺﾞｼｯｸM-PRO" panose="020F0600000000000000" pitchFamily="50" charset="-128"/>
                <a:ea typeface="HG丸ｺﾞｼｯｸM-PRO" panose="020F0600000000000000" pitchFamily="50" charset="-128"/>
              </a:rPr>
              <a:t>ラベルをレジ</a:t>
            </a:r>
            <a:r>
              <a:rPr lang="ja-JP" altLang="en-US" sz="1200" dirty="0" smtClean="0">
                <a:latin typeface="HG丸ｺﾞｼｯｸM-PRO" panose="020F0600000000000000" pitchFamily="50" charset="-128"/>
                <a:ea typeface="HG丸ｺﾞｼｯｸM-PRO" panose="020F0600000000000000" pitchFamily="50" charset="-128"/>
              </a:rPr>
              <a:t>から発行</a:t>
            </a:r>
            <a:r>
              <a:rPr lang="ja-JP" altLang="en-US" sz="1200" dirty="0">
                <a:latin typeface="HG丸ｺﾞｼｯｸM-PRO" panose="020F0600000000000000" pitchFamily="50" charset="-128"/>
                <a:ea typeface="HG丸ｺﾞｼｯｸM-PRO" panose="020F0600000000000000" pitchFamily="50" charset="-128"/>
              </a:rPr>
              <a:t>可能です。</a:t>
            </a:r>
          </a:p>
        </p:txBody>
      </p:sp>
      <p:sp>
        <p:nvSpPr>
          <p:cNvPr id="665668" name="Text Box 19"/>
          <p:cNvSpPr txBox="1">
            <a:spLocks noChangeArrowheads="1"/>
          </p:cNvSpPr>
          <p:nvPr/>
        </p:nvSpPr>
        <p:spPr bwMode="auto">
          <a:xfrm>
            <a:off x="1042988" y="4943475"/>
            <a:ext cx="3656012" cy="141577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ja-JP" altLang="en-US" b="1" dirty="0">
                <a:latin typeface="HG丸ｺﾞｼｯｸM-PRO" panose="020F0600000000000000" pitchFamily="50" charset="-128"/>
                <a:ea typeface="HG丸ｺﾞｼｯｸM-PRO" panose="020F0600000000000000" pitchFamily="50" charset="-128"/>
              </a:rPr>
              <a:t>販売管理</a:t>
            </a:r>
            <a:br>
              <a:rPr lang="ja-JP" altLang="en-US" b="1" dirty="0">
                <a:latin typeface="HG丸ｺﾞｼｯｸM-PRO" panose="020F0600000000000000" pitchFamily="50" charset="-128"/>
                <a:ea typeface="HG丸ｺﾞｼｯｸM-PRO" panose="020F0600000000000000" pitchFamily="50" charset="-128"/>
              </a:rPr>
            </a:br>
            <a:r>
              <a:rPr lang="en-US" altLang="ja-JP" sz="1200" dirty="0">
                <a:latin typeface="HG丸ｺﾞｼｯｸM-PRO" panose="020F0600000000000000" pitchFamily="50" charset="-128"/>
                <a:ea typeface="HG丸ｺﾞｼｯｸM-PRO" panose="020F0600000000000000" pitchFamily="50" charset="-128"/>
              </a:rPr>
              <a:t>200</a:t>
            </a:r>
            <a:r>
              <a:rPr lang="ja-JP" altLang="en-US" sz="1200" dirty="0">
                <a:latin typeface="HG丸ｺﾞｼｯｸM-PRO" panose="020F0600000000000000" pitchFamily="50" charset="-128"/>
                <a:ea typeface="HG丸ｺﾞｼｯｸM-PRO" panose="020F0600000000000000" pitchFamily="50" charset="-128"/>
              </a:rPr>
              <a:t>部門の登録が</a:t>
            </a:r>
            <a:r>
              <a:rPr lang="ja-JP" altLang="en-US" sz="1200" dirty="0" smtClean="0">
                <a:latin typeface="HG丸ｺﾞｼｯｸM-PRO" panose="020F0600000000000000" pitchFamily="50" charset="-128"/>
                <a:ea typeface="HG丸ｺﾞｼｯｸM-PRO" panose="020F0600000000000000" pitchFamily="50" charset="-128"/>
              </a:rPr>
              <a:t>可能（大中小分類）</a:t>
            </a:r>
            <a:endParaRPr lang="en-US" altLang="ja-JP" sz="1200" dirty="0" smtClean="0">
              <a:latin typeface="HG丸ｺﾞｼｯｸM-PRO" panose="020F0600000000000000" pitchFamily="50" charset="-128"/>
              <a:ea typeface="HG丸ｺﾞｼｯｸM-PRO" panose="020F0600000000000000" pitchFamily="50" charset="-128"/>
            </a:endParaRPr>
          </a:p>
          <a:p>
            <a:r>
              <a:rPr lang="ja-JP" altLang="en-US" sz="1200" dirty="0" smtClean="0">
                <a:latin typeface="HG丸ｺﾞｼｯｸM-PRO" panose="020F0600000000000000" pitchFamily="50" charset="-128"/>
                <a:ea typeface="HG丸ｺﾞｼｯｸM-PRO" panose="020F0600000000000000" pitchFamily="50" charset="-128"/>
              </a:rPr>
              <a:t>常時</a:t>
            </a:r>
            <a:r>
              <a:rPr lang="ja-JP" altLang="en-US" sz="1200" dirty="0">
                <a:latin typeface="HG丸ｺﾞｼｯｸM-PRO" panose="020F0600000000000000" pitchFamily="50" charset="-128"/>
                <a:ea typeface="HG丸ｺﾞｼｯｸM-PRO" panose="020F0600000000000000" pitchFamily="50" charset="-128"/>
              </a:rPr>
              <a:t>レジ締めを行っているので、売上だけで</a:t>
            </a:r>
            <a:r>
              <a:rPr lang="ja-JP" altLang="en-US" sz="1200" dirty="0" smtClean="0">
                <a:latin typeface="HG丸ｺﾞｼｯｸM-PRO" panose="020F0600000000000000" pitchFamily="50" charset="-128"/>
                <a:ea typeface="HG丸ｺﾞｼｯｸM-PRO" panose="020F0600000000000000" pitchFamily="50" charset="-128"/>
              </a:rPr>
              <a:t>なく部門</a:t>
            </a:r>
            <a:r>
              <a:rPr lang="ja-JP" altLang="en-US" sz="1200" dirty="0">
                <a:latin typeface="HG丸ｺﾞｼｯｸM-PRO" panose="020F0600000000000000" pitchFamily="50" charset="-128"/>
                <a:ea typeface="HG丸ｺﾞｼｯｸM-PRO" panose="020F0600000000000000" pitchFamily="50" charset="-128"/>
              </a:rPr>
              <a:t>集計や粗利表示可能な日報をいつでも確認できます</a:t>
            </a:r>
            <a:r>
              <a:rPr lang="ja-JP" altLang="en-US" sz="1200" dirty="0" smtClean="0">
                <a:latin typeface="HG丸ｺﾞｼｯｸM-PRO" panose="020F0600000000000000" pitchFamily="50" charset="-128"/>
                <a:ea typeface="HG丸ｺﾞｼｯｸM-PRO" panose="020F0600000000000000" pitchFamily="50" charset="-128"/>
              </a:rPr>
              <a:t>。また</a:t>
            </a:r>
            <a:r>
              <a:rPr lang="ja-JP" altLang="en-US" sz="1200" dirty="0">
                <a:latin typeface="HG丸ｺﾞｼｯｸM-PRO" panose="020F0600000000000000" pitchFamily="50" charset="-128"/>
                <a:ea typeface="HG丸ｺﾞｼｯｸM-PRO" panose="020F0600000000000000" pitchFamily="50" charset="-128"/>
              </a:rPr>
              <a:t>、オプション</a:t>
            </a:r>
            <a:r>
              <a:rPr lang="ja-JP" altLang="en-US" sz="1200" dirty="0" smtClean="0">
                <a:latin typeface="HG丸ｺﾞｼｯｸM-PRO" panose="020F0600000000000000" pitchFamily="50" charset="-128"/>
                <a:ea typeface="HG丸ｺﾞｼｯｸM-PRO" panose="020F0600000000000000" pitchFamily="50" charset="-128"/>
              </a:rPr>
              <a:t>のクラウドサービスを</a:t>
            </a:r>
            <a:r>
              <a:rPr lang="ja-JP" altLang="en-US" sz="1200" dirty="0">
                <a:latin typeface="HG丸ｺﾞｼｯｸM-PRO" panose="020F0600000000000000" pitchFamily="50" charset="-128"/>
                <a:ea typeface="HG丸ｺﾞｼｯｸM-PRO" panose="020F0600000000000000" pitchFamily="50" charset="-128"/>
              </a:rPr>
              <a:t>利用すると、いつでもどこでもスマホや</a:t>
            </a:r>
            <a:r>
              <a:rPr lang="ja-JP" altLang="en-US" sz="1200" dirty="0" smtClean="0">
                <a:latin typeface="HG丸ｺﾞｼｯｸM-PRO" panose="020F0600000000000000" pitchFamily="50" charset="-128"/>
                <a:ea typeface="HG丸ｺﾞｼｯｸM-PRO" panose="020F0600000000000000" pitchFamily="50" charset="-128"/>
              </a:rPr>
              <a:t>パソコンで売上</a:t>
            </a:r>
            <a:r>
              <a:rPr lang="ja-JP" altLang="en-US" sz="1200" dirty="0">
                <a:latin typeface="HG丸ｺﾞｼｯｸM-PRO" panose="020F0600000000000000" pitchFamily="50" charset="-128"/>
                <a:ea typeface="HG丸ｺﾞｼｯｸM-PRO" panose="020F0600000000000000" pitchFamily="50" charset="-128"/>
              </a:rPr>
              <a:t>等を確認できます。</a:t>
            </a:r>
          </a:p>
        </p:txBody>
      </p:sp>
      <p:sp>
        <p:nvSpPr>
          <p:cNvPr id="665669" name="Text Box 44"/>
          <p:cNvSpPr txBox="1">
            <a:spLocks noChangeArrowheads="1"/>
          </p:cNvSpPr>
          <p:nvPr/>
        </p:nvSpPr>
        <p:spPr bwMode="auto">
          <a:xfrm>
            <a:off x="2413000" y="576263"/>
            <a:ext cx="7073900" cy="581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600" b="1" dirty="0" smtClean="0">
                <a:latin typeface="HG丸ｺﾞｼｯｸM-PRO" panose="020F0600000000000000" pitchFamily="50" charset="-128"/>
                <a:ea typeface="HG丸ｺﾞｼｯｸM-PRO" panose="020F0600000000000000" pitchFamily="50" charset="-128"/>
              </a:rPr>
              <a:t>レジ</a:t>
            </a:r>
            <a:r>
              <a:rPr lang="ja-JP" altLang="en-US" sz="1600" b="1" dirty="0">
                <a:latin typeface="HG丸ｺﾞｼｯｸM-PRO" panose="020F0600000000000000" pitchFamily="50" charset="-128"/>
                <a:ea typeface="HG丸ｺﾞｼｯｸM-PRO" panose="020F0600000000000000" pitchFamily="50" charset="-128"/>
              </a:rPr>
              <a:t>業務・店舗管理に必要な機能をパッケージにした、</a:t>
            </a:r>
            <a:br>
              <a:rPr lang="ja-JP" altLang="en-US" sz="1600" b="1" dirty="0">
                <a:latin typeface="HG丸ｺﾞｼｯｸM-PRO" panose="020F0600000000000000" pitchFamily="50" charset="-128"/>
                <a:ea typeface="HG丸ｺﾞｼｯｸM-PRO" panose="020F0600000000000000" pitchFamily="50" charset="-128"/>
              </a:rPr>
            </a:br>
            <a:r>
              <a:rPr lang="en-US" altLang="ja-JP" sz="1600" b="1" dirty="0">
                <a:latin typeface="HG丸ｺﾞｼｯｸM-PRO" panose="020F0600000000000000" pitchFamily="50" charset="-128"/>
                <a:ea typeface="HG丸ｺﾞｼｯｸM-PRO" panose="020F0600000000000000" pitchFamily="50" charset="-128"/>
              </a:rPr>
              <a:t>100</a:t>
            </a:r>
            <a:r>
              <a:rPr lang="ja-JP" altLang="en-US" sz="1600" b="1" dirty="0">
                <a:latin typeface="HG丸ｺﾞｼｯｸM-PRO" panose="020F0600000000000000" pitchFamily="50" charset="-128"/>
                <a:ea typeface="HG丸ｺﾞｼｯｸM-PRO" panose="020F0600000000000000" pitchFamily="50" charset="-128"/>
              </a:rPr>
              <a:t>業種以上で利用されている</a:t>
            </a:r>
            <a:r>
              <a:rPr lang="en-US" altLang="ja-JP" sz="1600" b="1" dirty="0" smtClean="0">
                <a:latin typeface="HG丸ｺﾞｼｯｸM-PRO" panose="020F0600000000000000" pitchFamily="50" charset="-128"/>
                <a:ea typeface="HG丸ｺﾞｼｯｸM-PRO" panose="020F0600000000000000" pitchFamily="50" charset="-128"/>
              </a:rPr>
              <a:t>POS</a:t>
            </a:r>
            <a:r>
              <a:rPr lang="ja-JP" altLang="en-US" sz="1600" b="1" dirty="0" smtClean="0">
                <a:latin typeface="HG丸ｺﾞｼｯｸM-PRO" panose="020F0600000000000000" pitchFamily="50" charset="-128"/>
                <a:ea typeface="HG丸ｺﾞｼｯｸM-PRO" panose="020F0600000000000000" pitchFamily="50" charset="-128"/>
              </a:rPr>
              <a:t>アプリケーションです</a:t>
            </a:r>
            <a:r>
              <a:rPr lang="ja-JP" altLang="en-US" sz="1600" b="1" dirty="0">
                <a:latin typeface="HG丸ｺﾞｼｯｸM-PRO" panose="020F0600000000000000" pitchFamily="50" charset="-128"/>
                <a:ea typeface="HG丸ｺﾞｼｯｸM-PRO" panose="020F0600000000000000" pitchFamily="50" charset="-128"/>
              </a:rPr>
              <a:t>。</a:t>
            </a:r>
          </a:p>
        </p:txBody>
      </p:sp>
      <p:sp>
        <p:nvSpPr>
          <p:cNvPr id="665666" name="Text Box 24"/>
          <p:cNvSpPr txBox="1">
            <a:spLocks noChangeArrowheads="1"/>
          </p:cNvSpPr>
          <p:nvPr/>
        </p:nvSpPr>
        <p:spPr bwMode="auto">
          <a:xfrm>
            <a:off x="5494338" y="4924425"/>
            <a:ext cx="4211637" cy="15081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ja-JP" altLang="en-US" b="1" dirty="0">
                <a:latin typeface="HG丸ｺﾞｼｯｸM-PRO" panose="020F0600000000000000" pitchFamily="50" charset="-128"/>
                <a:ea typeface="HG丸ｺﾞｼｯｸM-PRO" panose="020F0600000000000000" pitchFamily="50" charset="-128"/>
              </a:rPr>
              <a:t>  拡張ハードウェア</a:t>
            </a:r>
            <a:br>
              <a:rPr lang="ja-JP" altLang="en-US" b="1" dirty="0">
                <a:latin typeface="HG丸ｺﾞｼｯｸM-PRO" panose="020F0600000000000000" pitchFamily="50" charset="-128"/>
                <a:ea typeface="HG丸ｺﾞｼｯｸM-PRO" panose="020F0600000000000000" pitchFamily="50" charset="-128"/>
              </a:rPr>
            </a:br>
            <a:r>
              <a:rPr lang="ja-JP" altLang="en-US" sz="1200" dirty="0" smtClean="0">
                <a:latin typeface="HG丸ｺﾞｼｯｸM-PRO" panose="020F0600000000000000" pitchFamily="50" charset="-128"/>
                <a:ea typeface="HG丸ｺﾞｼｯｸM-PRO" panose="020F0600000000000000" pitchFamily="50" charset="-128"/>
              </a:rPr>
              <a:t>・決済</a:t>
            </a:r>
            <a:r>
              <a:rPr lang="ja-JP" altLang="en-US" sz="1200" dirty="0">
                <a:latin typeface="HG丸ｺﾞｼｯｸM-PRO" panose="020F0600000000000000" pitchFamily="50" charset="-128"/>
                <a:ea typeface="HG丸ｺﾞｼｯｸM-PRO" panose="020F0600000000000000" pitchFamily="50" charset="-128"/>
              </a:rPr>
              <a:t>端末 </a:t>
            </a:r>
            <a:r>
              <a:rPr lang="en-US" altLang="ja-JP" sz="1200" dirty="0">
                <a:latin typeface="HG丸ｺﾞｼｯｸM-PRO" panose="020F0600000000000000" pitchFamily="50" charset="-128"/>
                <a:ea typeface="HG丸ｺﾞｼｯｸM-PRO" panose="020F0600000000000000" pitchFamily="50" charset="-128"/>
              </a:rPr>
              <a:t>/ </a:t>
            </a:r>
            <a:r>
              <a:rPr lang="en-US" altLang="ja-JP" sz="1200" dirty="0" smtClean="0">
                <a:latin typeface="HG丸ｺﾞｼｯｸM-PRO" panose="020F0600000000000000" pitchFamily="50" charset="-128"/>
                <a:ea typeface="HG丸ｺﾞｼｯｸM-PRO" panose="020F0600000000000000" pitchFamily="50" charset="-128"/>
              </a:rPr>
              <a:t>IC</a:t>
            </a:r>
            <a:r>
              <a:rPr lang="ja-JP" altLang="en-US" sz="1200" dirty="0" smtClean="0">
                <a:latin typeface="HG丸ｺﾞｼｯｸM-PRO" panose="020F0600000000000000" pitchFamily="50" charset="-128"/>
                <a:ea typeface="HG丸ｺﾞｼｯｸM-PRO" panose="020F0600000000000000" pitchFamily="50" charset="-128"/>
              </a:rPr>
              <a:t>クレジット・銀聯・</a:t>
            </a:r>
            <a:r>
              <a:rPr lang="ja-JP" altLang="en-US" sz="1200" dirty="0">
                <a:latin typeface="HG丸ｺﾞｼｯｸM-PRO" panose="020F0600000000000000" pitchFamily="50" charset="-128"/>
                <a:ea typeface="HG丸ｺﾞｼｯｸM-PRO" panose="020F0600000000000000" pitchFamily="50" charset="-128"/>
              </a:rPr>
              <a:t>電子マネー・</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　デビットカード対応で、</a:t>
            </a:r>
            <a:r>
              <a:rPr lang="en-US" altLang="ja-JP" sz="1200" dirty="0">
                <a:latin typeface="HG丸ｺﾞｼｯｸM-PRO" panose="020F0600000000000000" pitchFamily="50" charset="-128"/>
                <a:ea typeface="HG丸ｺﾞｼｯｸM-PRO" panose="020F0600000000000000" pitchFamily="50" charset="-128"/>
              </a:rPr>
              <a:t>BCPOS</a:t>
            </a:r>
            <a:r>
              <a:rPr lang="ja-JP" altLang="en-US" sz="1200" dirty="0">
                <a:latin typeface="HG丸ｺﾞｼｯｸM-PRO" panose="020F0600000000000000" pitchFamily="50" charset="-128"/>
                <a:ea typeface="HG丸ｺﾞｼｯｸM-PRO" panose="020F0600000000000000" pitchFamily="50" charset="-128"/>
              </a:rPr>
              <a:t>と連動</a:t>
            </a:r>
            <a:r>
              <a:rPr lang="ja-JP" altLang="en-US" sz="1200" dirty="0" smtClean="0">
                <a:latin typeface="HG丸ｺﾞｼｯｸM-PRO" panose="020F0600000000000000" pitchFamily="50" charset="-128"/>
                <a:ea typeface="HG丸ｺﾞｼｯｸM-PRO" panose="020F0600000000000000" pitchFamily="50" charset="-128"/>
              </a:rPr>
              <a:t>します。</a:t>
            </a:r>
            <a:r>
              <a:rPr lang="ja-JP" altLang="en-US" sz="1200" dirty="0">
                <a:latin typeface="HG丸ｺﾞｼｯｸM-PRO" panose="020F0600000000000000" pitchFamily="50" charset="-128"/>
                <a:ea typeface="HG丸ｺﾞｼｯｸM-PRO" panose="020F0600000000000000" pitchFamily="50" charset="-128"/>
              </a:rPr>
              <a:t/>
            </a:r>
            <a:br>
              <a:rPr lang="ja-JP" altLang="en-US" sz="1200" dirty="0">
                <a:latin typeface="HG丸ｺﾞｼｯｸM-PRO" panose="020F0600000000000000" pitchFamily="50" charset="-128"/>
                <a:ea typeface="HG丸ｺﾞｼｯｸM-PRO" panose="020F0600000000000000" pitchFamily="50" charset="-128"/>
              </a:rPr>
            </a:br>
            <a:endParaRPr lang="ja-JP" altLang="en-US" sz="300" dirty="0">
              <a:latin typeface="HG丸ｺﾞｼｯｸM-PRO" panose="020F0600000000000000" pitchFamily="50" charset="-128"/>
              <a:ea typeface="HG丸ｺﾞｼｯｸM-PRO" panose="020F0600000000000000" pitchFamily="50" charset="-128"/>
            </a:endParaRPr>
          </a:p>
          <a:p>
            <a:r>
              <a:rPr lang="ja-JP" altLang="en-US" sz="1200" dirty="0" smtClean="0">
                <a:latin typeface="HG丸ｺﾞｼｯｸM-PRO" panose="020F0600000000000000" pitchFamily="50" charset="-128"/>
                <a:ea typeface="HG丸ｺﾞｼｯｸM-PRO" panose="020F0600000000000000" pitchFamily="50" charset="-128"/>
              </a:rPr>
              <a:t>・ハンディターミナル </a:t>
            </a:r>
            <a:r>
              <a:rPr lang="en-US" altLang="ja-JP" sz="1200" dirty="0">
                <a:latin typeface="HG丸ｺﾞｼｯｸM-PRO" panose="020F0600000000000000" pitchFamily="50" charset="-128"/>
                <a:ea typeface="HG丸ｺﾞｼｯｸM-PRO" panose="020F0600000000000000" pitchFamily="50" charset="-128"/>
              </a:rPr>
              <a:t>/ </a:t>
            </a:r>
            <a:r>
              <a:rPr lang="ja-JP" altLang="en-US" sz="1200" dirty="0">
                <a:latin typeface="HG丸ｺﾞｼｯｸM-PRO" panose="020F0600000000000000" pitchFamily="50" charset="-128"/>
                <a:ea typeface="HG丸ｺﾞｼｯｸM-PRO" panose="020F0600000000000000" pitchFamily="50" charset="-128"/>
              </a:rPr>
              <a:t>棚卸・仕入・移動処理等、</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　</a:t>
            </a:r>
            <a:r>
              <a:rPr lang="en-US" altLang="ja-JP" sz="1200" dirty="0">
                <a:latin typeface="HG丸ｺﾞｼｯｸM-PRO" panose="020F0600000000000000" pitchFamily="50" charset="-128"/>
                <a:ea typeface="HG丸ｺﾞｼｯｸM-PRO" panose="020F0600000000000000" pitchFamily="50" charset="-128"/>
              </a:rPr>
              <a:t>POS</a:t>
            </a:r>
            <a:r>
              <a:rPr lang="ja-JP" altLang="en-US" sz="1200" dirty="0">
                <a:latin typeface="HG丸ｺﾞｼｯｸM-PRO" panose="020F0600000000000000" pitchFamily="50" charset="-128"/>
                <a:ea typeface="HG丸ｺﾞｼｯｸM-PRO" panose="020F0600000000000000" pitchFamily="50" charset="-128"/>
              </a:rPr>
              <a:t>と離れた場所での在庫業務を行えます。</a:t>
            </a:r>
            <a:r>
              <a:rPr lang="ja-JP" altLang="en-US" sz="1000" dirty="0"/>
              <a:t/>
            </a:r>
            <a:br>
              <a:rPr lang="ja-JP" altLang="en-US" sz="1000" dirty="0"/>
            </a:br>
            <a:endParaRPr lang="ja-JP" altLang="en-US" sz="300" dirty="0">
              <a:latin typeface="HG丸ｺﾞｼｯｸM-PRO" panose="020F0600000000000000" pitchFamily="50" charset="-128"/>
              <a:ea typeface="HG丸ｺﾞｼｯｸM-PRO" panose="020F0600000000000000" pitchFamily="50" charset="-128"/>
            </a:endParaRPr>
          </a:p>
          <a:p>
            <a:r>
              <a:rPr lang="ja-JP" altLang="en-US" sz="1200" dirty="0" smtClean="0">
                <a:latin typeface="HG丸ｺﾞｼｯｸM-PRO" panose="020F0600000000000000" pitchFamily="50" charset="-128"/>
                <a:ea typeface="HG丸ｺﾞｼｯｸM-PRO" panose="020F0600000000000000" pitchFamily="50" charset="-128"/>
              </a:rPr>
              <a:t>・紙幣</a:t>
            </a:r>
            <a:r>
              <a:rPr lang="ja-JP" altLang="en-US" sz="1200" dirty="0">
                <a:latin typeface="HG丸ｺﾞｼｯｸM-PRO" panose="020F0600000000000000" pitchFamily="50" charset="-128"/>
                <a:ea typeface="HG丸ｺﾞｼｯｸM-PRO" panose="020F0600000000000000" pitchFamily="50" charset="-128"/>
              </a:rPr>
              <a:t>硬貨自動つり銭機 </a:t>
            </a:r>
            <a:r>
              <a:rPr lang="en-US" altLang="ja-JP" sz="1200" dirty="0">
                <a:latin typeface="HG丸ｺﾞｼｯｸM-PRO" panose="020F0600000000000000" pitchFamily="50" charset="-128"/>
                <a:ea typeface="HG丸ｺﾞｼｯｸM-PRO" panose="020F0600000000000000" pitchFamily="50" charset="-128"/>
              </a:rPr>
              <a:t>/ </a:t>
            </a:r>
            <a:r>
              <a:rPr lang="ja-JP" altLang="en-US" sz="1200" dirty="0">
                <a:latin typeface="HG丸ｺﾞｼｯｸM-PRO" panose="020F0600000000000000" pitchFamily="50" charset="-128"/>
                <a:ea typeface="HG丸ｺﾞｼｯｸM-PRO" panose="020F0600000000000000" pitchFamily="50" charset="-128"/>
              </a:rPr>
              <a:t>つり銭</a:t>
            </a:r>
            <a:r>
              <a:rPr lang="ja-JP" altLang="en-US" sz="1200" dirty="0" smtClean="0">
                <a:latin typeface="HG丸ｺﾞｼｯｸM-PRO" panose="020F0600000000000000" pitchFamily="50" charset="-128"/>
                <a:ea typeface="HG丸ｺﾞｼｯｸM-PRO" panose="020F0600000000000000" pitchFamily="50" charset="-128"/>
              </a:rPr>
              <a:t>間違え防止だけでなく、</a:t>
            </a:r>
            <a:endParaRPr lang="en-US" altLang="ja-JP" sz="1200" dirty="0" smtClean="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　</a:t>
            </a:r>
            <a:r>
              <a:rPr lang="ja-JP" altLang="en-US" sz="1200" dirty="0" smtClean="0">
                <a:latin typeface="HG丸ｺﾞｼｯｸM-PRO" panose="020F0600000000000000" pitchFamily="50" charset="-128"/>
                <a:ea typeface="HG丸ｺﾞｼｯｸM-PRO" panose="020F0600000000000000" pitchFamily="50" charset="-128"/>
              </a:rPr>
              <a:t>レジ</a:t>
            </a:r>
            <a:r>
              <a:rPr lang="ja-JP" altLang="en-US" sz="1200" dirty="0">
                <a:latin typeface="HG丸ｺﾞｼｯｸM-PRO" panose="020F0600000000000000" pitchFamily="50" charset="-128"/>
                <a:ea typeface="HG丸ｺﾞｼｯｸM-PRO" panose="020F0600000000000000" pitchFamily="50" charset="-128"/>
              </a:rPr>
              <a:t>締め業務の在高計算も自動化します。</a:t>
            </a:r>
          </a:p>
        </p:txBody>
      </p:sp>
      <p:sp>
        <p:nvSpPr>
          <p:cNvPr id="3" name="テキスト ボックス 2"/>
          <p:cNvSpPr txBox="1"/>
          <p:nvPr/>
        </p:nvSpPr>
        <p:spPr>
          <a:xfrm>
            <a:off x="359400" y="504598"/>
            <a:ext cx="646331" cy="184666"/>
          </a:xfrm>
          <a:prstGeom prst="rect">
            <a:avLst/>
          </a:prstGeom>
          <a:noFill/>
        </p:spPr>
        <p:txBody>
          <a:bodyPr wrap="none" rtlCol="0">
            <a:spAutoFit/>
          </a:bodyPr>
          <a:lstStyle/>
          <a:p>
            <a:r>
              <a:rPr kumimoji="1" lang="ja-JP" altLang="en-US" sz="600" dirty="0" smtClean="0">
                <a:latin typeface="+mj-ea"/>
                <a:ea typeface="+mj-ea"/>
              </a:rPr>
              <a:t>ビーシーポス</a:t>
            </a:r>
            <a:endParaRPr kumimoji="1" lang="ja-JP" altLang="en-US" sz="600" dirty="0">
              <a:latin typeface="+mj-ea"/>
              <a:ea typeface="+mj-ea"/>
            </a:endParaRPr>
          </a:p>
        </p:txBody>
      </p:sp>
      <p:pic>
        <p:nvPicPr>
          <p:cNvPr id="4" name="図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2913" y="1311212"/>
            <a:ext cx="3690937" cy="2123062"/>
          </a:xfrm>
          <a:prstGeom prst="rect">
            <a:avLst/>
          </a:prstGeom>
        </p:spPr>
      </p:pic>
      <p:pic>
        <p:nvPicPr>
          <p:cNvPr id="6" name="図 5"/>
          <p:cNvPicPr>
            <a:picLocks noChangeAspect="1"/>
          </p:cNvPicPr>
          <p:nvPr/>
        </p:nvPicPr>
        <p:blipFill>
          <a:blip r:embed="rId8"/>
          <a:stretch>
            <a:fillRect/>
          </a:stretch>
        </p:blipFill>
        <p:spPr>
          <a:xfrm>
            <a:off x="261790" y="3992296"/>
            <a:ext cx="671809" cy="685661"/>
          </a:xfrm>
          <a:prstGeom prst="rect">
            <a:avLst/>
          </a:prstGeom>
        </p:spPr>
      </p:pic>
      <p:pic>
        <p:nvPicPr>
          <p:cNvPr id="8" name="図 7"/>
          <p:cNvPicPr>
            <a:picLocks noChangeAspect="1"/>
          </p:cNvPicPr>
          <p:nvPr/>
        </p:nvPicPr>
        <p:blipFill>
          <a:blip r:embed="rId9"/>
          <a:stretch>
            <a:fillRect/>
          </a:stretch>
        </p:blipFill>
        <p:spPr>
          <a:xfrm>
            <a:off x="286844" y="5351463"/>
            <a:ext cx="657679" cy="671381"/>
          </a:xfrm>
          <a:prstGeom prst="rect">
            <a:avLst/>
          </a:prstGeom>
        </p:spPr>
      </p:pic>
      <p:pic>
        <p:nvPicPr>
          <p:cNvPr id="9" name="図 8"/>
          <p:cNvPicPr>
            <a:picLocks noChangeAspect="1"/>
          </p:cNvPicPr>
          <p:nvPr/>
        </p:nvPicPr>
        <p:blipFill>
          <a:blip r:embed="rId10"/>
          <a:stretch>
            <a:fillRect/>
          </a:stretch>
        </p:blipFill>
        <p:spPr>
          <a:xfrm>
            <a:off x="4730499" y="1592518"/>
            <a:ext cx="640126" cy="596971"/>
          </a:xfrm>
          <a:prstGeom prst="rect">
            <a:avLst/>
          </a:prstGeom>
        </p:spPr>
      </p:pic>
      <p:pic>
        <p:nvPicPr>
          <p:cNvPr id="10" name="図 9"/>
          <p:cNvPicPr>
            <a:picLocks noChangeAspect="1"/>
          </p:cNvPicPr>
          <p:nvPr/>
        </p:nvPicPr>
        <p:blipFill>
          <a:blip r:embed="rId11"/>
          <a:stretch>
            <a:fillRect/>
          </a:stretch>
        </p:blipFill>
        <p:spPr>
          <a:xfrm>
            <a:off x="4722813" y="2762614"/>
            <a:ext cx="685912" cy="575535"/>
          </a:xfrm>
          <a:prstGeom prst="rect">
            <a:avLst/>
          </a:prstGeom>
        </p:spPr>
      </p:pic>
      <p:pic>
        <p:nvPicPr>
          <p:cNvPr id="11" name="図 10"/>
          <p:cNvPicPr>
            <a:picLocks noChangeAspect="1"/>
          </p:cNvPicPr>
          <p:nvPr/>
        </p:nvPicPr>
        <p:blipFill>
          <a:blip r:embed="rId12"/>
          <a:stretch>
            <a:fillRect/>
          </a:stretch>
        </p:blipFill>
        <p:spPr>
          <a:xfrm>
            <a:off x="4808389" y="3992296"/>
            <a:ext cx="589479" cy="602726"/>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4"/>
          <p:cNvSpPr txBox="1">
            <a:spLocks noChangeArrowheads="1"/>
          </p:cNvSpPr>
          <p:nvPr/>
        </p:nvSpPr>
        <p:spPr bwMode="auto">
          <a:xfrm>
            <a:off x="238125" y="530225"/>
            <a:ext cx="4565650" cy="63928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nSpc>
                <a:spcPct val="105000"/>
              </a:lnSpc>
              <a:spcBef>
                <a:spcPct val="0"/>
              </a:spcBef>
              <a:buFontTx/>
              <a:buNone/>
            </a:pPr>
            <a:r>
              <a:rPr lang="en-US" altLang="ja-JP" sz="800" b="1">
                <a:latin typeface="ＭＳ Ｐゴシック" panose="020B0600070205080204" pitchFamily="50" charset="-128"/>
              </a:rPr>
              <a:t>【</a:t>
            </a:r>
            <a:r>
              <a:rPr lang="ja-JP" altLang="en-US" sz="800" b="1">
                <a:latin typeface="ＭＳ Ｐゴシック" panose="020B0600070205080204" pitchFamily="50" charset="-128"/>
              </a:rPr>
              <a:t>売上管理</a:t>
            </a:r>
            <a:r>
              <a:rPr lang="en-US" altLang="ja-JP" sz="800" b="1">
                <a:latin typeface="ＭＳ Ｐゴシック" panose="020B0600070205080204" pitchFamily="50" charset="-128"/>
              </a:rPr>
              <a:t>】</a:t>
            </a:r>
          </a:p>
          <a:p>
            <a:pPr>
              <a:lnSpc>
                <a:spcPct val="105000"/>
              </a:lnSpc>
              <a:spcBef>
                <a:spcPct val="0"/>
              </a:spcBef>
              <a:buFontTx/>
              <a:buNone/>
            </a:pPr>
            <a:r>
              <a:rPr lang="ja-JP" altLang="en-US" sz="800" b="1">
                <a:latin typeface="ＭＳ Ｐゴシック" panose="020B0600070205080204" pitchFamily="50" charset="-128"/>
              </a:rPr>
              <a:t>全体</a:t>
            </a:r>
            <a:r>
              <a:rPr lang="ja-JP" altLang="en-US" sz="800">
                <a:latin typeface="ＭＳ Ｐゴシック" panose="020B0600070205080204" pitchFamily="50" charset="-128"/>
              </a:rPr>
              <a:t>・・・店舗別、全店舗で、期間指定することで、日報～月報・年報まで閲覧できます。</a:t>
            </a:r>
          </a:p>
          <a:p>
            <a:pPr>
              <a:lnSpc>
                <a:spcPct val="105000"/>
              </a:lnSpc>
              <a:spcBef>
                <a:spcPct val="0"/>
              </a:spcBef>
              <a:buFontTx/>
              <a:buNone/>
            </a:pPr>
            <a:r>
              <a:rPr lang="ja-JP" altLang="en-US" sz="800" b="1">
                <a:latin typeface="ＭＳ Ｐゴシック" panose="020B0600070205080204" pitchFamily="50" charset="-128"/>
              </a:rPr>
              <a:t>日別月別</a:t>
            </a:r>
            <a:r>
              <a:rPr lang="ja-JP" altLang="en-US" sz="800">
                <a:latin typeface="ＭＳ Ｐゴシック" panose="020B0600070205080204" pitchFamily="50" charset="-128"/>
              </a:rPr>
              <a:t>・・・店舗と期間指定で、日別・月別に集計した人数、売上、粗利、仕入等のデータを</a:t>
            </a:r>
            <a:br>
              <a:rPr lang="ja-JP" altLang="en-US" sz="800">
                <a:latin typeface="ＭＳ Ｐゴシック" panose="020B0600070205080204" pitchFamily="50" charset="-128"/>
              </a:rPr>
            </a:br>
            <a:r>
              <a:rPr lang="ja-JP" altLang="en-US" sz="800">
                <a:latin typeface="ＭＳ Ｐゴシック" panose="020B0600070205080204" pitchFamily="50" charset="-128"/>
              </a:rPr>
              <a:t>閲覧できます。</a:t>
            </a:r>
          </a:p>
          <a:p>
            <a:pPr>
              <a:lnSpc>
                <a:spcPct val="105000"/>
              </a:lnSpc>
              <a:spcBef>
                <a:spcPct val="0"/>
              </a:spcBef>
              <a:buFontTx/>
              <a:buNone/>
            </a:pPr>
            <a:r>
              <a:rPr lang="ja-JP" altLang="en-US" sz="800" b="1">
                <a:latin typeface="ＭＳ Ｐゴシック" panose="020B0600070205080204" pitchFamily="50" charset="-128"/>
              </a:rPr>
              <a:t>売上比較</a:t>
            </a:r>
            <a:r>
              <a:rPr lang="ja-JP" altLang="en-US" sz="800">
                <a:latin typeface="ＭＳ Ｐゴシック" panose="020B0600070205080204" pitchFamily="50" charset="-128"/>
              </a:rPr>
              <a:t>・・・売上・粗利・仕入を店舗ごとに比較します。</a:t>
            </a:r>
          </a:p>
          <a:p>
            <a:pPr>
              <a:lnSpc>
                <a:spcPct val="105000"/>
              </a:lnSpc>
              <a:spcBef>
                <a:spcPct val="0"/>
              </a:spcBef>
              <a:buFontTx/>
              <a:buNone/>
            </a:pPr>
            <a:r>
              <a:rPr lang="ja-JP" altLang="en-US" sz="800" b="1">
                <a:latin typeface="ＭＳ Ｐゴシック" panose="020B0600070205080204" pitchFamily="50" charset="-128"/>
              </a:rPr>
              <a:t>ポイント</a:t>
            </a:r>
            <a:r>
              <a:rPr lang="ja-JP" altLang="en-US" sz="800">
                <a:latin typeface="ＭＳ Ｐゴシック" panose="020B0600070205080204" pitchFamily="50" charset="-128"/>
              </a:rPr>
              <a:t>・・・ポイントの発行・使用・喪失・累計等の状況を閲覧できます。</a:t>
            </a:r>
          </a:p>
          <a:p>
            <a:pPr>
              <a:lnSpc>
                <a:spcPct val="105000"/>
              </a:lnSpc>
              <a:spcBef>
                <a:spcPct val="0"/>
              </a:spcBef>
              <a:buFontTx/>
              <a:buNone/>
            </a:pPr>
            <a:r>
              <a:rPr lang="ja-JP" altLang="en-US" sz="800" b="1">
                <a:latin typeface="ＭＳ Ｐゴシック" panose="020B0600070205080204" pitchFamily="50" charset="-128"/>
              </a:rPr>
              <a:t>部門別</a:t>
            </a:r>
            <a:r>
              <a:rPr lang="ja-JP" altLang="en-US" sz="800">
                <a:latin typeface="ＭＳ Ｐゴシック" panose="020B0600070205080204" pitchFamily="50" charset="-128"/>
              </a:rPr>
              <a:t>・・・店舗と期間指定で、部門別の売上・粗利・仕入等を閲覧できます。</a:t>
            </a:r>
            <a:endParaRPr lang="en-US" altLang="ja-JP" sz="800">
              <a:latin typeface="ＭＳ Ｐゴシック" panose="020B0600070205080204" pitchFamily="50" charset="-128"/>
            </a:endParaRPr>
          </a:p>
          <a:p>
            <a:pPr>
              <a:lnSpc>
                <a:spcPct val="105000"/>
              </a:lnSpc>
              <a:spcBef>
                <a:spcPct val="0"/>
              </a:spcBef>
              <a:buFontTx/>
              <a:buNone/>
            </a:pPr>
            <a:r>
              <a:rPr lang="ja-JP" altLang="en-US" sz="800" b="1">
                <a:latin typeface="ＭＳ Ｐゴシック" panose="020B0600070205080204" pitchFamily="50" charset="-128"/>
              </a:rPr>
              <a:t>予算入力</a:t>
            </a:r>
            <a:r>
              <a:rPr lang="ja-JP" altLang="en-US" sz="800">
                <a:latin typeface="ＭＳ Ｐゴシック" panose="020B0600070205080204" pitchFamily="50" charset="-128"/>
              </a:rPr>
              <a:t>・・・店舗ごとに予算を設定できます。</a:t>
            </a:r>
          </a:p>
          <a:p>
            <a:pPr>
              <a:lnSpc>
                <a:spcPct val="105000"/>
              </a:lnSpc>
              <a:spcBef>
                <a:spcPct val="0"/>
              </a:spcBef>
              <a:buFontTx/>
              <a:buNone/>
            </a:pPr>
            <a:endParaRPr lang="ja-JP" altLang="en-US" sz="800">
              <a:latin typeface="ＭＳ Ｐゴシック" panose="020B0600070205080204" pitchFamily="50" charset="-128"/>
            </a:endParaRPr>
          </a:p>
          <a:p>
            <a:pPr>
              <a:lnSpc>
                <a:spcPct val="105000"/>
              </a:lnSpc>
              <a:spcBef>
                <a:spcPct val="0"/>
              </a:spcBef>
              <a:buFontTx/>
              <a:buNone/>
            </a:pPr>
            <a:r>
              <a:rPr lang="en-US" altLang="ja-JP" sz="800" b="1">
                <a:latin typeface="ＭＳ Ｐゴシック" panose="020B0600070205080204" pitchFamily="50" charset="-128"/>
              </a:rPr>
              <a:t>【</a:t>
            </a:r>
            <a:r>
              <a:rPr lang="ja-JP" altLang="en-US" sz="800" b="1">
                <a:latin typeface="ＭＳ Ｐゴシック" panose="020B0600070205080204" pitchFamily="50" charset="-128"/>
              </a:rPr>
              <a:t>明細管理</a:t>
            </a:r>
            <a:r>
              <a:rPr lang="en-US" altLang="ja-JP" sz="800" b="1">
                <a:latin typeface="ＭＳ Ｐゴシック" panose="020B0600070205080204" pitchFamily="50" charset="-128"/>
              </a:rPr>
              <a:t>】</a:t>
            </a:r>
          </a:p>
          <a:p>
            <a:pPr>
              <a:lnSpc>
                <a:spcPct val="105000"/>
              </a:lnSpc>
              <a:spcBef>
                <a:spcPct val="0"/>
              </a:spcBef>
              <a:buFontTx/>
              <a:buNone/>
            </a:pPr>
            <a:r>
              <a:rPr lang="ja-JP" altLang="en-US" sz="800" b="1">
                <a:latin typeface="ＭＳ Ｐゴシック" panose="020B0600070205080204" pitchFamily="50" charset="-128"/>
              </a:rPr>
              <a:t>処理種別</a:t>
            </a:r>
            <a:r>
              <a:rPr lang="ja-JP" altLang="en-US" sz="800">
                <a:latin typeface="ＭＳ Ｐゴシック" panose="020B0600070205080204" pitchFamily="50" charset="-128"/>
              </a:rPr>
              <a:t>・・・店舗と期間指定で、詳細な</a:t>
            </a:r>
            <a:r>
              <a:rPr lang="en-US" altLang="ja-JP" sz="800">
                <a:latin typeface="ＭＳ Ｐゴシック" panose="020B0600070205080204" pitchFamily="50" charset="-128"/>
              </a:rPr>
              <a:t>POS</a:t>
            </a:r>
            <a:r>
              <a:rPr lang="ja-JP" altLang="en-US" sz="800">
                <a:latin typeface="ＭＳ Ｐゴシック" panose="020B0600070205080204" pitchFamily="50" charset="-128"/>
              </a:rPr>
              <a:t>の処理状況（販売、仕入、移動などの業務の流れ）を、「処理時刻」「伝票</a:t>
            </a:r>
            <a:r>
              <a:rPr lang="en-US" altLang="ja-JP" sz="800">
                <a:latin typeface="ＭＳ Ｐゴシック" panose="020B0600070205080204" pitchFamily="50" charset="-128"/>
              </a:rPr>
              <a:t>No</a:t>
            </a:r>
            <a:r>
              <a:rPr lang="ja-JP" altLang="en-US" sz="800">
                <a:latin typeface="ＭＳ Ｐゴシック" panose="020B0600070205080204" pitchFamily="50" charset="-128"/>
              </a:rPr>
              <a:t>」「商品コード」「商品名」「数」「合計金額」といった情報が処理順に表示されます。</a:t>
            </a:r>
          </a:p>
          <a:p>
            <a:pPr>
              <a:lnSpc>
                <a:spcPct val="105000"/>
              </a:lnSpc>
              <a:spcBef>
                <a:spcPct val="0"/>
              </a:spcBef>
              <a:buFontTx/>
              <a:buNone/>
            </a:pPr>
            <a:r>
              <a:rPr lang="ja-JP" altLang="en-US" sz="800" b="1">
                <a:latin typeface="ＭＳ Ｐゴシック" panose="020B0600070205080204" pitchFamily="50" charset="-128"/>
              </a:rPr>
              <a:t>売上一覧</a:t>
            </a:r>
            <a:r>
              <a:rPr lang="ja-JP" altLang="en-US" sz="800">
                <a:latin typeface="ＭＳ Ｐゴシック" panose="020B0600070205080204" pitchFamily="50" charset="-128"/>
              </a:rPr>
              <a:t>・・・店舗と期間指定で、どれだけの商品を販売したか</a:t>
            </a:r>
            <a:r>
              <a:rPr lang="en-US" altLang="ja-JP" sz="800">
                <a:latin typeface="ＭＳ Ｐゴシック" panose="020B0600070205080204" pitchFamily="50" charset="-128"/>
              </a:rPr>
              <a:t>?</a:t>
            </a:r>
            <a:r>
              <a:rPr lang="ja-JP" altLang="en-US" sz="800">
                <a:latin typeface="ＭＳ Ｐゴシック" panose="020B0600070205080204" pitchFamily="50" charset="-128"/>
              </a:rPr>
              <a:t>どれだけの商品を仕入れたか</a:t>
            </a:r>
            <a:r>
              <a:rPr lang="en-US" altLang="ja-JP" sz="800">
                <a:latin typeface="ＭＳ Ｐゴシック" panose="020B0600070205080204" pitchFamily="50" charset="-128"/>
              </a:rPr>
              <a:t>?</a:t>
            </a:r>
            <a:br>
              <a:rPr lang="en-US" altLang="ja-JP" sz="800">
                <a:latin typeface="ＭＳ Ｐゴシック" panose="020B0600070205080204" pitchFamily="50" charset="-128"/>
              </a:rPr>
            </a:br>
            <a:r>
              <a:rPr lang="ja-JP" altLang="en-US" sz="800">
                <a:latin typeface="ＭＳ Ｐゴシック" panose="020B0600070205080204" pitchFamily="50" charset="-128"/>
              </a:rPr>
              <a:t>などの情報を確認できます。一覧は部門、仕入先、仕入先（仕入時選択コード）、メーカー、サブジャンル別に表示することが可能です。</a:t>
            </a:r>
          </a:p>
          <a:p>
            <a:pPr>
              <a:lnSpc>
                <a:spcPct val="105000"/>
              </a:lnSpc>
              <a:spcBef>
                <a:spcPct val="0"/>
              </a:spcBef>
              <a:buFontTx/>
              <a:buNone/>
            </a:pPr>
            <a:r>
              <a:rPr lang="ja-JP" altLang="en-US" sz="800" b="1">
                <a:latin typeface="ＭＳ Ｐゴシック" panose="020B0600070205080204" pitchFamily="50" charset="-128"/>
              </a:rPr>
              <a:t>商品別</a:t>
            </a:r>
            <a:r>
              <a:rPr lang="ja-JP" altLang="en-US" sz="800">
                <a:latin typeface="ＭＳ Ｐゴシック" panose="020B0600070205080204" pitchFamily="50" charset="-128"/>
              </a:rPr>
              <a:t>・・・店舗と期間指定、商品コード、</a:t>
            </a:r>
            <a:r>
              <a:rPr lang="en-US" altLang="ja-JP" sz="800">
                <a:latin typeface="ＭＳ Ｐゴシック" panose="020B0600070205080204" pitchFamily="50" charset="-128"/>
              </a:rPr>
              <a:t>JAN</a:t>
            </a:r>
            <a:r>
              <a:rPr lang="ja-JP" altLang="en-US" sz="800">
                <a:latin typeface="ＭＳ Ｐゴシック" panose="020B0600070205080204" pitchFamily="50" charset="-128"/>
              </a:rPr>
              <a:t>コードで、日付順に商品の稼動履歴が表示されますので、指定期間に商品がどれだけ販売されたかを確認したり、特定の商品を購入した顧客の情報を得たりすることができます。</a:t>
            </a:r>
          </a:p>
          <a:p>
            <a:pPr>
              <a:lnSpc>
                <a:spcPct val="105000"/>
              </a:lnSpc>
              <a:spcBef>
                <a:spcPct val="0"/>
              </a:spcBef>
              <a:buFontTx/>
              <a:buNone/>
            </a:pPr>
            <a:r>
              <a:rPr lang="ja-JP" altLang="en-US" sz="800" b="1">
                <a:latin typeface="ＭＳ Ｐゴシック" panose="020B0600070205080204" pitchFamily="50" charset="-128"/>
              </a:rPr>
              <a:t>顧客別</a:t>
            </a:r>
            <a:r>
              <a:rPr lang="ja-JP" altLang="en-US" sz="800">
                <a:latin typeface="ＭＳ Ｐゴシック" panose="020B0600070205080204" pitchFamily="50" charset="-128"/>
              </a:rPr>
              <a:t>・・・指定期間で、特定のお客様の購買履歴をリポートします。</a:t>
            </a:r>
          </a:p>
          <a:p>
            <a:pPr>
              <a:lnSpc>
                <a:spcPct val="105000"/>
              </a:lnSpc>
              <a:spcBef>
                <a:spcPct val="0"/>
              </a:spcBef>
              <a:buFontTx/>
              <a:buNone/>
            </a:pPr>
            <a:r>
              <a:rPr lang="ja-JP" altLang="en-US" sz="800" b="1">
                <a:latin typeface="ＭＳ Ｐゴシック" panose="020B0600070205080204" pitchFamily="50" charset="-128"/>
              </a:rPr>
              <a:t>担当者別</a:t>
            </a:r>
            <a:r>
              <a:rPr lang="ja-JP" altLang="en-US" sz="800">
                <a:latin typeface="ＭＳ Ｐゴシック" panose="020B0600070205080204" pitchFamily="50" charset="-128"/>
              </a:rPr>
              <a:t>・・・指定期間で、レジ担当者別に売上、値引、粗利をリポートし、更に売上の良い</a:t>
            </a:r>
            <a:br>
              <a:rPr lang="ja-JP" altLang="en-US" sz="800">
                <a:latin typeface="ＭＳ Ｐゴシック" panose="020B0600070205080204" pitchFamily="50" charset="-128"/>
              </a:rPr>
            </a:br>
            <a:r>
              <a:rPr lang="ja-JP" altLang="en-US" sz="800">
                <a:latin typeface="ＭＳ Ｐゴシック" panose="020B0600070205080204" pitchFamily="50" charset="-128"/>
              </a:rPr>
              <a:t>担当者をベスト形式で表示できます。</a:t>
            </a:r>
          </a:p>
          <a:p>
            <a:pPr>
              <a:lnSpc>
                <a:spcPct val="105000"/>
              </a:lnSpc>
              <a:spcBef>
                <a:spcPct val="0"/>
              </a:spcBef>
              <a:buFontTx/>
              <a:buNone/>
            </a:pPr>
            <a:r>
              <a:rPr lang="ja-JP" altLang="en-US" sz="800" b="1">
                <a:latin typeface="ＭＳ Ｐゴシック" panose="020B0600070205080204" pitchFamily="50" charset="-128"/>
              </a:rPr>
              <a:t>ポイント別</a:t>
            </a:r>
            <a:r>
              <a:rPr lang="ja-JP" altLang="en-US" sz="800">
                <a:latin typeface="ＭＳ Ｐゴシック" panose="020B0600070205080204" pitchFamily="50" charset="-128"/>
              </a:rPr>
              <a:t>・・・店舗と期間指定で、ポイント利用状況を閲覧することができます。</a:t>
            </a:r>
          </a:p>
          <a:p>
            <a:pPr>
              <a:lnSpc>
                <a:spcPct val="105000"/>
              </a:lnSpc>
              <a:spcBef>
                <a:spcPct val="0"/>
              </a:spcBef>
              <a:buFontTx/>
              <a:buNone/>
            </a:pPr>
            <a:r>
              <a:rPr lang="ja-JP" altLang="en-US" sz="800" b="1">
                <a:latin typeface="ＭＳ Ｐゴシック" panose="020B0600070205080204" pitchFamily="50" charset="-128"/>
              </a:rPr>
              <a:t>粗利別</a:t>
            </a:r>
            <a:r>
              <a:rPr lang="ja-JP" altLang="en-US" sz="800">
                <a:latin typeface="ＭＳ Ｐゴシック" panose="020B0600070205080204" pitchFamily="50" charset="-128"/>
              </a:rPr>
              <a:t>・・・粗利を、指定期間・部門・店舗・コードなどの絞込みで、商品毎に、仕入値・売値・数量・粗利金額をリポートします。</a:t>
            </a:r>
          </a:p>
          <a:p>
            <a:pPr>
              <a:lnSpc>
                <a:spcPct val="105000"/>
              </a:lnSpc>
              <a:spcBef>
                <a:spcPct val="0"/>
              </a:spcBef>
              <a:buFontTx/>
              <a:buNone/>
            </a:pPr>
            <a:r>
              <a:rPr lang="ja-JP" altLang="en-US" sz="800" b="1">
                <a:latin typeface="ＭＳ Ｐゴシック" panose="020B0600070205080204" pitchFamily="50" charset="-128"/>
              </a:rPr>
              <a:t>曜日時間別</a:t>
            </a:r>
            <a:r>
              <a:rPr lang="ja-JP" altLang="en-US" sz="800">
                <a:latin typeface="ＭＳ Ｐゴシック" panose="020B0600070205080204" pitchFamily="50" charset="-128"/>
              </a:rPr>
              <a:t>・・・指定期間で、曜日別、時間帯別の販売金額、来客数、販売数を店舗別にリポートします。</a:t>
            </a:r>
            <a:endParaRPr lang="en-US" altLang="ja-JP" sz="800">
              <a:latin typeface="ＭＳ Ｐゴシック" panose="020B0600070205080204" pitchFamily="50" charset="-128"/>
            </a:endParaRPr>
          </a:p>
          <a:p>
            <a:pPr>
              <a:lnSpc>
                <a:spcPct val="105000"/>
              </a:lnSpc>
              <a:spcBef>
                <a:spcPct val="0"/>
              </a:spcBef>
              <a:buFontTx/>
              <a:buNone/>
            </a:pPr>
            <a:r>
              <a:rPr lang="ja-JP" altLang="en-US" sz="800" b="1">
                <a:latin typeface="ＭＳ Ｐゴシック" panose="020B0600070205080204" pitchFamily="50" charset="-128"/>
              </a:rPr>
              <a:t>分類別</a:t>
            </a:r>
            <a:r>
              <a:rPr lang="ja-JP" altLang="en-US" sz="800">
                <a:latin typeface="ＭＳ Ｐゴシック" panose="020B0600070205080204" pitchFamily="50" charset="-128"/>
              </a:rPr>
              <a:t>・・・指定期間で、さらに閲覧したい分類を設定することで、指定した期間内の分類別の仕入数、仕入金額、販売数、販売金額をリポートします。</a:t>
            </a:r>
          </a:p>
          <a:p>
            <a:pPr>
              <a:lnSpc>
                <a:spcPct val="105000"/>
              </a:lnSpc>
              <a:spcBef>
                <a:spcPct val="0"/>
              </a:spcBef>
              <a:buFontTx/>
              <a:buNone/>
            </a:pPr>
            <a:endParaRPr lang="ja-JP" altLang="en-US" sz="800" b="1">
              <a:latin typeface="ＭＳ Ｐゴシック" panose="020B0600070205080204" pitchFamily="50" charset="-128"/>
            </a:endParaRPr>
          </a:p>
          <a:p>
            <a:pPr>
              <a:lnSpc>
                <a:spcPct val="105000"/>
              </a:lnSpc>
              <a:spcBef>
                <a:spcPct val="0"/>
              </a:spcBef>
              <a:buFontTx/>
              <a:buNone/>
            </a:pPr>
            <a:r>
              <a:rPr lang="en-US" altLang="ja-JP" sz="800" b="1">
                <a:latin typeface="ＭＳ Ｐゴシック" panose="020B0600070205080204" pitchFamily="50" charset="-128"/>
              </a:rPr>
              <a:t>【</a:t>
            </a:r>
            <a:r>
              <a:rPr lang="ja-JP" altLang="en-US" sz="800" b="1">
                <a:latin typeface="ＭＳ Ｐゴシック" panose="020B0600070205080204" pitchFamily="50" charset="-128"/>
              </a:rPr>
              <a:t>商品管理</a:t>
            </a:r>
            <a:r>
              <a:rPr lang="en-US" altLang="ja-JP" sz="800" b="1">
                <a:latin typeface="ＭＳ Ｐゴシック" panose="020B0600070205080204" pitchFamily="50" charset="-128"/>
              </a:rPr>
              <a:t>】</a:t>
            </a:r>
          </a:p>
          <a:p>
            <a:pPr>
              <a:lnSpc>
                <a:spcPct val="105000"/>
              </a:lnSpc>
              <a:spcBef>
                <a:spcPct val="0"/>
              </a:spcBef>
              <a:buFontTx/>
              <a:buNone/>
            </a:pPr>
            <a:r>
              <a:rPr lang="ja-JP" altLang="en-US" sz="800" b="1">
                <a:latin typeface="ＭＳ Ｐゴシック" panose="020B0600070205080204" pitchFamily="50" charset="-128"/>
              </a:rPr>
              <a:t>商品マスタ</a:t>
            </a:r>
            <a:r>
              <a:rPr lang="ja-JP" altLang="en-US" sz="800">
                <a:latin typeface="ＭＳ Ｐゴシック" panose="020B0600070205080204" pitchFamily="50" charset="-128"/>
              </a:rPr>
              <a:t>・・・本部で商品マスタ登録をし、翌日</a:t>
            </a:r>
            <a:r>
              <a:rPr lang="en-US" altLang="ja-JP" sz="800">
                <a:latin typeface="ＭＳ Ｐゴシック" panose="020B0600070205080204" pitchFamily="50" charset="-128"/>
              </a:rPr>
              <a:t>BCPOS</a:t>
            </a:r>
            <a:r>
              <a:rPr lang="ja-JP" altLang="en-US" sz="800">
                <a:latin typeface="ＭＳ Ｐゴシック" panose="020B0600070205080204" pitchFamily="50" charset="-128"/>
              </a:rPr>
              <a:t>へ配信。</a:t>
            </a:r>
            <a:r>
              <a:rPr lang="en-US" altLang="ja-JP" sz="800">
                <a:latin typeface="ＭＳ Ｐゴシック" panose="020B0600070205080204" pitchFamily="50" charset="-128"/>
              </a:rPr>
              <a:t>POS</a:t>
            </a:r>
            <a:r>
              <a:rPr lang="ja-JP" altLang="en-US" sz="800">
                <a:latin typeface="ＭＳ Ｐゴシック" panose="020B0600070205080204" pitchFamily="50" charset="-128"/>
              </a:rPr>
              <a:t>で取り込むことにより商品マスタが書き換えされます。</a:t>
            </a:r>
          </a:p>
          <a:p>
            <a:pPr>
              <a:lnSpc>
                <a:spcPct val="105000"/>
              </a:lnSpc>
              <a:spcBef>
                <a:spcPct val="0"/>
              </a:spcBef>
              <a:buFontTx/>
              <a:buNone/>
            </a:pPr>
            <a:r>
              <a:rPr lang="ja-JP" altLang="en-US" sz="800" b="1">
                <a:latin typeface="ＭＳ Ｐゴシック" panose="020B0600070205080204" pitchFamily="50" charset="-128"/>
              </a:rPr>
              <a:t>商品リスト</a:t>
            </a:r>
            <a:r>
              <a:rPr lang="ja-JP" altLang="en-US" sz="800">
                <a:latin typeface="ＭＳ Ｐゴシック" panose="020B0600070205080204" pitchFamily="50" charset="-128"/>
              </a:rPr>
              <a:t>・・・商品コード範囲・登録日、価格設定日などの日付、商品名などの詳細な条件で検索し、商品情報の変更や削除ができます。</a:t>
            </a:r>
          </a:p>
          <a:p>
            <a:pPr>
              <a:lnSpc>
                <a:spcPct val="105000"/>
              </a:lnSpc>
              <a:spcBef>
                <a:spcPct val="0"/>
              </a:spcBef>
              <a:buFontTx/>
              <a:buNone/>
            </a:pPr>
            <a:r>
              <a:rPr lang="ja-JP" altLang="en-US" sz="800" b="1">
                <a:latin typeface="ＭＳ Ｐゴシック" panose="020B0600070205080204" pitchFamily="50" charset="-128"/>
              </a:rPr>
              <a:t>商品ベスト</a:t>
            </a:r>
            <a:r>
              <a:rPr lang="ja-JP" altLang="en-US" sz="800">
                <a:latin typeface="ＭＳ Ｐゴシック" panose="020B0600070205080204" pitchFamily="50" charset="-128"/>
              </a:rPr>
              <a:t>・・・指定した範囲内に販売された商品のベストを閲覧することができます。</a:t>
            </a:r>
          </a:p>
          <a:p>
            <a:pPr>
              <a:lnSpc>
                <a:spcPct val="105000"/>
              </a:lnSpc>
              <a:spcBef>
                <a:spcPct val="0"/>
              </a:spcBef>
              <a:buFontTx/>
              <a:buNone/>
            </a:pPr>
            <a:r>
              <a:rPr lang="ja-JP" altLang="en-US" sz="800" b="1">
                <a:latin typeface="ＭＳ Ｐゴシック" panose="020B0600070205080204" pitchFamily="50" charset="-128"/>
              </a:rPr>
              <a:t>商品稼動（商品別・店舗別・日別）</a:t>
            </a:r>
            <a:r>
              <a:rPr lang="ja-JP" altLang="en-US" sz="800">
                <a:latin typeface="ＭＳ Ｐゴシック" panose="020B0600070205080204" pitchFamily="50" charset="-128"/>
              </a:rPr>
              <a:t>・・・店舗・期間指定・各種絞込み項目の範囲内に販売・仕入された稼動を閲覧することができます。集計範囲は</a:t>
            </a:r>
            <a:r>
              <a:rPr lang="en-US" altLang="ja-JP" sz="800">
                <a:latin typeface="ＭＳ Ｐゴシック" panose="020B0600070205080204" pitchFamily="50" charset="-128"/>
              </a:rPr>
              <a:t>1</a:t>
            </a:r>
            <a:r>
              <a:rPr lang="ja-JP" altLang="en-US" sz="800">
                <a:latin typeface="ＭＳ Ｐゴシック" panose="020B0600070205080204" pitchFamily="50" charset="-128"/>
              </a:rPr>
              <a:t>日から</a:t>
            </a:r>
            <a:r>
              <a:rPr lang="en-US" altLang="ja-JP" sz="800">
                <a:latin typeface="ＭＳ Ｐゴシック" panose="020B0600070205080204" pitchFamily="50" charset="-128"/>
              </a:rPr>
              <a:t>31</a:t>
            </a:r>
            <a:r>
              <a:rPr lang="ja-JP" altLang="en-US" sz="800">
                <a:latin typeface="ＭＳ Ｐゴシック" panose="020B0600070205080204" pitchFamily="50" charset="-128"/>
              </a:rPr>
              <a:t>日まで設定可能なので、月ごとの稼動（最長</a:t>
            </a:r>
            <a:r>
              <a:rPr lang="en-US" altLang="ja-JP" sz="800">
                <a:latin typeface="ＭＳ Ｐゴシック" panose="020B0600070205080204" pitchFamily="50" charset="-128"/>
              </a:rPr>
              <a:t>4</a:t>
            </a:r>
            <a:r>
              <a:rPr lang="ja-JP" altLang="en-US" sz="800">
                <a:latin typeface="ＭＳ Ｐゴシック" panose="020B0600070205080204" pitchFamily="50" charset="-128"/>
              </a:rPr>
              <a:t>ヶ月）、日ごとの稼動を検索することが可能です。</a:t>
            </a:r>
          </a:p>
          <a:p>
            <a:pPr>
              <a:lnSpc>
                <a:spcPct val="105000"/>
              </a:lnSpc>
              <a:spcBef>
                <a:spcPct val="0"/>
              </a:spcBef>
              <a:buFontTx/>
              <a:buNone/>
            </a:pPr>
            <a:r>
              <a:rPr lang="ja-JP" altLang="en-US" sz="800" b="1">
                <a:latin typeface="ＭＳ Ｐゴシック" panose="020B0600070205080204" pitchFamily="50" charset="-128"/>
              </a:rPr>
              <a:t>カテゴリー別分析</a:t>
            </a:r>
            <a:r>
              <a:rPr lang="ja-JP" altLang="en-US" sz="800">
                <a:latin typeface="ＭＳ Ｐゴシック" panose="020B0600070205080204" pitchFamily="50" charset="-128"/>
              </a:rPr>
              <a:t>・・・商品に付加されるカテゴリーを</a:t>
            </a:r>
            <a:r>
              <a:rPr lang="en-US" altLang="ja-JP" sz="800">
                <a:latin typeface="ＭＳ Ｐゴシック" panose="020B0600070205080204" pitchFamily="50" charset="-128"/>
              </a:rPr>
              <a:t>2</a:t>
            </a:r>
            <a:r>
              <a:rPr lang="ja-JP" altLang="en-US" sz="800">
                <a:latin typeface="ＭＳ Ｐゴシック" panose="020B0600070205080204" pitchFamily="50" charset="-128"/>
              </a:rPr>
              <a:t>つ指定することにより、販売された商品のクロス集計を閲覧することができます。検索条件は部門、連番、枝番などの商品コード範囲で集計することが可能です。</a:t>
            </a:r>
            <a:endParaRPr lang="en-US" altLang="ja-JP" sz="800">
              <a:latin typeface="ＭＳ Ｐゴシック" panose="020B0600070205080204" pitchFamily="50" charset="-128"/>
            </a:endParaRPr>
          </a:p>
          <a:p>
            <a:pPr>
              <a:lnSpc>
                <a:spcPct val="105000"/>
              </a:lnSpc>
              <a:spcBef>
                <a:spcPct val="0"/>
              </a:spcBef>
              <a:buFontTx/>
              <a:buNone/>
            </a:pPr>
            <a:r>
              <a:rPr lang="ja-JP" altLang="en-US" sz="800" b="1">
                <a:latin typeface="ＭＳ Ｐゴシック" panose="020B0600070205080204" pitchFamily="50" charset="-128"/>
              </a:rPr>
              <a:t>カテゴリ別商品一覧</a:t>
            </a:r>
            <a:r>
              <a:rPr lang="ja-JP" altLang="en-US" sz="800">
                <a:latin typeface="ＭＳ Ｐゴシック" panose="020B0600070205080204" pitchFamily="50" charset="-128"/>
              </a:rPr>
              <a:t>・・・ソート・絞込などでの商品検索、登録が可能。</a:t>
            </a:r>
          </a:p>
          <a:p>
            <a:pPr>
              <a:lnSpc>
                <a:spcPct val="105000"/>
              </a:lnSpc>
              <a:spcBef>
                <a:spcPct val="0"/>
              </a:spcBef>
              <a:buFontTx/>
              <a:buNone/>
            </a:pPr>
            <a:r>
              <a:rPr lang="ja-JP" altLang="en-US" sz="800" b="1">
                <a:latin typeface="ＭＳ Ｐゴシック" panose="020B0600070205080204" pitchFamily="50" charset="-128"/>
              </a:rPr>
              <a:t>カテゴリ商品マスタ</a:t>
            </a:r>
            <a:r>
              <a:rPr lang="ja-JP" altLang="en-US" sz="800">
                <a:latin typeface="ＭＳ Ｐゴシック" panose="020B0600070205080204" pitchFamily="50" charset="-128"/>
              </a:rPr>
              <a:t>・・・商品リストからドラッグ＆ドロップでカテゴリ登録が可能。</a:t>
            </a:r>
            <a:endParaRPr lang="en-US" altLang="ja-JP" sz="800">
              <a:latin typeface="ＭＳ Ｐゴシック" panose="020B0600070205080204" pitchFamily="50" charset="-128"/>
            </a:endParaRPr>
          </a:p>
          <a:p>
            <a:pPr>
              <a:lnSpc>
                <a:spcPct val="105000"/>
              </a:lnSpc>
              <a:spcBef>
                <a:spcPct val="0"/>
              </a:spcBef>
              <a:buFontTx/>
              <a:buNone/>
            </a:pPr>
            <a:r>
              <a:rPr lang="ja-JP" altLang="en-US" sz="800" b="1">
                <a:latin typeface="ＭＳ Ｐゴシック" panose="020B0600070205080204" pitchFamily="50" charset="-128"/>
              </a:rPr>
              <a:t>商品移動一覧</a:t>
            </a:r>
            <a:r>
              <a:rPr lang="ja-JP" altLang="en-US" sz="800">
                <a:latin typeface="ＭＳ Ｐゴシック" panose="020B0600070205080204" pitchFamily="50" charset="-128"/>
              </a:rPr>
              <a:t>・・・指定期間内で、店舗ごとに移動した商品を閲覧できます。</a:t>
            </a:r>
          </a:p>
          <a:p>
            <a:pPr>
              <a:lnSpc>
                <a:spcPct val="105000"/>
              </a:lnSpc>
              <a:spcBef>
                <a:spcPct val="0"/>
              </a:spcBef>
              <a:buFontTx/>
              <a:buNone/>
            </a:pPr>
            <a:r>
              <a:rPr lang="en-US" altLang="ja-JP" sz="800" b="1">
                <a:latin typeface="ＭＳ Ｐゴシック" panose="020B0600070205080204" pitchFamily="50" charset="-128"/>
              </a:rPr>
              <a:t>CSV</a:t>
            </a:r>
            <a:r>
              <a:rPr lang="ja-JP" altLang="en-US" sz="800" b="1">
                <a:latin typeface="ＭＳ Ｐゴシック" panose="020B0600070205080204" pitchFamily="50" charset="-128"/>
              </a:rPr>
              <a:t>取込</a:t>
            </a:r>
            <a:r>
              <a:rPr lang="ja-JP" altLang="en-US" sz="800">
                <a:latin typeface="ＭＳ Ｐゴシック" panose="020B0600070205080204" pitchFamily="50" charset="-128"/>
              </a:rPr>
              <a:t>・・・商品マスタデータを</a:t>
            </a:r>
            <a:r>
              <a:rPr lang="en-US" altLang="ja-JP" sz="800">
                <a:latin typeface="ＭＳ Ｐゴシック" panose="020B0600070205080204" pitchFamily="50" charset="-128"/>
              </a:rPr>
              <a:t>CSV</a:t>
            </a:r>
            <a:r>
              <a:rPr lang="ja-JP" altLang="en-US" sz="800">
                <a:latin typeface="ＭＳ Ｐゴシック" panose="020B0600070205080204" pitchFamily="50" charset="-128"/>
              </a:rPr>
              <a:t>形式で取り込みます。</a:t>
            </a:r>
            <a:endParaRPr lang="en-US" altLang="ja-JP" sz="800">
              <a:latin typeface="ＭＳ Ｐゴシック" panose="020B0600070205080204" pitchFamily="50" charset="-128"/>
            </a:endParaRPr>
          </a:p>
          <a:p>
            <a:pPr>
              <a:lnSpc>
                <a:spcPct val="105000"/>
              </a:lnSpc>
              <a:spcBef>
                <a:spcPct val="0"/>
              </a:spcBef>
              <a:buFontTx/>
              <a:buNone/>
            </a:pPr>
            <a:r>
              <a:rPr lang="ja-JP" altLang="en-US" sz="800" b="1">
                <a:latin typeface="ＭＳ Ｐゴシック" panose="020B0600070205080204" pitchFamily="50" charset="-128"/>
              </a:rPr>
              <a:t>データ配信</a:t>
            </a:r>
            <a:r>
              <a:rPr lang="ja-JP" altLang="en-US" sz="800">
                <a:latin typeface="ＭＳ Ｐゴシック" panose="020B0600070205080204" pitchFamily="50" charset="-128"/>
              </a:rPr>
              <a:t>・・・登録した商品マスタデータを</a:t>
            </a:r>
            <a:r>
              <a:rPr lang="en-US" altLang="ja-JP" sz="800">
                <a:latin typeface="ＭＳ Ｐゴシック" panose="020B0600070205080204" pitchFamily="50" charset="-128"/>
              </a:rPr>
              <a:t>1</a:t>
            </a:r>
            <a:r>
              <a:rPr lang="ja-JP" altLang="en-US" sz="800">
                <a:latin typeface="ＭＳ Ｐゴシック" panose="020B0600070205080204" pitchFamily="50" charset="-128"/>
              </a:rPr>
              <a:t>時間以内に配信します。</a:t>
            </a:r>
          </a:p>
          <a:p>
            <a:pPr>
              <a:lnSpc>
                <a:spcPct val="105000"/>
              </a:lnSpc>
              <a:spcBef>
                <a:spcPct val="0"/>
              </a:spcBef>
              <a:buFontTx/>
              <a:buNone/>
            </a:pPr>
            <a:r>
              <a:rPr lang="ja-JP" altLang="en-US" sz="800" b="1">
                <a:latin typeface="ＭＳ Ｐゴシック" panose="020B0600070205080204" pitchFamily="50" charset="-128"/>
              </a:rPr>
              <a:t>商品メニュー</a:t>
            </a:r>
            <a:r>
              <a:rPr lang="ja-JP" altLang="en-US" sz="800">
                <a:latin typeface="ＭＳ Ｐゴシック" panose="020B0600070205080204" pitchFamily="50" charset="-128"/>
              </a:rPr>
              <a:t>・・・タッチディスプレイ用のメニュー画面を作成、配信できます。</a:t>
            </a:r>
          </a:p>
          <a:p>
            <a:pPr>
              <a:lnSpc>
                <a:spcPct val="105000"/>
              </a:lnSpc>
              <a:spcBef>
                <a:spcPct val="0"/>
              </a:spcBef>
              <a:buFontTx/>
              <a:buNone/>
            </a:pPr>
            <a:endParaRPr lang="en-US" altLang="ja-JP" sz="800">
              <a:latin typeface="ＭＳ Ｐゴシック" panose="020B0600070205080204" pitchFamily="50" charset="-128"/>
            </a:endParaRPr>
          </a:p>
          <a:p>
            <a:pPr>
              <a:lnSpc>
                <a:spcPct val="105000"/>
              </a:lnSpc>
              <a:spcBef>
                <a:spcPct val="0"/>
              </a:spcBef>
              <a:buFontTx/>
              <a:buNone/>
            </a:pPr>
            <a:endParaRPr lang="ja-JP" altLang="en-US" sz="800">
              <a:latin typeface="ＭＳ Ｐゴシック" panose="020B0600070205080204" pitchFamily="50" charset="-128"/>
            </a:endParaRPr>
          </a:p>
        </p:txBody>
      </p:sp>
      <p:sp>
        <p:nvSpPr>
          <p:cNvPr id="54275" name="Text Box 5"/>
          <p:cNvSpPr txBox="1">
            <a:spLocks noChangeArrowheads="1"/>
          </p:cNvSpPr>
          <p:nvPr/>
        </p:nvSpPr>
        <p:spPr bwMode="auto">
          <a:xfrm>
            <a:off x="4813300" y="530225"/>
            <a:ext cx="4483100" cy="61356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nSpc>
                <a:spcPct val="105000"/>
              </a:lnSpc>
              <a:spcBef>
                <a:spcPct val="0"/>
              </a:spcBef>
              <a:buFontTx/>
              <a:buNone/>
            </a:pPr>
            <a:r>
              <a:rPr lang="en-US" altLang="ja-JP" sz="800" b="1">
                <a:latin typeface="ＭＳ Ｐゴシック" panose="020B0600070205080204" pitchFamily="50" charset="-128"/>
              </a:rPr>
              <a:t>【</a:t>
            </a:r>
            <a:r>
              <a:rPr lang="ja-JP" altLang="en-US" sz="800" b="1">
                <a:latin typeface="ＭＳ Ｐゴシック" panose="020B0600070205080204" pitchFamily="50" charset="-128"/>
              </a:rPr>
              <a:t>在庫管理</a:t>
            </a:r>
            <a:r>
              <a:rPr lang="en-US" altLang="ja-JP" sz="800" b="1">
                <a:latin typeface="ＭＳ Ｐゴシック" panose="020B0600070205080204" pitchFamily="50" charset="-128"/>
              </a:rPr>
              <a:t>】</a:t>
            </a:r>
          </a:p>
          <a:p>
            <a:pPr>
              <a:lnSpc>
                <a:spcPct val="105000"/>
              </a:lnSpc>
              <a:spcBef>
                <a:spcPct val="0"/>
              </a:spcBef>
              <a:buFontTx/>
              <a:buNone/>
            </a:pPr>
            <a:r>
              <a:rPr lang="ja-JP" altLang="en-US" sz="800" b="1">
                <a:latin typeface="ＭＳ Ｐゴシック" panose="020B0600070205080204" pitchFamily="50" charset="-128"/>
              </a:rPr>
              <a:t>在庫一覧</a:t>
            </a:r>
            <a:r>
              <a:rPr lang="ja-JP" altLang="en-US" sz="800">
                <a:latin typeface="ＭＳ Ｐゴシック" panose="020B0600070205080204" pitchFamily="50" charset="-128"/>
              </a:rPr>
              <a:t>・・・店舗と期間指定で、商品ごとの在庫数を閲覧できます。</a:t>
            </a:r>
          </a:p>
          <a:p>
            <a:pPr>
              <a:lnSpc>
                <a:spcPct val="105000"/>
              </a:lnSpc>
              <a:spcBef>
                <a:spcPct val="0"/>
              </a:spcBef>
              <a:buFontTx/>
              <a:buNone/>
            </a:pPr>
            <a:r>
              <a:rPr lang="ja-JP" altLang="en-US" sz="800" b="1">
                <a:latin typeface="ＭＳ Ｐゴシック" panose="020B0600070205080204" pitchFamily="50" charset="-128"/>
              </a:rPr>
              <a:t>在庫比較</a:t>
            </a:r>
            <a:r>
              <a:rPr lang="ja-JP" altLang="en-US" sz="800">
                <a:latin typeface="ＭＳ Ｐゴシック" panose="020B0600070205080204" pitchFamily="50" charset="-128"/>
              </a:rPr>
              <a:t>・・・特定の商品を指定し、店舗ごとの在庫を閲覧できます。</a:t>
            </a:r>
          </a:p>
          <a:p>
            <a:pPr>
              <a:lnSpc>
                <a:spcPct val="105000"/>
              </a:lnSpc>
              <a:spcBef>
                <a:spcPct val="0"/>
              </a:spcBef>
              <a:buFontTx/>
              <a:buNone/>
            </a:pPr>
            <a:r>
              <a:rPr lang="ja-JP" altLang="en-US" sz="800" b="1">
                <a:latin typeface="ＭＳ Ｐゴシック" panose="020B0600070205080204" pitchFamily="50" charset="-128"/>
              </a:rPr>
              <a:t>部門集計</a:t>
            </a:r>
            <a:r>
              <a:rPr lang="ja-JP" altLang="en-US" sz="800">
                <a:latin typeface="ＭＳ Ｐゴシック" panose="020B0600070205080204" pitchFamily="50" charset="-128"/>
              </a:rPr>
              <a:t>・・・部門を指定し、店舗ごとに部門全部の在庫数、在庫金額などを閲覧できます。</a:t>
            </a:r>
            <a:endParaRPr lang="en-US" altLang="ja-JP" sz="800">
              <a:latin typeface="ＭＳ Ｐゴシック" panose="020B0600070205080204" pitchFamily="50" charset="-128"/>
            </a:endParaRPr>
          </a:p>
          <a:p>
            <a:pPr>
              <a:lnSpc>
                <a:spcPct val="105000"/>
              </a:lnSpc>
              <a:spcBef>
                <a:spcPct val="0"/>
              </a:spcBef>
              <a:buFontTx/>
              <a:buNone/>
            </a:pPr>
            <a:r>
              <a:rPr lang="ja-JP" altLang="en-US" sz="800" b="1">
                <a:latin typeface="ＭＳ Ｐゴシック" panose="020B0600070205080204" pitchFamily="50" charset="-128"/>
              </a:rPr>
              <a:t>棚卸取込</a:t>
            </a:r>
            <a:r>
              <a:rPr lang="ja-JP" altLang="en-US" sz="800">
                <a:latin typeface="ＭＳ Ｐゴシック" panose="020B0600070205080204" pitchFamily="50" charset="-128"/>
              </a:rPr>
              <a:t>・・・</a:t>
            </a:r>
            <a:r>
              <a:rPr lang="en-US" altLang="ja-JP" sz="800">
                <a:latin typeface="ＭＳ Ｐゴシック" panose="020B0600070205080204" pitchFamily="50" charset="-128"/>
              </a:rPr>
              <a:t>TenpoVisor</a:t>
            </a:r>
            <a:r>
              <a:rPr lang="ja-JP" altLang="en-US" sz="800">
                <a:latin typeface="ＭＳ Ｐゴシック" panose="020B0600070205080204" pitchFamily="50" charset="-128"/>
              </a:rPr>
              <a:t>上の在庫データと比較するための実在庫データを取り込みます。</a:t>
            </a:r>
          </a:p>
          <a:p>
            <a:pPr>
              <a:lnSpc>
                <a:spcPct val="105000"/>
              </a:lnSpc>
              <a:spcBef>
                <a:spcPct val="0"/>
              </a:spcBef>
              <a:buFontTx/>
              <a:buNone/>
            </a:pPr>
            <a:r>
              <a:rPr lang="ja-JP" altLang="en-US" sz="800" b="1">
                <a:latin typeface="ＭＳ Ｐゴシック" panose="020B0600070205080204" pitchFamily="50" charset="-128"/>
              </a:rPr>
              <a:t>棚卸比較</a:t>
            </a:r>
            <a:r>
              <a:rPr lang="ja-JP" altLang="en-US" sz="800">
                <a:latin typeface="ＭＳ Ｐゴシック" panose="020B0600070205080204" pitchFamily="50" charset="-128"/>
              </a:rPr>
              <a:t>・・・棚卸取込にて取り込みをおこなった実在庫データと</a:t>
            </a:r>
            <a:r>
              <a:rPr lang="en-US" altLang="ja-JP" sz="800">
                <a:latin typeface="ＭＳ Ｐゴシック" panose="020B0600070205080204" pitchFamily="50" charset="-128"/>
              </a:rPr>
              <a:t>TenpoVisor</a:t>
            </a:r>
            <a:r>
              <a:rPr lang="ja-JP" altLang="en-US" sz="800">
                <a:latin typeface="ＭＳ Ｐゴシック" panose="020B0600070205080204" pitchFamily="50" charset="-128"/>
              </a:rPr>
              <a:t>上の在庫を比較します。</a:t>
            </a:r>
            <a:endParaRPr lang="en-US" altLang="ja-JP" sz="800">
              <a:latin typeface="ＭＳ Ｐゴシック" panose="020B0600070205080204" pitchFamily="50" charset="-128"/>
            </a:endParaRPr>
          </a:p>
          <a:p>
            <a:pPr>
              <a:lnSpc>
                <a:spcPct val="105000"/>
              </a:lnSpc>
              <a:spcBef>
                <a:spcPct val="0"/>
              </a:spcBef>
              <a:buFontTx/>
              <a:buNone/>
            </a:pPr>
            <a:r>
              <a:rPr lang="ja-JP" altLang="en-US" sz="800" b="1">
                <a:latin typeface="ＭＳ Ｐゴシック" panose="020B0600070205080204" pitchFamily="50" charset="-128"/>
              </a:rPr>
              <a:t>棚卸反映</a:t>
            </a:r>
            <a:r>
              <a:rPr lang="ja-JP" altLang="en-US" sz="800">
                <a:latin typeface="ＭＳ Ｐゴシック" panose="020B0600070205080204" pitchFamily="50" charset="-128"/>
              </a:rPr>
              <a:t>・・・棚卸取込にて取込をおこなった実在庫データを</a:t>
            </a:r>
            <a:r>
              <a:rPr lang="en-US" altLang="ja-JP" sz="800">
                <a:latin typeface="ＭＳ Ｐゴシック" panose="020B0600070205080204" pitchFamily="50" charset="-128"/>
              </a:rPr>
              <a:t>TenpoVisor</a:t>
            </a:r>
            <a:r>
              <a:rPr lang="ja-JP" altLang="en-US" sz="800">
                <a:latin typeface="ＭＳ Ｐゴシック" panose="020B0600070205080204" pitchFamily="50" charset="-128"/>
              </a:rPr>
              <a:t>上の在庫に上書き、もしくは加算、減算をします。</a:t>
            </a:r>
          </a:p>
          <a:p>
            <a:pPr>
              <a:lnSpc>
                <a:spcPct val="105000"/>
              </a:lnSpc>
              <a:spcBef>
                <a:spcPct val="0"/>
              </a:spcBef>
              <a:buFontTx/>
              <a:buNone/>
            </a:pPr>
            <a:r>
              <a:rPr lang="ja-JP" altLang="en-US" sz="800" b="1">
                <a:latin typeface="ＭＳ Ｐゴシック" panose="020B0600070205080204" pitchFamily="50" charset="-128"/>
              </a:rPr>
              <a:t>発注</a:t>
            </a:r>
            <a:r>
              <a:rPr lang="ja-JP" altLang="en-US" sz="800">
                <a:latin typeface="ＭＳ Ｐゴシック" panose="020B0600070205080204" pitchFamily="50" charset="-128"/>
              </a:rPr>
              <a:t>・・・商品を呼び出し、発注依頼を行います。</a:t>
            </a:r>
          </a:p>
          <a:p>
            <a:pPr>
              <a:lnSpc>
                <a:spcPct val="105000"/>
              </a:lnSpc>
              <a:spcBef>
                <a:spcPct val="0"/>
              </a:spcBef>
              <a:buFontTx/>
              <a:buNone/>
            </a:pPr>
            <a:r>
              <a:rPr lang="ja-JP" altLang="en-US" sz="800">
                <a:latin typeface="ＭＳ Ｐゴシック" panose="020B0600070205080204" pitchFamily="50" charset="-128"/>
              </a:rPr>
              <a:t>本部でチェーン店の在庫を管理する場合には、本部発注システムがご利用できます。</a:t>
            </a:r>
            <a:endParaRPr lang="en-US" altLang="ja-JP" sz="800">
              <a:latin typeface="ＭＳ Ｐゴシック" panose="020B0600070205080204" pitchFamily="50" charset="-128"/>
            </a:endParaRPr>
          </a:p>
          <a:p>
            <a:pPr>
              <a:lnSpc>
                <a:spcPct val="105000"/>
              </a:lnSpc>
              <a:spcBef>
                <a:spcPct val="0"/>
              </a:spcBef>
              <a:buFontTx/>
              <a:buNone/>
            </a:pPr>
            <a:endParaRPr lang="ja-JP" altLang="en-US" sz="800">
              <a:latin typeface="ＭＳ Ｐゴシック" panose="020B0600070205080204" pitchFamily="50" charset="-128"/>
            </a:endParaRPr>
          </a:p>
          <a:p>
            <a:pPr>
              <a:lnSpc>
                <a:spcPct val="105000"/>
              </a:lnSpc>
              <a:spcBef>
                <a:spcPct val="0"/>
              </a:spcBef>
              <a:buFontTx/>
              <a:buNone/>
            </a:pPr>
            <a:r>
              <a:rPr lang="en-US" altLang="ja-JP" sz="800" b="1">
                <a:latin typeface="ＭＳ Ｐゴシック" panose="020B0600070205080204" pitchFamily="50" charset="-128"/>
              </a:rPr>
              <a:t>【</a:t>
            </a:r>
            <a:r>
              <a:rPr lang="ja-JP" altLang="en-US" sz="800" b="1">
                <a:latin typeface="ＭＳ Ｐゴシック" panose="020B0600070205080204" pitchFamily="50" charset="-128"/>
              </a:rPr>
              <a:t>発注</a:t>
            </a:r>
            <a:r>
              <a:rPr lang="en-US" altLang="ja-JP" sz="800" b="1">
                <a:latin typeface="ＭＳ Ｐゴシック" panose="020B0600070205080204" pitchFamily="50" charset="-128"/>
              </a:rPr>
              <a:t>】</a:t>
            </a:r>
          </a:p>
          <a:p>
            <a:pPr>
              <a:lnSpc>
                <a:spcPct val="105000"/>
              </a:lnSpc>
              <a:spcBef>
                <a:spcPct val="0"/>
              </a:spcBef>
              <a:buFontTx/>
              <a:buNone/>
            </a:pPr>
            <a:r>
              <a:rPr lang="ja-JP" altLang="en-US" sz="800">
                <a:latin typeface="ＭＳ Ｐゴシック" panose="020B0600070205080204" pitchFamily="50" charset="-128"/>
              </a:rPr>
              <a:t>本部でチェーン店の在庫を管理する場合には、本部発注システムがご利用できます。</a:t>
            </a:r>
          </a:p>
          <a:p>
            <a:pPr>
              <a:lnSpc>
                <a:spcPct val="105000"/>
              </a:lnSpc>
              <a:spcBef>
                <a:spcPct val="0"/>
              </a:spcBef>
              <a:buFontTx/>
              <a:buNone/>
            </a:pPr>
            <a:r>
              <a:rPr lang="ja-JP" altLang="en-US" sz="800" b="1">
                <a:latin typeface="ＭＳ Ｐゴシック" panose="020B0600070205080204" pitchFamily="50" charset="-128"/>
              </a:rPr>
              <a:t>発注リスト</a:t>
            </a:r>
            <a:r>
              <a:rPr lang="ja-JP" altLang="en-US" sz="800">
                <a:latin typeface="ＭＳ Ｐゴシック" panose="020B0600070205080204" pitchFamily="50" charset="-128"/>
              </a:rPr>
              <a:t>・・・仮発注したデータを仕入先ごとに発注書を印刷することが可能です。</a:t>
            </a:r>
          </a:p>
          <a:p>
            <a:pPr>
              <a:lnSpc>
                <a:spcPct val="105000"/>
              </a:lnSpc>
              <a:spcBef>
                <a:spcPct val="0"/>
              </a:spcBef>
              <a:buFontTx/>
              <a:buNone/>
            </a:pPr>
            <a:r>
              <a:rPr lang="ja-JP" altLang="en-US" sz="800" b="1">
                <a:latin typeface="ＭＳ Ｐゴシック" panose="020B0600070205080204" pitchFamily="50" charset="-128"/>
              </a:rPr>
              <a:t>発注分仕入</a:t>
            </a:r>
            <a:r>
              <a:rPr lang="ja-JP" altLang="en-US" sz="800">
                <a:latin typeface="ＭＳ Ｐゴシック" panose="020B0600070205080204" pitchFamily="50" charset="-128"/>
              </a:rPr>
              <a:t>・・・発注済伝票ごとに仕入作業を行います。</a:t>
            </a:r>
          </a:p>
          <a:p>
            <a:pPr>
              <a:lnSpc>
                <a:spcPct val="105000"/>
              </a:lnSpc>
              <a:spcBef>
                <a:spcPct val="0"/>
              </a:spcBef>
              <a:buFontTx/>
              <a:buNone/>
            </a:pPr>
            <a:r>
              <a:rPr lang="ja-JP" altLang="en-US" sz="800" b="1">
                <a:latin typeface="ＭＳ Ｐゴシック" panose="020B0600070205080204" pitchFamily="50" charset="-128"/>
              </a:rPr>
              <a:t>新規仕入</a:t>
            </a:r>
            <a:r>
              <a:rPr lang="ja-JP" altLang="en-US" sz="800">
                <a:latin typeface="ＭＳ Ｐゴシック" panose="020B0600070205080204" pitchFamily="50" charset="-128"/>
              </a:rPr>
              <a:t>・・・発注していない商品も新規データとして仕入をすること可能です。</a:t>
            </a:r>
          </a:p>
          <a:p>
            <a:pPr>
              <a:lnSpc>
                <a:spcPct val="105000"/>
              </a:lnSpc>
              <a:spcBef>
                <a:spcPct val="0"/>
              </a:spcBef>
              <a:buFontTx/>
              <a:buNone/>
            </a:pPr>
            <a:r>
              <a:rPr lang="ja-JP" altLang="en-US" sz="800" b="1">
                <a:latin typeface="ＭＳ Ｐゴシック" panose="020B0600070205080204" pitchFamily="50" charset="-128"/>
              </a:rPr>
              <a:t>仕入リスト</a:t>
            </a:r>
            <a:r>
              <a:rPr lang="ja-JP" altLang="en-US" sz="800">
                <a:latin typeface="ＭＳ Ｐゴシック" panose="020B0600070205080204" pitchFamily="50" charset="-128"/>
              </a:rPr>
              <a:t>・・・仕入したデータを一覧で表示し、分荷処理の前であれば変更、削除をすることができます。</a:t>
            </a:r>
          </a:p>
          <a:p>
            <a:pPr>
              <a:lnSpc>
                <a:spcPct val="105000"/>
              </a:lnSpc>
              <a:spcBef>
                <a:spcPct val="0"/>
              </a:spcBef>
              <a:buFontTx/>
              <a:buNone/>
            </a:pPr>
            <a:r>
              <a:rPr lang="ja-JP" altLang="en-US" sz="800" b="1">
                <a:latin typeface="ＭＳ Ｐゴシック" panose="020B0600070205080204" pitchFamily="50" charset="-128"/>
              </a:rPr>
              <a:t>分荷</a:t>
            </a:r>
            <a:r>
              <a:rPr lang="ja-JP" altLang="en-US" sz="800">
                <a:latin typeface="ＭＳ Ｐゴシック" panose="020B0600070205080204" pitchFamily="50" charset="-128"/>
              </a:rPr>
              <a:t>・・・分荷処理を行うと、分荷したデータは各店舗の</a:t>
            </a:r>
            <a:r>
              <a:rPr lang="en-US" altLang="ja-JP" sz="800">
                <a:latin typeface="ＭＳ Ｐゴシック" panose="020B0600070205080204" pitchFamily="50" charset="-128"/>
              </a:rPr>
              <a:t>BCPOS</a:t>
            </a:r>
            <a:r>
              <a:rPr lang="ja-JP" altLang="en-US" sz="800">
                <a:latin typeface="ＭＳ Ｐゴシック" panose="020B0600070205080204" pitchFamily="50" charset="-128"/>
              </a:rPr>
              <a:t>に自動配信され在庫を自動で仕入処理します。</a:t>
            </a:r>
          </a:p>
          <a:p>
            <a:pPr>
              <a:lnSpc>
                <a:spcPct val="105000"/>
              </a:lnSpc>
              <a:spcBef>
                <a:spcPct val="0"/>
              </a:spcBef>
              <a:buFontTx/>
              <a:buNone/>
            </a:pPr>
            <a:r>
              <a:rPr lang="ja-JP" altLang="en-US" sz="800" b="1">
                <a:latin typeface="ＭＳ Ｐゴシック" panose="020B0600070205080204" pitchFamily="50" charset="-128"/>
              </a:rPr>
              <a:t>分荷修正</a:t>
            </a:r>
            <a:r>
              <a:rPr lang="ja-JP" altLang="en-US" sz="800">
                <a:latin typeface="ＭＳ Ｐゴシック" panose="020B0600070205080204" pitchFamily="50" charset="-128"/>
              </a:rPr>
              <a:t>・・・</a:t>
            </a:r>
            <a:r>
              <a:rPr lang="en-US" altLang="ja-JP" sz="800">
                <a:latin typeface="ＭＳ Ｐゴシック" panose="020B0600070205080204" pitchFamily="50" charset="-128"/>
              </a:rPr>
              <a:t>BCPOS</a:t>
            </a:r>
            <a:r>
              <a:rPr lang="ja-JP" altLang="en-US" sz="800">
                <a:latin typeface="ＭＳ Ｐゴシック" panose="020B0600070205080204" pitchFamily="50" charset="-128"/>
              </a:rPr>
              <a:t>へ仕入データが送られる前であれば、データ修正できます。</a:t>
            </a:r>
          </a:p>
          <a:p>
            <a:pPr>
              <a:lnSpc>
                <a:spcPct val="105000"/>
              </a:lnSpc>
              <a:spcBef>
                <a:spcPct val="0"/>
              </a:spcBef>
              <a:buFontTx/>
              <a:buNone/>
            </a:pPr>
            <a:r>
              <a:rPr lang="ja-JP" altLang="en-US" sz="800" b="1">
                <a:latin typeface="ＭＳ Ｐゴシック" panose="020B0600070205080204" pitchFamily="50" charset="-128"/>
              </a:rPr>
              <a:t>発注点登録</a:t>
            </a:r>
            <a:r>
              <a:rPr lang="ja-JP" altLang="en-US" sz="800">
                <a:latin typeface="ＭＳ Ｐゴシック" panose="020B0600070205080204" pitchFamily="50" charset="-128"/>
              </a:rPr>
              <a:t>・・・店舗ごとに商品の、発注点をリスト化し、登録を行います。</a:t>
            </a:r>
          </a:p>
          <a:p>
            <a:pPr>
              <a:lnSpc>
                <a:spcPct val="105000"/>
              </a:lnSpc>
              <a:spcBef>
                <a:spcPct val="0"/>
              </a:spcBef>
              <a:buFontTx/>
              <a:buNone/>
            </a:pPr>
            <a:endParaRPr lang="ja-JP" altLang="en-US" sz="800">
              <a:latin typeface="ＭＳ Ｐゴシック" panose="020B0600070205080204" pitchFamily="50" charset="-128"/>
            </a:endParaRPr>
          </a:p>
          <a:p>
            <a:pPr>
              <a:lnSpc>
                <a:spcPct val="105000"/>
              </a:lnSpc>
              <a:spcBef>
                <a:spcPct val="0"/>
              </a:spcBef>
              <a:buFontTx/>
              <a:buNone/>
            </a:pPr>
            <a:r>
              <a:rPr lang="en-US" altLang="ja-JP" sz="800" b="1">
                <a:latin typeface="ＭＳ Ｐゴシック" panose="020B0600070205080204" pitchFamily="50" charset="-128"/>
              </a:rPr>
              <a:t>【</a:t>
            </a:r>
            <a:r>
              <a:rPr lang="ja-JP" altLang="en-US" sz="800" b="1">
                <a:latin typeface="ＭＳ Ｐゴシック" panose="020B0600070205080204" pitchFamily="50" charset="-128"/>
              </a:rPr>
              <a:t>顧客管理</a:t>
            </a:r>
            <a:r>
              <a:rPr lang="en-US" altLang="ja-JP" sz="800" b="1">
                <a:latin typeface="ＭＳ Ｐゴシック" panose="020B0600070205080204" pitchFamily="50" charset="-128"/>
              </a:rPr>
              <a:t>】</a:t>
            </a:r>
          </a:p>
          <a:p>
            <a:pPr>
              <a:lnSpc>
                <a:spcPct val="105000"/>
              </a:lnSpc>
              <a:spcBef>
                <a:spcPct val="0"/>
              </a:spcBef>
              <a:buFontTx/>
              <a:buNone/>
            </a:pPr>
            <a:r>
              <a:rPr lang="ja-JP" altLang="en-US" sz="800" b="1">
                <a:latin typeface="ＭＳ Ｐゴシック" panose="020B0600070205080204" pitchFamily="50" charset="-128"/>
              </a:rPr>
              <a:t>顧客マスタ</a:t>
            </a:r>
            <a:r>
              <a:rPr lang="ja-JP" altLang="en-US" sz="800">
                <a:latin typeface="ＭＳ Ｐゴシック" panose="020B0600070205080204" pitchFamily="50" charset="-128"/>
              </a:rPr>
              <a:t>・・・顧客マスタを登録できます。</a:t>
            </a:r>
          </a:p>
          <a:p>
            <a:pPr>
              <a:lnSpc>
                <a:spcPct val="105000"/>
              </a:lnSpc>
              <a:spcBef>
                <a:spcPct val="0"/>
              </a:spcBef>
              <a:buFontTx/>
              <a:buNone/>
            </a:pPr>
            <a:r>
              <a:rPr lang="ja-JP" altLang="en-US" sz="800" b="1">
                <a:latin typeface="ＭＳ Ｐゴシック" panose="020B0600070205080204" pitchFamily="50" charset="-128"/>
              </a:rPr>
              <a:t>顧客リスト</a:t>
            </a:r>
            <a:r>
              <a:rPr lang="ja-JP" altLang="en-US" sz="800">
                <a:latin typeface="ＭＳ Ｐゴシック" panose="020B0600070205080204" pitchFamily="50" charset="-128"/>
              </a:rPr>
              <a:t>・・・様々な検索条件から、顧客リストを作成。リストの顧客から購買履歴なども閲覧が可能です。</a:t>
            </a:r>
          </a:p>
          <a:p>
            <a:pPr>
              <a:lnSpc>
                <a:spcPct val="105000"/>
              </a:lnSpc>
              <a:spcBef>
                <a:spcPct val="0"/>
              </a:spcBef>
              <a:buFontTx/>
              <a:buNone/>
            </a:pPr>
            <a:r>
              <a:rPr lang="ja-JP" altLang="en-US" sz="800" b="1">
                <a:latin typeface="ＭＳ Ｐゴシック" panose="020B0600070205080204" pitchFamily="50" charset="-128"/>
              </a:rPr>
              <a:t>顧客ポイント</a:t>
            </a:r>
            <a:r>
              <a:rPr lang="ja-JP" altLang="en-US" sz="800">
                <a:latin typeface="ＭＳ Ｐゴシック" panose="020B0600070205080204" pitchFamily="50" charset="-128"/>
              </a:rPr>
              <a:t>・・・期間指定を行い、顧客のポイント最終利用日、残高ポイントを閲覧できます。また、非稼動リストの作成も可能です。</a:t>
            </a:r>
          </a:p>
          <a:p>
            <a:pPr>
              <a:lnSpc>
                <a:spcPct val="105000"/>
              </a:lnSpc>
              <a:spcBef>
                <a:spcPct val="0"/>
              </a:spcBef>
              <a:buFontTx/>
              <a:buNone/>
            </a:pPr>
            <a:r>
              <a:rPr lang="ja-JP" altLang="en-US" sz="800" b="1">
                <a:latin typeface="ＭＳ Ｐゴシック" panose="020B0600070205080204" pitchFamily="50" charset="-128"/>
              </a:rPr>
              <a:t>顧客ベスト</a:t>
            </a:r>
            <a:r>
              <a:rPr lang="ja-JP" altLang="en-US" sz="800">
                <a:latin typeface="ＭＳ Ｐゴシック" panose="020B0600070205080204" pitchFamily="50" charset="-128"/>
              </a:rPr>
              <a:t>・・・店舗と顧客指定で、顧客ベストを閲覧することができます。金額、数、粗利の</a:t>
            </a:r>
            <a:r>
              <a:rPr lang="en-US" altLang="ja-JP" sz="800">
                <a:latin typeface="ＭＳ Ｐゴシック" panose="020B0600070205080204" pitchFamily="50" charset="-128"/>
              </a:rPr>
              <a:t>3</a:t>
            </a:r>
            <a:r>
              <a:rPr lang="ja-JP" altLang="en-US" sz="800">
                <a:latin typeface="ＭＳ Ｐゴシック" panose="020B0600070205080204" pitchFamily="50" charset="-128"/>
              </a:rPr>
              <a:t>パターンで集計できます。</a:t>
            </a:r>
          </a:p>
          <a:p>
            <a:pPr>
              <a:lnSpc>
                <a:spcPct val="105000"/>
              </a:lnSpc>
              <a:spcBef>
                <a:spcPct val="0"/>
              </a:spcBef>
              <a:buFontTx/>
              <a:buNone/>
            </a:pPr>
            <a:r>
              <a:rPr lang="ja-JP" altLang="en-US" sz="800" b="1">
                <a:latin typeface="ＭＳ Ｐゴシック" panose="020B0600070205080204" pitchFamily="50" charset="-128"/>
              </a:rPr>
              <a:t>顧客稼動</a:t>
            </a:r>
            <a:r>
              <a:rPr lang="ja-JP" altLang="en-US" sz="800">
                <a:latin typeface="ＭＳ Ｐゴシック" panose="020B0600070205080204" pitchFamily="50" charset="-128"/>
              </a:rPr>
              <a:t>・・・店舗・期間指定・各種絞込み項目の範囲内に来店数・販売数・販売金額・粗利を表示する事が可能です。（絞込み後マスタ表示も可能）</a:t>
            </a:r>
          </a:p>
          <a:p>
            <a:pPr>
              <a:lnSpc>
                <a:spcPct val="105000"/>
              </a:lnSpc>
              <a:spcBef>
                <a:spcPct val="0"/>
              </a:spcBef>
              <a:buFontTx/>
              <a:buNone/>
            </a:pPr>
            <a:r>
              <a:rPr lang="en-US" altLang="ja-JP" sz="800" b="1">
                <a:latin typeface="ＭＳ Ｐゴシック" panose="020B0600070205080204" pitchFamily="50" charset="-128"/>
              </a:rPr>
              <a:t>JANKEN</a:t>
            </a:r>
            <a:r>
              <a:rPr lang="ja-JP" altLang="en-US" sz="800" b="1">
                <a:latin typeface="ＭＳ Ｐゴシック" panose="020B0600070205080204" pitchFamily="50" charset="-128"/>
              </a:rPr>
              <a:t>ポイント</a:t>
            </a:r>
            <a:r>
              <a:rPr lang="ja-JP" altLang="en-US" sz="800">
                <a:latin typeface="ＭＳ Ｐゴシック" panose="020B0600070205080204" pitchFamily="50" charset="-128"/>
              </a:rPr>
              <a:t>・・・</a:t>
            </a:r>
            <a:r>
              <a:rPr lang="en-US" altLang="ja-JP" sz="800">
                <a:latin typeface="ＭＳ Ｐゴシック" panose="020B0600070205080204" pitchFamily="50" charset="-128"/>
              </a:rPr>
              <a:t>JANKEN.JP</a:t>
            </a:r>
            <a:r>
              <a:rPr lang="ja-JP" altLang="en-US" sz="800">
                <a:latin typeface="ＭＳ Ｐゴシック" panose="020B0600070205080204" pitchFamily="50" charset="-128"/>
              </a:rPr>
              <a:t>と</a:t>
            </a:r>
            <a:r>
              <a:rPr lang="en-US" altLang="ja-JP" sz="800">
                <a:latin typeface="ＭＳ Ｐゴシック" panose="020B0600070205080204" pitchFamily="50" charset="-128"/>
              </a:rPr>
              <a:t>POS</a:t>
            </a:r>
            <a:r>
              <a:rPr lang="ja-JP" altLang="en-US" sz="800">
                <a:latin typeface="ＭＳ Ｐゴシック" panose="020B0600070205080204" pitchFamily="50" charset="-128"/>
              </a:rPr>
              <a:t>連動をしている場合、期間と店舗、顧客コードを指定することで、</a:t>
            </a:r>
            <a:r>
              <a:rPr lang="en-US" altLang="ja-JP" sz="800">
                <a:latin typeface="ＭＳ Ｐゴシック" panose="020B0600070205080204" pitchFamily="50" charset="-128"/>
              </a:rPr>
              <a:t>JANKEN.JP</a:t>
            </a:r>
            <a:r>
              <a:rPr lang="ja-JP" altLang="en-US" sz="800">
                <a:latin typeface="ＭＳ Ｐゴシック" panose="020B0600070205080204" pitchFamily="50" charset="-128"/>
              </a:rPr>
              <a:t>と連動した顧客のポイントを閲覧することができます。</a:t>
            </a:r>
            <a:endParaRPr lang="en-US" altLang="ja-JP" sz="800">
              <a:latin typeface="ＭＳ Ｐゴシック" panose="020B0600070205080204" pitchFamily="50" charset="-128"/>
            </a:endParaRPr>
          </a:p>
          <a:p>
            <a:pPr>
              <a:lnSpc>
                <a:spcPct val="105000"/>
              </a:lnSpc>
              <a:spcBef>
                <a:spcPct val="0"/>
              </a:spcBef>
              <a:buFontTx/>
              <a:buNone/>
            </a:pPr>
            <a:r>
              <a:rPr lang="ja-JP" altLang="en-US" sz="800" b="1">
                <a:latin typeface="ＭＳ Ｐゴシック" panose="020B0600070205080204" pitchFamily="50" charset="-128"/>
              </a:rPr>
              <a:t>顧客カルテ</a:t>
            </a:r>
            <a:r>
              <a:rPr lang="ja-JP" altLang="en-US" sz="800">
                <a:latin typeface="ＭＳ Ｐゴシック" panose="020B0600070205080204" pitchFamily="50" charset="-128"/>
              </a:rPr>
              <a:t>・・・</a:t>
            </a:r>
            <a:r>
              <a:rPr lang="en-US" altLang="ja-JP" sz="800">
                <a:latin typeface="ＭＳ Ｐゴシック" panose="020B0600070205080204" pitchFamily="50" charset="-128"/>
              </a:rPr>
              <a:t>BCPOS</a:t>
            </a:r>
            <a:r>
              <a:rPr lang="ja-JP" altLang="en-US" sz="800">
                <a:latin typeface="ＭＳ Ｐゴシック" panose="020B0600070205080204" pitchFamily="50" charset="-128"/>
              </a:rPr>
              <a:t>で登録した顧客のカルテを元にカルテ情報のある顧客を、検索条件で絞り込んで閲覧することができます。</a:t>
            </a:r>
            <a:endParaRPr lang="en-US" altLang="ja-JP" sz="800">
              <a:latin typeface="ＭＳ Ｐゴシック" panose="020B0600070205080204" pitchFamily="50" charset="-128"/>
            </a:endParaRPr>
          </a:p>
          <a:p>
            <a:pPr>
              <a:lnSpc>
                <a:spcPct val="105000"/>
              </a:lnSpc>
              <a:spcBef>
                <a:spcPct val="0"/>
              </a:spcBef>
              <a:buFontTx/>
              <a:buNone/>
            </a:pPr>
            <a:r>
              <a:rPr lang="en-US" altLang="ja-JP" sz="800" b="1">
                <a:latin typeface="ＭＳ Ｐゴシック" panose="020B0600070205080204" pitchFamily="50" charset="-128"/>
              </a:rPr>
              <a:t>CSV</a:t>
            </a:r>
            <a:r>
              <a:rPr lang="ja-JP" altLang="en-US" sz="800" b="1">
                <a:latin typeface="ＭＳ Ｐゴシック" panose="020B0600070205080204" pitchFamily="50" charset="-128"/>
              </a:rPr>
              <a:t>取込</a:t>
            </a:r>
            <a:r>
              <a:rPr lang="ja-JP" altLang="en-US" sz="800">
                <a:latin typeface="ＭＳ Ｐゴシック" panose="020B0600070205080204" pitchFamily="50" charset="-128"/>
              </a:rPr>
              <a:t>・・・顧客マスタデータを</a:t>
            </a:r>
            <a:r>
              <a:rPr lang="en-US" altLang="ja-JP" sz="800">
                <a:latin typeface="ＭＳ Ｐゴシック" panose="020B0600070205080204" pitchFamily="50" charset="-128"/>
              </a:rPr>
              <a:t>CSV</a:t>
            </a:r>
            <a:r>
              <a:rPr lang="ja-JP" altLang="en-US" sz="800">
                <a:latin typeface="ＭＳ Ｐゴシック" panose="020B0600070205080204" pitchFamily="50" charset="-128"/>
              </a:rPr>
              <a:t>形式で取り込みます。</a:t>
            </a:r>
          </a:p>
          <a:p>
            <a:pPr>
              <a:lnSpc>
                <a:spcPct val="105000"/>
              </a:lnSpc>
              <a:spcBef>
                <a:spcPct val="0"/>
              </a:spcBef>
              <a:buFontTx/>
              <a:buNone/>
            </a:pPr>
            <a:endParaRPr lang="ja-JP" altLang="en-US" sz="800" b="1">
              <a:latin typeface="ＭＳ Ｐゴシック" panose="020B0600070205080204" pitchFamily="50" charset="-128"/>
            </a:endParaRPr>
          </a:p>
          <a:p>
            <a:pPr>
              <a:lnSpc>
                <a:spcPct val="105000"/>
              </a:lnSpc>
              <a:spcBef>
                <a:spcPct val="0"/>
              </a:spcBef>
              <a:buFontTx/>
              <a:buNone/>
            </a:pPr>
            <a:r>
              <a:rPr lang="en-US" altLang="ja-JP" sz="800" b="1">
                <a:latin typeface="ＭＳ Ｐゴシック" panose="020B0600070205080204" pitchFamily="50" charset="-128"/>
              </a:rPr>
              <a:t>【</a:t>
            </a:r>
            <a:r>
              <a:rPr lang="ja-JP" altLang="en-US" sz="800" b="1">
                <a:latin typeface="ＭＳ Ｐゴシック" panose="020B0600070205080204" pitchFamily="50" charset="-128"/>
              </a:rPr>
              <a:t>各種マスタ</a:t>
            </a:r>
            <a:r>
              <a:rPr lang="en-US" altLang="ja-JP" sz="800" b="1">
                <a:latin typeface="ＭＳ Ｐゴシック" panose="020B0600070205080204" pitchFamily="50" charset="-128"/>
              </a:rPr>
              <a:t>】</a:t>
            </a:r>
          </a:p>
          <a:p>
            <a:pPr>
              <a:lnSpc>
                <a:spcPct val="105000"/>
              </a:lnSpc>
              <a:spcBef>
                <a:spcPct val="0"/>
              </a:spcBef>
              <a:buFontTx/>
              <a:buNone/>
            </a:pPr>
            <a:r>
              <a:rPr lang="en-US" altLang="ja-JP" sz="800">
                <a:latin typeface="ＭＳ Ｐゴシック" panose="020B0600070205080204" pitchFamily="50" charset="-128"/>
              </a:rPr>
              <a:t>TenpoVisor</a:t>
            </a:r>
            <a:r>
              <a:rPr lang="ja-JP" altLang="en-US" sz="800">
                <a:latin typeface="ＭＳ Ｐゴシック" panose="020B0600070205080204" pitchFamily="50" charset="-128"/>
              </a:rPr>
              <a:t>の利用者</a:t>
            </a:r>
            <a:r>
              <a:rPr lang="en-US" altLang="ja-JP" sz="800">
                <a:latin typeface="ＭＳ Ｐゴシック" panose="020B0600070205080204" pitchFamily="50" charset="-128"/>
              </a:rPr>
              <a:t>ID</a:t>
            </a:r>
            <a:r>
              <a:rPr lang="ja-JP" altLang="en-US" sz="800">
                <a:latin typeface="ＭＳ Ｐゴシック" panose="020B0600070205080204" pitchFamily="50" charset="-128"/>
              </a:rPr>
              <a:t>・パスワード登録とアクセス権の設定を行います。部門・仕入先・メーカー・カテゴリ・サブジャンル名称、クレジット会社、商品券、中部門・大部門マスタ、などのマスタ登録を行います。 また</a:t>
            </a:r>
            <a:r>
              <a:rPr lang="en-US" altLang="ja-JP" sz="800">
                <a:latin typeface="ＭＳ Ｐゴシック" panose="020B0600070205080204" pitchFamily="50" charset="-128"/>
              </a:rPr>
              <a:t>CSV</a:t>
            </a:r>
            <a:r>
              <a:rPr lang="ja-JP" altLang="en-US" sz="800">
                <a:latin typeface="ＭＳ Ｐゴシック" panose="020B0600070205080204" pitchFamily="50" charset="-128"/>
              </a:rPr>
              <a:t>の取込・取出がおこなえます。</a:t>
            </a:r>
          </a:p>
          <a:p>
            <a:pPr>
              <a:lnSpc>
                <a:spcPct val="105000"/>
              </a:lnSpc>
              <a:spcBef>
                <a:spcPct val="0"/>
              </a:spcBef>
              <a:buFontTx/>
              <a:buNone/>
            </a:pPr>
            <a:endParaRPr lang="ja-JP" altLang="en-US" sz="800" b="1">
              <a:latin typeface="ＭＳ Ｐゴシック" panose="020B0600070205080204" pitchFamily="50" charset="-128"/>
            </a:endParaRPr>
          </a:p>
          <a:p>
            <a:pPr>
              <a:lnSpc>
                <a:spcPct val="105000"/>
              </a:lnSpc>
              <a:spcBef>
                <a:spcPct val="0"/>
              </a:spcBef>
              <a:buFontTx/>
              <a:buNone/>
            </a:pPr>
            <a:r>
              <a:rPr lang="en-US" altLang="ja-JP" sz="800" b="1">
                <a:latin typeface="ＭＳ Ｐゴシック" panose="020B0600070205080204" pitchFamily="50" charset="-128"/>
              </a:rPr>
              <a:t>【</a:t>
            </a:r>
            <a:r>
              <a:rPr lang="ja-JP" altLang="en-US" sz="800" b="1">
                <a:latin typeface="ＭＳ Ｐゴシック" panose="020B0600070205080204" pitchFamily="50" charset="-128"/>
              </a:rPr>
              <a:t>基本設定</a:t>
            </a:r>
            <a:r>
              <a:rPr lang="en-US" altLang="ja-JP" sz="800" b="1">
                <a:latin typeface="ＭＳ Ｐゴシック" panose="020B0600070205080204" pitchFamily="50" charset="-128"/>
              </a:rPr>
              <a:t>】</a:t>
            </a:r>
          </a:p>
          <a:p>
            <a:pPr>
              <a:lnSpc>
                <a:spcPct val="105000"/>
              </a:lnSpc>
              <a:spcBef>
                <a:spcPct val="0"/>
              </a:spcBef>
              <a:buFontTx/>
              <a:buNone/>
            </a:pPr>
            <a:r>
              <a:rPr lang="ja-JP" altLang="en-US" sz="800">
                <a:latin typeface="ＭＳ Ｐゴシック" panose="020B0600070205080204" pitchFamily="50" charset="-128"/>
              </a:rPr>
              <a:t>店舗基本設定・店舗情報参照や利用者の利用権限の設定、ログイン履歴・データ件数の参照などができます。</a:t>
            </a:r>
          </a:p>
        </p:txBody>
      </p:sp>
      <p:sp>
        <p:nvSpPr>
          <p:cNvPr id="54276" name="Text Box 6"/>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en-US" altLang="ja-JP" sz="2200" b="1">
                <a:solidFill>
                  <a:srgbClr val="0066CC"/>
                </a:solidFill>
                <a:latin typeface="HG丸ｺﾞｼｯｸM-PRO" panose="020F0600000000000000" pitchFamily="50" charset="-128"/>
                <a:ea typeface="HG丸ｺﾞｼｯｸM-PRO" panose="020F0600000000000000" pitchFamily="50" charset="-128"/>
              </a:rPr>
              <a:t>TenpoVisor </a:t>
            </a:r>
            <a:r>
              <a:rPr kumimoji="0" lang="ja-JP" altLang="en-US" sz="2200" b="1">
                <a:solidFill>
                  <a:srgbClr val="0066CC"/>
                </a:solidFill>
                <a:latin typeface="HG丸ｺﾞｼｯｸM-PRO" panose="020F0600000000000000" pitchFamily="50" charset="-128"/>
                <a:ea typeface="HG丸ｺﾞｼｯｸM-PRO" panose="020F0600000000000000" pitchFamily="50" charset="-128"/>
              </a:rPr>
              <a:t>機能概要</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4" name="Rectangle 62"/>
          <p:cNvSpPr>
            <a:spLocks noChangeArrowheads="1"/>
          </p:cNvSpPr>
          <p:nvPr/>
        </p:nvSpPr>
        <p:spPr bwMode="auto">
          <a:xfrm>
            <a:off x="2436813" y="971550"/>
            <a:ext cx="4979987" cy="657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685800" indent="-22860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600" b="1" dirty="0" smtClean="0">
                <a:solidFill>
                  <a:srgbClr val="5F5F5F"/>
                </a:solidFill>
                <a:latin typeface="HG丸ｺﾞｼｯｸM-PRO" panose="020F0600000000000000" pitchFamily="50" charset="-128"/>
                <a:ea typeface="HG丸ｺﾞｼｯｸM-PRO" panose="020F0600000000000000" pitchFamily="50" charset="-128"/>
              </a:rPr>
              <a:t>無料集客アプリ</a:t>
            </a:r>
            <a:endParaRPr lang="ja-JP" altLang="en-US" sz="1600" b="1" dirty="0">
              <a:solidFill>
                <a:srgbClr val="5F5F5F"/>
              </a:solidFill>
              <a:latin typeface="HG丸ｺﾞｼｯｸM-PRO" panose="020F0600000000000000" pitchFamily="50" charset="-128"/>
              <a:ea typeface="HG丸ｺﾞｼｯｸM-PRO" panose="020F0600000000000000" pitchFamily="50" charset="-128"/>
            </a:endParaRPr>
          </a:p>
        </p:txBody>
      </p:sp>
      <p:pic>
        <p:nvPicPr>
          <p:cNvPr id="452617"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4338" y="6405563"/>
            <a:ext cx="1508125" cy="2238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2635" name="Rectangle 145"/>
          <p:cNvSpPr>
            <a:spLocks noChangeArrowheads="1"/>
          </p:cNvSpPr>
          <p:nvPr/>
        </p:nvSpPr>
        <p:spPr bwMode="auto">
          <a:xfrm>
            <a:off x="2400300" y="6648450"/>
            <a:ext cx="50704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685800" indent="-22860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900" dirty="0" smtClean="0">
                <a:solidFill>
                  <a:srgbClr val="006600"/>
                </a:solidFill>
                <a:latin typeface="HG丸ｺﾞｼｯｸM-PRO" panose="020F0600000000000000" pitchFamily="50" charset="-128"/>
                <a:ea typeface="HG丸ｺﾞｼｯｸM-PRO" panose="020F0600000000000000" pitchFamily="50" charset="-128"/>
              </a:rPr>
              <a:t>1986-2017 </a:t>
            </a:r>
            <a:r>
              <a:rPr lang="en-US" altLang="ja-JP" sz="900" dirty="0" err="1">
                <a:solidFill>
                  <a:srgbClr val="006600"/>
                </a:solidFill>
                <a:latin typeface="HG丸ｺﾞｼｯｸM-PRO" panose="020F0600000000000000" pitchFamily="50" charset="-128"/>
                <a:ea typeface="HG丸ｺﾞｼｯｸM-PRO" panose="020F0600000000000000" pitchFamily="50" charset="-128"/>
              </a:rPr>
              <a:t>Busicom.Co.,Ltd</a:t>
            </a:r>
            <a:r>
              <a:rPr lang="en-US" altLang="ja-JP" sz="900" dirty="0">
                <a:solidFill>
                  <a:srgbClr val="006600"/>
                </a:solidFill>
                <a:latin typeface="HG丸ｺﾞｼｯｸM-PRO" panose="020F0600000000000000" pitchFamily="50" charset="-128"/>
                <a:ea typeface="HG丸ｺﾞｼｯｸM-PRO" panose="020F0600000000000000" pitchFamily="50" charset="-128"/>
              </a:rPr>
              <a:t>. All Right Reserved. / Since </a:t>
            </a:r>
            <a:r>
              <a:rPr lang="en-US" altLang="ja-JP" sz="900" dirty="0" smtClean="0">
                <a:solidFill>
                  <a:srgbClr val="006600"/>
                </a:solidFill>
                <a:latin typeface="HG丸ｺﾞｼｯｸM-PRO" panose="020F0600000000000000" pitchFamily="50" charset="-128"/>
                <a:ea typeface="HG丸ｺﾞｼｯｸM-PRO" panose="020F0600000000000000" pitchFamily="50" charset="-128"/>
              </a:rPr>
              <a:t>2005 </a:t>
            </a:r>
            <a:r>
              <a:rPr lang="en-US" altLang="ja-JP" sz="900" dirty="0" err="1">
                <a:solidFill>
                  <a:srgbClr val="006600"/>
                </a:solidFill>
                <a:latin typeface="HG丸ｺﾞｼｯｸM-PRO" panose="020F0600000000000000" pitchFamily="50" charset="-128"/>
                <a:ea typeface="HG丸ｺﾞｼｯｸM-PRO" panose="020F0600000000000000" pitchFamily="50" charset="-128"/>
              </a:rPr>
              <a:t>Misemeg</a:t>
            </a:r>
            <a:endParaRPr lang="ja-JP" altLang="en-US" sz="900" dirty="0">
              <a:solidFill>
                <a:srgbClr val="006600"/>
              </a:solidFill>
              <a:latin typeface="HG丸ｺﾞｼｯｸM-PRO" panose="020F0600000000000000" pitchFamily="50" charset="-128"/>
              <a:ea typeface="HG丸ｺﾞｼｯｸM-PRO" panose="020F0600000000000000" pitchFamily="50" charset="-128"/>
            </a:endParaRPr>
          </a:p>
          <a:p>
            <a:pPr algn="ctr" eaLnBrk="1" hangingPunct="1">
              <a:spcBef>
                <a:spcPct val="0"/>
              </a:spcBef>
              <a:buFontTx/>
              <a:buNone/>
            </a:pPr>
            <a:endParaRPr lang="en-US" altLang="ja-JP" sz="900" dirty="0">
              <a:solidFill>
                <a:srgbClr val="006600"/>
              </a:solidFill>
              <a:latin typeface="HG丸ｺﾞｼｯｸM-PRO" panose="020F0600000000000000" pitchFamily="50" charset="-128"/>
              <a:ea typeface="HG丸ｺﾞｼｯｸM-PRO" panose="020F0600000000000000" pitchFamily="50" charset="-128"/>
            </a:endParaRPr>
          </a:p>
        </p:txBody>
      </p:sp>
      <p:pic>
        <p:nvPicPr>
          <p:cNvPr id="13" name="図 12"/>
          <p:cNvPicPr>
            <a:picLocks noChangeAspect="1"/>
          </p:cNvPicPr>
          <p:nvPr/>
        </p:nvPicPr>
        <p:blipFill>
          <a:blip r:embed="rId3"/>
          <a:stretch>
            <a:fillRect/>
          </a:stretch>
        </p:blipFill>
        <p:spPr>
          <a:xfrm>
            <a:off x="3259138" y="334882"/>
            <a:ext cx="3368675" cy="772266"/>
          </a:xfrm>
          <a:prstGeom prst="rect">
            <a:avLst/>
          </a:prstGeom>
        </p:spPr>
      </p:pic>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4504" y="2112347"/>
            <a:ext cx="1800000" cy="3246096"/>
          </a:xfrm>
          <a:prstGeom prst="rect">
            <a:avLst/>
          </a:prstGeom>
        </p:spPr>
      </p:pic>
      <p:pic>
        <p:nvPicPr>
          <p:cNvPr id="4" name="図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00300" y="2112347"/>
            <a:ext cx="1800000" cy="3246096"/>
          </a:xfrm>
          <a:prstGeom prst="rect">
            <a:avLst/>
          </a:prstGeom>
        </p:spPr>
      </p:pic>
      <p:pic>
        <p:nvPicPr>
          <p:cNvPr id="5" name="図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8708" y="2112347"/>
            <a:ext cx="1800000" cy="3246096"/>
          </a:xfrm>
          <a:prstGeom prst="rect">
            <a:avLst/>
          </a:prstGeom>
        </p:spPr>
      </p:pic>
      <p:pic>
        <p:nvPicPr>
          <p:cNvPr id="6" name="図 5"/>
          <p:cNvPicPr>
            <a:picLocks noChangeAspect="1"/>
          </p:cNvPicPr>
          <p:nvPr/>
        </p:nvPicPr>
        <p:blipFill>
          <a:blip r:embed="rId7"/>
          <a:stretch>
            <a:fillRect/>
          </a:stretch>
        </p:blipFill>
        <p:spPr>
          <a:xfrm>
            <a:off x="6284422" y="4775895"/>
            <a:ext cx="3056313" cy="431643"/>
          </a:xfrm>
          <a:prstGeom prst="rect">
            <a:avLst/>
          </a:prstGeom>
        </p:spPr>
      </p:pic>
      <p:pic>
        <p:nvPicPr>
          <p:cNvPr id="8" name="図 7"/>
          <p:cNvPicPr>
            <a:picLocks noChangeAspect="1"/>
          </p:cNvPicPr>
          <p:nvPr/>
        </p:nvPicPr>
        <p:blipFill>
          <a:blip r:embed="rId8"/>
          <a:stretch>
            <a:fillRect/>
          </a:stretch>
        </p:blipFill>
        <p:spPr>
          <a:xfrm>
            <a:off x="6500014" y="3492939"/>
            <a:ext cx="2508750" cy="11250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9" name="直線コネクタ 188"/>
          <p:cNvCxnSpPr/>
          <p:nvPr/>
        </p:nvCxnSpPr>
        <p:spPr>
          <a:xfrm flipH="1">
            <a:off x="2738416" y="2839703"/>
            <a:ext cx="1630480" cy="1"/>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テキスト ボックス 4"/>
          <p:cNvSpPr txBox="1"/>
          <p:nvPr/>
        </p:nvSpPr>
        <p:spPr>
          <a:xfrm>
            <a:off x="459939" y="4830595"/>
            <a:ext cx="1261885" cy="276999"/>
          </a:xfrm>
          <a:prstGeom prst="rect">
            <a:avLst/>
          </a:prstGeom>
          <a:noFill/>
        </p:spPr>
        <p:txBody>
          <a:bodyPr wrap="none" rtlCol="0">
            <a:spAutoFit/>
          </a:bodyPr>
          <a:lstStyle/>
          <a:p>
            <a:r>
              <a:rPr kumimoji="1" lang="ja-JP" altLang="en-US" sz="1200" b="1" dirty="0" smtClean="0">
                <a:latin typeface="+mj-ea"/>
                <a:ea typeface="+mj-ea"/>
              </a:rPr>
              <a:t>店舗でポイント</a:t>
            </a:r>
            <a:endParaRPr kumimoji="1" lang="ja-JP" altLang="en-US" sz="1200" b="1" dirty="0">
              <a:latin typeface="+mj-ea"/>
              <a:ea typeface="+mj-ea"/>
            </a:endParaRPr>
          </a:p>
        </p:txBody>
      </p:sp>
      <p:sp>
        <p:nvSpPr>
          <p:cNvPr id="7" name="スライド番号プレースホルダー 5"/>
          <p:cNvSpPr>
            <a:spLocks noGrp="1"/>
          </p:cNvSpPr>
          <p:nvPr>
            <p:ph type="sldNum" sz="quarter" idx="12"/>
          </p:nvPr>
        </p:nvSpPr>
        <p:spPr/>
        <p:txBody>
          <a:bodyPr/>
          <a:lstStyle/>
          <a:p>
            <a:fld id="{83A3653D-9D85-449F-904B-BD12970BB493}" type="slidenum">
              <a:rPr lang="en-US" altLang="ja-JP"/>
              <a:pPr/>
              <a:t>41</a:t>
            </a:fld>
            <a:endParaRPr lang="en-US" altLang="ja-JP"/>
          </a:p>
        </p:txBody>
      </p:sp>
      <p:sp>
        <p:nvSpPr>
          <p:cNvPr id="453638" name="Text Box 63"/>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en-US" altLang="ja-JP" sz="2200" b="1" dirty="0" smtClean="0">
                <a:solidFill>
                  <a:srgbClr val="EE6000"/>
                </a:solidFill>
                <a:latin typeface="HG丸ｺﾞｼｯｸM-PRO" panose="020F0600000000000000" pitchFamily="50" charset="-128"/>
                <a:ea typeface="HG丸ｺﾞｼｯｸM-PRO" panose="020F0600000000000000" pitchFamily="50" charset="-128"/>
              </a:rPr>
              <a:t>POS</a:t>
            </a:r>
            <a:r>
              <a:rPr kumimoji="0" lang="ja-JP" altLang="en-US" sz="2200" b="1" dirty="0" smtClean="0">
                <a:solidFill>
                  <a:srgbClr val="EE6000"/>
                </a:solidFill>
                <a:latin typeface="HG丸ｺﾞｼｯｸM-PRO" panose="020F0600000000000000" pitchFamily="50" charset="-128"/>
                <a:ea typeface="HG丸ｺﾞｼｯｸM-PRO" panose="020F0600000000000000" pitchFamily="50" charset="-128"/>
              </a:rPr>
              <a:t>とアプリが連動することで、お客様をお店に呼び込みます。</a:t>
            </a:r>
            <a:endParaRPr kumimoji="0" lang="ja-JP" altLang="en-US" sz="2200" b="1" dirty="0">
              <a:solidFill>
                <a:srgbClr val="EE6000"/>
              </a:solidFill>
              <a:latin typeface="HG丸ｺﾞｼｯｸM-PRO" panose="020F0600000000000000" pitchFamily="50" charset="-128"/>
              <a:ea typeface="HG丸ｺﾞｼｯｸM-PRO" panose="020F0600000000000000" pitchFamily="50" charset="-128"/>
            </a:endParaRPr>
          </a:p>
        </p:txBody>
      </p:sp>
      <p:sp>
        <p:nvSpPr>
          <p:cNvPr id="453643" name="Text Box 11"/>
          <p:cNvSpPr txBox="1">
            <a:spLocks noChangeArrowheads="1"/>
          </p:cNvSpPr>
          <p:nvPr/>
        </p:nvSpPr>
        <p:spPr bwMode="auto">
          <a:xfrm>
            <a:off x="231775" y="6281376"/>
            <a:ext cx="9291638" cy="4001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ja-JP" dirty="0" smtClean="0">
                <a:latin typeface="HG丸ｺﾞｼｯｸM-PRO" panose="020F0600000000000000" pitchFamily="50" charset="-128"/>
                <a:ea typeface="HG丸ｺﾞｼｯｸM-PRO" panose="020F0600000000000000" pitchFamily="50" charset="-128"/>
              </a:rPr>
              <a:t>※1</a:t>
            </a:r>
            <a:r>
              <a:rPr lang="ja-JP" altLang="en-US" dirty="0">
                <a:latin typeface="HG丸ｺﾞｼｯｸM-PRO" panose="020F0600000000000000" pitchFamily="50" charset="-128"/>
                <a:ea typeface="HG丸ｺﾞｼｯｸM-PRO" panose="020F0600000000000000" pitchFamily="50" charset="-128"/>
              </a:rPr>
              <a:t>　</a:t>
            </a:r>
            <a:r>
              <a:rPr lang="ja-JP" altLang="en-US" dirty="0" err="1">
                <a:latin typeface="HG丸ｺﾞｼｯｸM-PRO" panose="020F0600000000000000" pitchFamily="50" charset="-128"/>
                <a:ea typeface="HG丸ｺﾞｼｯｸM-PRO" panose="020F0600000000000000" pitchFamily="50" charset="-128"/>
              </a:rPr>
              <a:t>み</a:t>
            </a:r>
            <a:r>
              <a:rPr lang="ja-JP" altLang="en-US" dirty="0" smtClean="0">
                <a:latin typeface="HG丸ｺﾞｼｯｸM-PRO" panose="020F0600000000000000" pitchFamily="50" charset="-128"/>
                <a:ea typeface="HG丸ｺﾞｼｯｸM-PRO" panose="020F0600000000000000" pitchFamily="50" charset="-128"/>
              </a:rPr>
              <a:t>せめぐアプリは、</a:t>
            </a:r>
            <a:r>
              <a:rPr lang="en-US" altLang="ja-JP" dirty="0" smtClean="0">
                <a:latin typeface="HG丸ｺﾞｼｯｸM-PRO" panose="020F0600000000000000" pitchFamily="50" charset="-128"/>
                <a:ea typeface="HG丸ｺﾞｼｯｸM-PRO" panose="020F0600000000000000" pitchFamily="50" charset="-128"/>
              </a:rPr>
              <a:t>BCPOS</a:t>
            </a:r>
            <a:r>
              <a:rPr lang="ja-JP" altLang="en-US" dirty="0" smtClean="0">
                <a:latin typeface="HG丸ｺﾞｼｯｸM-PRO" panose="020F0600000000000000" pitchFamily="50" charset="-128"/>
                <a:ea typeface="HG丸ｺﾞｼｯｸM-PRO" panose="020F0600000000000000" pitchFamily="50" charset="-128"/>
              </a:rPr>
              <a:t>・</a:t>
            </a:r>
            <a:r>
              <a:rPr lang="en-US" altLang="ja-JP" dirty="0" err="1" smtClean="0">
                <a:latin typeface="HG丸ｺﾞｼｯｸM-PRO" panose="020F0600000000000000" pitchFamily="50" charset="-128"/>
                <a:ea typeface="HG丸ｺﾞｼｯｸM-PRO" panose="020F0600000000000000" pitchFamily="50" charset="-128"/>
              </a:rPr>
              <a:t>TenpoVisor</a:t>
            </a:r>
            <a:r>
              <a:rPr lang="ja-JP" altLang="en-US" dirty="0">
                <a:latin typeface="HG丸ｺﾞｼｯｸM-PRO" panose="020F0600000000000000" pitchFamily="50" charset="-128"/>
                <a:ea typeface="HG丸ｺﾞｼｯｸM-PRO" panose="020F0600000000000000" pitchFamily="50" charset="-128"/>
              </a:rPr>
              <a:t>と</a:t>
            </a:r>
            <a:r>
              <a:rPr lang="ja-JP" altLang="en-US" dirty="0" smtClean="0">
                <a:latin typeface="HG丸ｺﾞｼｯｸM-PRO" panose="020F0600000000000000" pitchFamily="50" charset="-128"/>
                <a:ea typeface="HG丸ｺﾞｼｯｸM-PRO" panose="020F0600000000000000" pitchFamily="50" charset="-128"/>
              </a:rPr>
              <a:t>連携しなくてもご利用いただける、無料の</a:t>
            </a:r>
            <a:r>
              <a:rPr lang="ja-JP" altLang="en-US" dirty="0">
                <a:latin typeface="HG丸ｺﾞｼｯｸM-PRO" panose="020F0600000000000000" pitchFamily="50" charset="-128"/>
                <a:ea typeface="HG丸ｺﾞｼｯｸM-PRO" panose="020F0600000000000000" pitchFamily="50" charset="-128"/>
              </a:rPr>
              <a:t>集客アプリ</a:t>
            </a:r>
            <a:r>
              <a:rPr lang="ja-JP" altLang="en-US" dirty="0" smtClean="0">
                <a:latin typeface="HG丸ｺﾞｼｯｸM-PRO" panose="020F0600000000000000" pitchFamily="50" charset="-128"/>
                <a:ea typeface="HG丸ｺﾞｼｯｸM-PRO" panose="020F0600000000000000" pitchFamily="50" charset="-128"/>
              </a:rPr>
              <a:t>です。</a:t>
            </a:r>
            <a:endParaRPr lang="en-US" altLang="ja-JP" dirty="0" smtClean="0">
              <a:latin typeface="HG丸ｺﾞｼｯｸM-PRO" panose="020F0600000000000000" pitchFamily="50" charset="-128"/>
              <a:ea typeface="HG丸ｺﾞｼｯｸM-PRO" panose="020F0600000000000000" pitchFamily="50" charset="-128"/>
            </a:endParaRPr>
          </a:p>
          <a:p>
            <a:pPr algn="l"/>
            <a:r>
              <a:rPr lang="ja-JP" altLang="en-US" dirty="0">
                <a:latin typeface="HG丸ｺﾞｼｯｸM-PRO" panose="020F0600000000000000" pitchFamily="50" charset="-128"/>
                <a:ea typeface="HG丸ｺﾞｼｯｸM-PRO" panose="020F0600000000000000" pitchFamily="50" charset="-128"/>
              </a:rPr>
              <a:t>　</a:t>
            </a:r>
            <a:r>
              <a:rPr lang="ja-JP" altLang="en-US" dirty="0" smtClean="0">
                <a:latin typeface="HG丸ｺﾞｼｯｸM-PRO" panose="020F0600000000000000" pitchFamily="50" charset="-128"/>
                <a:ea typeface="HG丸ｺﾞｼｯｸM-PRO" panose="020F0600000000000000" pitchFamily="50" charset="-128"/>
              </a:rPr>
              <a:t>　（</a:t>
            </a:r>
            <a:r>
              <a:rPr lang="ja-JP" altLang="en-US" dirty="0">
                <a:latin typeface="HG丸ｺﾞｼｯｸM-PRO" panose="020F0600000000000000" pitchFamily="50" charset="-128"/>
                <a:ea typeface="HG丸ｺﾞｼｯｸM-PRO" panose="020F0600000000000000" pitchFamily="50" charset="-128"/>
              </a:rPr>
              <a:t>スマホ</a:t>
            </a:r>
            <a:r>
              <a:rPr lang="en-US" altLang="ja-JP" dirty="0">
                <a:latin typeface="HG丸ｺﾞｼｯｸM-PRO" panose="020F0600000000000000" pitchFamily="50" charset="-128"/>
                <a:ea typeface="HG丸ｺﾞｼｯｸM-PRO" panose="020F0600000000000000" pitchFamily="50" charset="-128"/>
              </a:rPr>
              <a:t>de</a:t>
            </a:r>
            <a:r>
              <a:rPr lang="ja-JP" altLang="en-US" dirty="0">
                <a:latin typeface="HG丸ｺﾞｼｯｸM-PRO" panose="020F0600000000000000" pitchFamily="50" charset="-128"/>
                <a:ea typeface="HG丸ｺﾞｼｯｸM-PRO" panose="020F0600000000000000" pitchFamily="50" charset="-128"/>
              </a:rPr>
              <a:t>会員証・プッシュ通知機能・お店ページ掲載</a:t>
            </a:r>
            <a:r>
              <a:rPr lang="ja-JP" altLang="en-US" dirty="0" smtClean="0">
                <a:latin typeface="HG丸ｺﾞｼｯｸM-PRO" panose="020F0600000000000000" pitchFamily="50" charset="-128"/>
                <a:ea typeface="HG丸ｺﾞｼｯｸM-PRO" panose="020F0600000000000000" pitchFamily="50" charset="-128"/>
              </a:rPr>
              <a:t>など）</a:t>
            </a:r>
            <a:endParaRPr lang="ja-JP" altLang="en-US" dirty="0">
              <a:latin typeface="HG丸ｺﾞｼｯｸM-PRO" panose="020F0600000000000000" pitchFamily="50" charset="-128"/>
              <a:ea typeface="HG丸ｺﾞｼｯｸM-PRO" panose="020F0600000000000000" pitchFamily="50" charset="-128"/>
            </a:endParaRPr>
          </a:p>
        </p:txBody>
      </p:sp>
      <p:sp>
        <p:nvSpPr>
          <p:cNvPr id="453645" name="Rectangle 70"/>
          <p:cNvSpPr>
            <a:spLocks noChangeArrowheads="1"/>
          </p:cNvSpPr>
          <p:nvPr/>
        </p:nvSpPr>
        <p:spPr bwMode="auto">
          <a:xfrm>
            <a:off x="319088" y="523875"/>
            <a:ext cx="9251950" cy="1283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600" b="1" dirty="0">
                <a:latin typeface="HG丸ｺﾞｼｯｸM-PRO" panose="020F0600000000000000" pitchFamily="50" charset="-128"/>
                <a:ea typeface="HG丸ｺﾞｼｯｸM-PRO" panose="020F0600000000000000" pitchFamily="50" charset="-128"/>
              </a:rPr>
              <a:t>｢</a:t>
            </a:r>
            <a:r>
              <a:rPr lang="ja-JP" altLang="en-US" sz="1600" b="1" dirty="0">
                <a:latin typeface="HG丸ｺﾞｼｯｸM-PRO" panose="020F0600000000000000" pitchFamily="50" charset="-128"/>
                <a:ea typeface="HG丸ｺﾞｼｯｸM-PRO" panose="020F0600000000000000" pitchFamily="50" charset="-128"/>
              </a:rPr>
              <a:t>みせめぐ</a:t>
            </a:r>
            <a:r>
              <a:rPr lang="en-US" altLang="ja-JP" sz="1600" b="1" dirty="0" smtClean="0">
                <a:latin typeface="HG丸ｺﾞｼｯｸM-PRO" panose="020F0600000000000000" pitchFamily="50" charset="-128"/>
                <a:ea typeface="HG丸ｺﾞｼｯｸM-PRO" panose="020F0600000000000000" pitchFamily="50" charset="-128"/>
              </a:rPr>
              <a:t>｣｢</a:t>
            </a:r>
            <a:r>
              <a:rPr lang="en-US" altLang="ja-JP" sz="1600" b="1" dirty="0">
                <a:latin typeface="HG丸ｺﾞｼｯｸM-PRO" panose="020F0600000000000000" pitchFamily="50" charset="-128"/>
                <a:ea typeface="HG丸ｺﾞｼｯｸM-PRO" panose="020F0600000000000000" pitchFamily="50" charset="-128"/>
              </a:rPr>
              <a:t>BCPOS</a:t>
            </a:r>
            <a:r>
              <a:rPr lang="en-US" altLang="ja-JP" sz="1600" b="1" dirty="0" smtClean="0">
                <a:latin typeface="HG丸ｺﾞｼｯｸM-PRO" panose="020F0600000000000000" pitchFamily="50" charset="-128"/>
                <a:ea typeface="HG丸ｺﾞｼｯｸM-PRO" panose="020F0600000000000000" pitchFamily="50" charset="-128"/>
              </a:rPr>
              <a:t>｣｢</a:t>
            </a:r>
            <a:r>
              <a:rPr lang="en-US" altLang="ja-JP" sz="1600" b="1" dirty="0" err="1" smtClean="0">
                <a:latin typeface="HG丸ｺﾞｼｯｸM-PRO" panose="020F0600000000000000" pitchFamily="50" charset="-128"/>
                <a:ea typeface="HG丸ｺﾞｼｯｸM-PRO" panose="020F0600000000000000" pitchFamily="50" charset="-128"/>
              </a:rPr>
              <a:t>TenpoVisor</a:t>
            </a:r>
            <a:r>
              <a:rPr lang="en-US" altLang="ja-JP" sz="1600" b="1" dirty="0">
                <a:latin typeface="HG丸ｺﾞｼｯｸM-PRO" panose="020F0600000000000000" pitchFamily="50" charset="-128"/>
                <a:ea typeface="HG丸ｺﾞｼｯｸM-PRO" panose="020F0600000000000000" pitchFamily="50" charset="-128"/>
              </a:rPr>
              <a:t>｣</a:t>
            </a:r>
            <a:r>
              <a:rPr lang="en-US" altLang="ja-JP" sz="800" dirty="0">
                <a:latin typeface="HG丸ｺﾞｼｯｸM-PRO" panose="020F0600000000000000" pitchFamily="50" charset="-128"/>
                <a:ea typeface="HG丸ｺﾞｼｯｸM-PRO" panose="020F0600000000000000" pitchFamily="50" charset="-128"/>
              </a:rPr>
              <a:t>※</a:t>
            </a:r>
            <a:r>
              <a:rPr lang="en-US" altLang="ja-JP" sz="800" dirty="0" smtClean="0">
                <a:latin typeface="HG丸ｺﾞｼｯｸM-PRO" panose="020F0600000000000000" pitchFamily="50" charset="-128"/>
                <a:ea typeface="HG丸ｺﾞｼｯｸM-PRO" panose="020F0600000000000000" pitchFamily="50" charset="-128"/>
              </a:rPr>
              <a:t>1</a:t>
            </a:r>
            <a:r>
              <a:rPr lang="ja-JP" altLang="en-US" sz="1600" b="1" dirty="0">
                <a:latin typeface="HG丸ｺﾞｼｯｸM-PRO" panose="020F0600000000000000" pitchFamily="50" charset="-128"/>
                <a:ea typeface="HG丸ｺﾞｼｯｸM-PRO" panose="020F0600000000000000" pitchFamily="50" charset="-128"/>
              </a:rPr>
              <a:t>を</a:t>
            </a:r>
            <a:r>
              <a:rPr lang="ja-JP" altLang="en-US" sz="1600" b="1" dirty="0" smtClean="0">
                <a:latin typeface="HG丸ｺﾞｼｯｸM-PRO" panose="020F0600000000000000" pitchFamily="50" charset="-128"/>
                <a:ea typeface="HG丸ｺﾞｼｯｸM-PRO" panose="020F0600000000000000" pitchFamily="50" charset="-128"/>
              </a:rPr>
              <a:t>連動させることにより、スマホを活用したデジタル会員証を発行できます。ポイント発行、購買履歴、電子レシート発行のほか、お店からのお知らせをプッシュ通知で配信できます。</a:t>
            </a:r>
            <a:endParaRPr lang="en-US" altLang="ja-JP" sz="1600" b="1" dirty="0" smtClean="0">
              <a:latin typeface="HG丸ｺﾞｼｯｸM-PRO" panose="020F0600000000000000" pitchFamily="50" charset="-128"/>
              <a:ea typeface="HG丸ｺﾞｼｯｸM-PRO" panose="020F0600000000000000" pitchFamily="50" charset="-128"/>
            </a:endParaRPr>
          </a:p>
          <a:p>
            <a:pPr eaLnBrk="1" hangingPunct="1">
              <a:spcBef>
                <a:spcPct val="0"/>
              </a:spcBef>
              <a:buFontTx/>
              <a:buNone/>
            </a:pPr>
            <a:r>
              <a:rPr lang="ja-JP" altLang="en-US" sz="1600" b="1" dirty="0" smtClean="0">
                <a:latin typeface="HG丸ｺﾞｼｯｸM-PRO" panose="020F0600000000000000" pitchFamily="50" charset="-128"/>
                <a:ea typeface="HG丸ｺﾞｼｯｸM-PRO" panose="020F0600000000000000" pitchFamily="50" charset="-128"/>
              </a:rPr>
              <a:t>お店はカード作成代金が削減でき、お客様はカードの持ち歩きが不要になるので、双方にメリットのあるサービスです。</a:t>
            </a:r>
            <a:endParaRPr lang="en-US" altLang="ja-JP" sz="1600" b="1" dirty="0">
              <a:latin typeface="HG丸ｺﾞｼｯｸM-PRO" panose="020F0600000000000000" pitchFamily="50" charset="-128"/>
              <a:ea typeface="HG丸ｺﾞｼｯｸM-PRO" panose="020F0600000000000000" pitchFamily="50" charset="-128"/>
            </a:endParaRPr>
          </a:p>
        </p:txBody>
      </p:sp>
      <p:pic>
        <p:nvPicPr>
          <p:cNvPr id="82" name="図 81"/>
          <p:cNvPicPr>
            <a:picLocks noChangeAspect="1"/>
          </p:cNvPicPr>
          <p:nvPr/>
        </p:nvPicPr>
        <p:blipFill>
          <a:blip r:embed="rId2">
            <a:lum contrast="20000"/>
          </a:blip>
          <a:stretch>
            <a:fillRect/>
          </a:stretch>
        </p:blipFill>
        <p:spPr>
          <a:xfrm>
            <a:off x="836901" y="2099916"/>
            <a:ext cx="1789641" cy="1093670"/>
          </a:xfrm>
          <a:prstGeom prst="rect">
            <a:avLst/>
          </a:prstGeom>
        </p:spPr>
      </p:pic>
      <p:pic>
        <p:nvPicPr>
          <p:cNvPr id="83" name="図 82"/>
          <p:cNvPicPr>
            <a:picLocks noChangeAspect="1"/>
          </p:cNvPicPr>
          <p:nvPr/>
        </p:nvPicPr>
        <p:blipFill>
          <a:blip r:embed="rId3">
            <a:duotone>
              <a:schemeClr val="bg2">
                <a:shade val="45000"/>
                <a:satMod val="135000"/>
              </a:schemeClr>
              <a:prstClr val="white"/>
            </a:duotone>
          </a:blip>
          <a:stretch>
            <a:fillRect/>
          </a:stretch>
        </p:blipFill>
        <p:spPr>
          <a:xfrm>
            <a:off x="2184592" y="2439676"/>
            <a:ext cx="403566" cy="642550"/>
          </a:xfrm>
          <a:prstGeom prst="rect">
            <a:avLst/>
          </a:prstGeom>
        </p:spPr>
      </p:pic>
      <p:pic>
        <p:nvPicPr>
          <p:cNvPr id="84" name="図 83"/>
          <p:cNvPicPr>
            <a:picLocks noChangeAspect="1"/>
          </p:cNvPicPr>
          <p:nvPr/>
        </p:nvPicPr>
        <p:blipFill>
          <a:blip r:embed="rId3">
            <a:duotone>
              <a:schemeClr val="bg2">
                <a:shade val="45000"/>
                <a:satMod val="135000"/>
              </a:schemeClr>
              <a:prstClr val="white"/>
            </a:duotone>
          </a:blip>
          <a:stretch>
            <a:fillRect/>
          </a:stretch>
        </p:blipFill>
        <p:spPr>
          <a:xfrm>
            <a:off x="2492483" y="2439674"/>
            <a:ext cx="403566" cy="642550"/>
          </a:xfrm>
          <a:prstGeom prst="rect">
            <a:avLst/>
          </a:prstGeom>
        </p:spPr>
      </p:pic>
      <p:pic>
        <p:nvPicPr>
          <p:cNvPr id="85" name="図 84"/>
          <p:cNvPicPr>
            <a:picLocks noChangeAspect="1"/>
          </p:cNvPicPr>
          <p:nvPr/>
        </p:nvPicPr>
        <p:blipFill>
          <a:blip r:embed="rId4"/>
          <a:stretch>
            <a:fillRect/>
          </a:stretch>
        </p:blipFill>
        <p:spPr>
          <a:xfrm>
            <a:off x="754036" y="2492796"/>
            <a:ext cx="1660928" cy="426455"/>
          </a:xfrm>
          <a:prstGeom prst="rect">
            <a:avLst/>
          </a:prstGeom>
        </p:spPr>
      </p:pic>
      <p:sp>
        <p:nvSpPr>
          <p:cNvPr id="86" name="テキスト ボックス 85"/>
          <p:cNvSpPr txBox="1"/>
          <p:nvPr/>
        </p:nvSpPr>
        <p:spPr>
          <a:xfrm>
            <a:off x="1032414" y="2872013"/>
            <a:ext cx="1313417" cy="335753"/>
          </a:xfrm>
          <a:prstGeom prst="rect">
            <a:avLst/>
          </a:prstGeom>
          <a:noFill/>
        </p:spPr>
        <p:txBody>
          <a:bodyPr wrap="none" rtlCol="0">
            <a:spAutoFit/>
          </a:bodyPr>
          <a:lstStyle/>
          <a:p>
            <a:r>
              <a:rPr kumimoji="1" lang="en-US" altLang="ja-JP" sz="700" dirty="0" smtClean="0">
                <a:latin typeface="+mn-ea"/>
                <a:ea typeface="+mn-ea"/>
              </a:rPr>
              <a:t>Cloud</a:t>
            </a:r>
            <a:r>
              <a:rPr kumimoji="1" lang="ja-JP" altLang="en-US" sz="700" dirty="0" smtClean="0">
                <a:latin typeface="+mn-ea"/>
                <a:ea typeface="+mn-ea"/>
              </a:rPr>
              <a:t> </a:t>
            </a:r>
            <a:r>
              <a:rPr kumimoji="1" lang="en-US" altLang="ja-JP" sz="700" dirty="0" smtClean="0">
                <a:latin typeface="+mn-ea"/>
                <a:ea typeface="+mn-ea"/>
              </a:rPr>
              <a:t>Server</a:t>
            </a:r>
            <a:endParaRPr kumimoji="1" lang="ja-JP" altLang="en-US" sz="700" dirty="0">
              <a:latin typeface="+mn-ea"/>
              <a:ea typeface="+mn-ea"/>
            </a:endParaRPr>
          </a:p>
        </p:txBody>
      </p:sp>
      <p:pic>
        <p:nvPicPr>
          <p:cNvPr id="92" name="図 91"/>
          <p:cNvPicPr>
            <a:picLocks noChangeAspect="1"/>
          </p:cNvPicPr>
          <p:nvPr/>
        </p:nvPicPr>
        <p:blipFill>
          <a:blip r:embed="rId2">
            <a:lum contrast="20000"/>
          </a:blip>
          <a:stretch>
            <a:fillRect/>
          </a:stretch>
        </p:blipFill>
        <p:spPr>
          <a:xfrm>
            <a:off x="3946764" y="2087988"/>
            <a:ext cx="1752521" cy="1070985"/>
          </a:xfrm>
          <a:prstGeom prst="rect">
            <a:avLst/>
          </a:prstGeom>
        </p:spPr>
      </p:pic>
      <p:pic>
        <p:nvPicPr>
          <p:cNvPr id="93" name="図 92"/>
          <p:cNvPicPr>
            <a:picLocks noChangeAspect="1"/>
          </p:cNvPicPr>
          <p:nvPr/>
        </p:nvPicPr>
        <p:blipFill>
          <a:blip r:embed="rId3">
            <a:duotone>
              <a:schemeClr val="bg2">
                <a:shade val="45000"/>
                <a:satMod val="135000"/>
              </a:schemeClr>
              <a:prstClr val="white"/>
            </a:duotone>
          </a:blip>
          <a:stretch>
            <a:fillRect/>
          </a:stretch>
        </p:blipFill>
        <p:spPr>
          <a:xfrm>
            <a:off x="5039975" y="2372705"/>
            <a:ext cx="386716" cy="615722"/>
          </a:xfrm>
          <a:prstGeom prst="rect">
            <a:avLst/>
          </a:prstGeom>
        </p:spPr>
      </p:pic>
      <p:pic>
        <p:nvPicPr>
          <p:cNvPr id="94" name="図 93"/>
          <p:cNvPicPr>
            <a:picLocks noChangeAspect="1"/>
          </p:cNvPicPr>
          <p:nvPr/>
        </p:nvPicPr>
        <p:blipFill>
          <a:blip r:embed="rId3">
            <a:duotone>
              <a:schemeClr val="bg2">
                <a:shade val="45000"/>
                <a:satMod val="135000"/>
              </a:schemeClr>
              <a:prstClr val="white"/>
            </a:duotone>
          </a:blip>
          <a:stretch>
            <a:fillRect/>
          </a:stretch>
        </p:blipFill>
        <p:spPr>
          <a:xfrm>
            <a:off x="5353728" y="2400456"/>
            <a:ext cx="386716" cy="615722"/>
          </a:xfrm>
          <a:prstGeom prst="rect">
            <a:avLst/>
          </a:prstGeom>
        </p:spPr>
      </p:pic>
      <p:sp>
        <p:nvSpPr>
          <p:cNvPr id="95" name="テキスト ボックス 94"/>
          <p:cNvSpPr txBox="1"/>
          <p:nvPr/>
        </p:nvSpPr>
        <p:spPr>
          <a:xfrm>
            <a:off x="3952747" y="2865913"/>
            <a:ext cx="1286174" cy="200055"/>
          </a:xfrm>
          <a:prstGeom prst="rect">
            <a:avLst/>
          </a:prstGeom>
          <a:noFill/>
        </p:spPr>
        <p:txBody>
          <a:bodyPr wrap="square" rtlCol="0">
            <a:spAutoFit/>
          </a:bodyPr>
          <a:lstStyle/>
          <a:p>
            <a:r>
              <a:rPr kumimoji="1" lang="en-US" altLang="ja-JP" sz="700" dirty="0" smtClean="0">
                <a:latin typeface="+mn-ea"/>
                <a:ea typeface="+mn-ea"/>
              </a:rPr>
              <a:t>Cloud</a:t>
            </a:r>
            <a:r>
              <a:rPr kumimoji="1" lang="ja-JP" altLang="en-US" sz="700" dirty="0" smtClean="0">
                <a:latin typeface="+mn-ea"/>
                <a:ea typeface="+mn-ea"/>
              </a:rPr>
              <a:t> </a:t>
            </a:r>
            <a:r>
              <a:rPr kumimoji="1" lang="en-US" altLang="ja-JP" sz="700" dirty="0" smtClean="0">
                <a:latin typeface="+mn-ea"/>
                <a:ea typeface="+mn-ea"/>
              </a:rPr>
              <a:t>Server</a:t>
            </a:r>
            <a:endParaRPr kumimoji="1" lang="ja-JP" altLang="en-US" sz="700" dirty="0">
              <a:latin typeface="+mn-ea"/>
              <a:ea typeface="+mn-ea"/>
            </a:endParaRPr>
          </a:p>
        </p:txBody>
      </p:sp>
      <p:pic>
        <p:nvPicPr>
          <p:cNvPr id="97" name="図 96"/>
          <p:cNvPicPr>
            <a:picLocks noChangeAspect="1"/>
          </p:cNvPicPr>
          <p:nvPr/>
        </p:nvPicPr>
        <p:blipFill>
          <a:blip r:embed="rId5"/>
          <a:stretch>
            <a:fillRect/>
          </a:stretch>
        </p:blipFill>
        <p:spPr>
          <a:xfrm>
            <a:off x="3899549" y="2522792"/>
            <a:ext cx="1326127" cy="323822"/>
          </a:xfrm>
          <a:prstGeom prst="rect">
            <a:avLst/>
          </a:prstGeom>
        </p:spPr>
      </p:pic>
      <p:pic>
        <p:nvPicPr>
          <p:cNvPr id="102" name="図 101"/>
          <p:cNvPicPr>
            <a:picLocks noChangeAspect="1"/>
          </p:cNvPicPr>
          <p:nvPr/>
        </p:nvPicPr>
        <p:blipFill>
          <a:blip r:embed="rId6"/>
          <a:stretch>
            <a:fillRect/>
          </a:stretch>
        </p:blipFill>
        <p:spPr>
          <a:xfrm>
            <a:off x="1300742" y="3625016"/>
            <a:ext cx="936587" cy="936587"/>
          </a:xfrm>
          <a:prstGeom prst="rect">
            <a:avLst/>
          </a:prstGeom>
        </p:spPr>
      </p:pic>
      <p:sp>
        <p:nvSpPr>
          <p:cNvPr id="123" name="テキスト ボックス 122"/>
          <p:cNvSpPr txBox="1"/>
          <p:nvPr/>
        </p:nvSpPr>
        <p:spPr>
          <a:xfrm>
            <a:off x="1358182" y="3852702"/>
            <a:ext cx="814647" cy="461665"/>
          </a:xfrm>
          <a:prstGeom prst="rect">
            <a:avLst/>
          </a:prstGeom>
          <a:noFill/>
        </p:spPr>
        <p:txBody>
          <a:bodyPr wrap="none" rtlCol="0">
            <a:spAutoFit/>
          </a:bodyPr>
          <a:lstStyle/>
          <a:p>
            <a:r>
              <a:rPr kumimoji="1" lang="en-US" altLang="ja-JP" sz="1200" dirty="0" err="1" smtClean="0">
                <a:solidFill>
                  <a:srgbClr val="002060"/>
                </a:solidFill>
                <a:latin typeface="+mj-ea"/>
                <a:ea typeface="+mj-ea"/>
              </a:rPr>
              <a:t>InterNet</a:t>
            </a:r>
            <a:endParaRPr kumimoji="1" lang="en-US" altLang="ja-JP" sz="1200" dirty="0" smtClean="0">
              <a:solidFill>
                <a:srgbClr val="002060"/>
              </a:solidFill>
              <a:latin typeface="+mj-ea"/>
              <a:ea typeface="+mj-ea"/>
            </a:endParaRPr>
          </a:p>
          <a:p>
            <a:r>
              <a:rPr lang="en-US" altLang="ja-JP" sz="1200" dirty="0" smtClean="0">
                <a:solidFill>
                  <a:srgbClr val="002060"/>
                </a:solidFill>
                <a:latin typeface="+mj-ea"/>
                <a:ea typeface="+mj-ea"/>
              </a:rPr>
              <a:t>SSL</a:t>
            </a:r>
            <a:r>
              <a:rPr lang="ja-JP" altLang="en-US" sz="1200" dirty="0" smtClean="0">
                <a:solidFill>
                  <a:srgbClr val="002060"/>
                </a:solidFill>
                <a:latin typeface="+mj-ea"/>
                <a:ea typeface="+mj-ea"/>
              </a:rPr>
              <a:t>通信</a:t>
            </a:r>
            <a:endParaRPr kumimoji="1" lang="ja-JP" altLang="en-US" sz="1200" dirty="0">
              <a:solidFill>
                <a:srgbClr val="002060"/>
              </a:solidFill>
              <a:latin typeface="+mj-ea"/>
              <a:ea typeface="+mj-ea"/>
            </a:endParaRPr>
          </a:p>
        </p:txBody>
      </p:sp>
      <p:cxnSp>
        <p:nvCxnSpPr>
          <p:cNvPr id="168" name="直線コネクタ 167"/>
          <p:cNvCxnSpPr>
            <a:endCxn id="102" idx="0"/>
          </p:cNvCxnSpPr>
          <p:nvPr/>
        </p:nvCxnSpPr>
        <p:spPr>
          <a:xfrm flipH="1">
            <a:off x="1769036" y="3129841"/>
            <a:ext cx="2819" cy="49517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5" name="直線コネクタ 174"/>
          <p:cNvCxnSpPr/>
          <p:nvPr/>
        </p:nvCxnSpPr>
        <p:spPr>
          <a:xfrm>
            <a:off x="1870636" y="4623154"/>
            <a:ext cx="2819" cy="749957"/>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角丸四角形吹き出し 1"/>
          <p:cNvSpPr/>
          <p:nvPr/>
        </p:nvSpPr>
        <p:spPr>
          <a:xfrm>
            <a:off x="252053" y="3110291"/>
            <a:ext cx="1067351" cy="571646"/>
          </a:xfrm>
          <a:prstGeom prst="wedgeRoundRectCallout">
            <a:avLst>
              <a:gd name="adj1" fmla="val 37498"/>
              <a:gd name="adj2" fmla="val -68255"/>
              <a:gd name="adj3" fmla="val 16667"/>
            </a:avLst>
          </a:prstGeom>
          <a:solidFill>
            <a:schemeClr val="bg1"/>
          </a:solidFill>
          <a:ln>
            <a:solidFill>
              <a:srgbClr val="3B83F7"/>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algn="l"/>
            <a:r>
              <a:rPr lang="ja-JP" altLang="en-US" dirty="0" smtClean="0">
                <a:solidFill>
                  <a:schemeClr val="tx1"/>
                </a:solidFill>
              </a:rPr>
              <a:t>・ポイント</a:t>
            </a:r>
            <a:endParaRPr lang="en-US" altLang="ja-JP" dirty="0" smtClean="0">
              <a:solidFill>
                <a:schemeClr val="tx1"/>
              </a:solidFill>
            </a:endParaRPr>
          </a:p>
          <a:p>
            <a:pPr algn="l"/>
            <a:r>
              <a:rPr kumimoji="1" lang="ja-JP" altLang="en-US" dirty="0" smtClean="0">
                <a:solidFill>
                  <a:schemeClr val="tx1"/>
                </a:solidFill>
              </a:rPr>
              <a:t>・アプリ会員</a:t>
            </a:r>
            <a:endParaRPr kumimoji="1" lang="en-US" altLang="ja-JP" dirty="0" smtClean="0">
              <a:solidFill>
                <a:schemeClr val="tx1"/>
              </a:solidFill>
            </a:endParaRPr>
          </a:p>
          <a:p>
            <a:pPr algn="l"/>
            <a:r>
              <a:rPr lang="ja-JP" altLang="en-US" dirty="0" smtClean="0">
                <a:solidFill>
                  <a:schemeClr val="tx1"/>
                </a:solidFill>
              </a:rPr>
              <a:t>・購入履歴管理</a:t>
            </a:r>
            <a:endParaRPr kumimoji="1" lang="ja-JP" altLang="en-US" dirty="0">
              <a:solidFill>
                <a:schemeClr val="tx1"/>
              </a:solidFill>
            </a:endParaRPr>
          </a:p>
        </p:txBody>
      </p:sp>
      <p:sp>
        <p:nvSpPr>
          <p:cNvPr id="3" name="上矢印 2"/>
          <p:cNvSpPr/>
          <p:nvPr/>
        </p:nvSpPr>
        <p:spPr>
          <a:xfrm>
            <a:off x="1858783" y="3179223"/>
            <a:ext cx="151890" cy="323688"/>
          </a:xfrm>
          <a:prstGeom prst="upArrow">
            <a:avLst/>
          </a:prstGeom>
          <a:solidFill>
            <a:srgbClr val="FC91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9" name="上矢印 158"/>
          <p:cNvSpPr/>
          <p:nvPr/>
        </p:nvSpPr>
        <p:spPr>
          <a:xfrm>
            <a:off x="1540503" y="3179223"/>
            <a:ext cx="151890" cy="323688"/>
          </a:xfrm>
          <a:prstGeom prst="upArrow">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8" name="図 97"/>
          <p:cNvPicPr>
            <a:picLocks noChangeAspect="1"/>
          </p:cNvPicPr>
          <p:nvPr/>
        </p:nvPicPr>
        <p:blipFill>
          <a:blip r:embed="rId7"/>
          <a:stretch>
            <a:fillRect/>
          </a:stretch>
        </p:blipFill>
        <p:spPr>
          <a:xfrm>
            <a:off x="1146082" y="5491038"/>
            <a:ext cx="663800" cy="560930"/>
          </a:xfrm>
          <a:prstGeom prst="rect">
            <a:avLst/>
          </a:prstGeom>
        </p:spPr>
      </p:pic>
      <p:pic>
        <p:nvPicPr>
          <p:cNvPr id="166" name="図 165"/>
          <p:cNvPicPr>
            <a:picLocks noChangeAspect="1"/>
          </p:cNvPicPr>
          <p:nvPr/>
        </p:nvPicPr>
        <p:blipFill>
          <a:blip r:embed="rId8"/>
          <a:stretch>
            <a:fillRect/>
          </a:stretch>
        </p:blipFill>
        <p:spPr>
          <a:xfrm>
            <a:off x="1765727" y="5279371"/>
            <a:ext cx="1145528" cy="810592"/>
          </a:xfrm>
          <a:prstGeom prst="rect">
            <a:avLst/>
          </a:prstGeom>
        </p:spPr>
      </p:pic>
      <p:pic>
        <p:nvPicPr>
          <p:cNvPr id="144" name="図 143"/>
          <p:cNvPicPr>
            <a:picLocks noChangeAspect="1"/>
          </p:cNvPicPr>
          <p:nvPr/>
        </p:nvPicPr>
        <p:blipFill>
          <a:blip r:embed="rId9"/>
          <a:stretch>
            <a:fillRect/>
          </a:stretch>
        </p:blipFill>
        <p:spPr>
          <a:xfrm>
            <a:off x="1898888" y="5530127"/>
            <a:ext cx="553037" cy="149233"/>
          </a:xfrm>
          <a:prstGeom prst="rect">
            <a:avLst/>
          </a:prstGeom>
        </p:spPr>
      </p:pic>
      <p:sp>
        <p:nvSpPr>
          <p:cNvPr id="160" name="上矢印 159"/>
          <p:cNvSpPr/>
          <p:nvPr/>
        </p:nvSpPr>
        <p:spPr>
          <a:xfrm>
            <a:off x="1960383" y="4891035"/>
            <a:ext cx="151890" cy="323688"/>
          </a:xfrm>
          <a:prstGeom prst="upArrow">
            <a:avLst/>
          </a:prstGeom>
          <a:solidFill>
            <a:srgbClr val="FC91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1" name="上矢印 160"/>
          <p:cNvSpPr/>
          <p:nvPr/>
        </p:nvSpPr>
        <p:spPr>
          <a:xfrm>
            <a:off x="1642103" y="4891035"/>
            <a:ext cx="151890" cy="323688"/>
          </a:xfrm>
          <a:prstGeom prst="upArrow">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374214" y="5117119"/>
            <a:ext cx="1107996" cy="338554"/>
          </a:xfrm>
          <a:prstGeom prst="rect">
            <a:avLst/>
          </a:prstGeom>
          <a:noFill/>
        </p:spPr>
        <p:txBody>
          <a:bodyPr wrap="none" rtlCol="0">
            <a:spAutoFit/>
          </a:bodyPr>
          <a:lstStyle/>
          <a:p>
            <a:pPr algn="l"/>
            <a:r>
              <a:rPr kumimoji="1" lang="ja-JP" altLang="en-US" sz="800" dirty="0" smtClean="0">
                <a:latin typeface="+mj-ea"/>
                <a:ea typeface="+mj-ea"/>
              </a:rPr>
              <a:t>ポイント利用データ</a:t>
            </a:r>
            <a:endParaRPr kumimoji="1" lang="en-US" altLang="ja-JP" sz="800" dirty="0" smtClean="0">
              <a:latin typeface="+mj-ea"/>
              <a:ea typeface="+mj-ea"/>
            </a:endParaRPr>
          </a:p>
          <a:p>
            <a:pPr algn="l"/>
            <a:r>
              <a:rPr lang="ja-JP" altLang="en-US" sz="800" dirty="0" smtClean="0">
                <a:latin typeface="+mj-ea"/>
                <a:ea typeface="+mj-ea"/>
              </a:rPr>
              <a:t>購入</a:t>
            </a:r>
            <a:r>
              <a:rPr lang="ja-JP" altLang="en-US" sz="800" dirty="0">
                <a:latin typeface="+mj-ea"/>
                <a:ea typeface="+mj-ea"/>
              </a:rPr>
              <a:t>履歴</a:t>
            </a:r>
            <a:r>
              <a:rPr lang="ja-JP" altLang="en-US" sz="800" dirty="0" smtClean="0">
                <a:latin typeface="+mj-ea"/>
                <a:ea typeface="+mj-ea"/>
              </a:rPr>
              <a:t>を</a:t>
            </a:r>
            <a:r>
              <a:rPr lang="ja-JP" altLang="en-US" sz="800" dirty="0">
                <a:latin typeface="+mj-ea"/>
                <a:ea typeface="+mj-ea"/>
              </a:rPr>
              <a:t>送信</a:t>
            </a:r>
            <a:endParaRPr kumimoji="1" lang="ja-JP" altLang="en-US" sz="800" dirty="0" smtClean="0">
              <a:latin typeface="+mj-ea"/>
              <a:ea typeface="+mj-ea"/>
            </a:endParaRPr>
          </a:p>
        </p:txBody>
      </p:sp>
      <p:sp>
        <p:nvSpPr>
          <p:cNvPr id="162" name="テキスト ボックス 161"/>
          <p:cNvSpPr txBox="1"/>
          <p:nvPr/>
        </p:nvSpPr>
        <p:spPr>
          <a:xfrm>
            <a:off x="2546933" y="5117118"/>
            <a:ext cx="1055767" cy="338554"/>
          </a:xfrm>
          <a:prstGeom prst="rect">
            <a:avLst/>
          </a:prstGeom>
          <a:noFill/>
        </p:spPr>
        <p:txBody>
          <a:bodyPr wrap="square" rtlCol="0">
            <a:spAutoFit/>
          </a:bodyPr>
          <a:lstStyle/>
          <a:p>
            <a:pPr algn="l"/>
            <a:r>
              <a:rPr kumimoji="1" lang="ja-JP" altLang="en-US" sz="800" dirty="0" smtClean="0">
                <a:latin typeface="+mj-ea"/>
                <a:ea typeface="+mj-ea"/>
              </a:rPr>
              <a:t>ポイント、アプリ会員情報の参照</a:t>
            </a:r>
          </a:p>
        </p:txBody>
      </p:sp>
      <p:sp>
        <p:nvSpPr>
          <p:cNvPr id="9" name="角丸四角形 8"/>
          <p:cNvSpPr/>
          <p:nvPr/>
        </p:nvSpPr>
        <p:spPr>
          <a:xfrm>
            <a:off x="374215" y="4804987"/>
            <a:ext cx="3130986" cy="1369387"/>
          </a:xfrm>
          <a:prstGeom prst="roundRect">
            <a:avLst>
              <a:gd name="adj" fmla="val 4255"/>
            </a:avLst>
          </a:prstGeom>
          <a:no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3" name="角丸四角形吹き出し 162"/>
          <p:cNvSpPr/>
          <p:nvPr/>
        </p:nvSpPr>
        <p:spPr>
          <a:xfrm>
            <a:off x="4113517" y="3186435"/>
            <a:ext cx="1155075" cy="699202"/>
          </a:xfrm>
          <a:prstGeom prst="wedgeRoundRectCallout">
            <a:avLst>
              <a:gd name="adj1" fmla="val 37498"/>
              <a:gd name="adj2" fmla="val -68255"/>
              <a:gd name="adj3" fmla="val 16667"/>
            </a:avLst>
          </a:prstGeom>
          <a:solidFill>
            <a:schemeClr val="bg1"/>
          </a:solidFill>
          <a:ln>
            <a:solidFill>
              <a:srgbClr val="EE60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algn="l"/>
            <a:r>
              <a:rPr lang="ja-JP" altLang="en-US" dirty="0" smtClean="0">
                <a:solidFill>
                  <a:schemeClr val="tx1"/>
                </a:solidFill>
              </a:rPr>
              <a:t>・プッシュ通知配信</a:t>
            </a:r>
            <a:endParaRPr lang="en-US" altLang="ja-JP" dirty="0" smtClean="0">
              <a:solidFill>
                <a:schemeClr val="tx1"/>
              </a:solidFill>
            </a:endParaRPr>
          </a:p>
          <a:p>
            <a:pPr algn="l"/>
            <a:r>
              <a:rPr kumimoji="1" lang="ja-JP" altLang="en-US" dirty="0" smtClean="0">
                <a:solidFill>
                  <a:schemeClr val="tx1"/>
                </a:solidFill>
              </a:rPr>
              <a:t>・購入履歴</a:t>
            </a:r>
            <a:endParaRPr kumimoji="1" lang="en-US" altLang="ja-JP" dirty="0" smtClean="0">
              <a:solidFill>
                <a:schemeClr val="tx1"/>
              </a:solidFill>
            </a:endParaRPr>
          </a:p>
          <a:p>
            <a:pPr algn="l"/>
            <a:r>
              <a:rPr lang="ja-JP" altLang="en-US" dirty="0" smtClean="0">
                <a:solidFill>
                  <a:schemeClr val="tx1"/>
                </a:solidFill>
              </a:rPr>
              <a:t>・電子レシート</a:t>
            </a:r>
            <a:endParaRPr lang="en-US" altLang="ja-JP" dirty="0" smtClean="0">
              <a:solidFill>
                <a:schemeClr val="tx1"/>
              </a:solidFill>
            </a:endParaRPr>
          </a:p>
          <a:p>
            <a:pPr algn="l"/>
            <a:r>
              <a:rPr kumimoji="1" lang="ja-JP" altLang="en-US" dirty="0" smtClean="0">
                <a:solidFill>
                  <a:schemeClr val="tx1"/>
                </a:solidFill>
              </a:rPr>
              <a:t>・会員証発行</a:t>
            </a:r>
            <a:endParaRPr kumimoji="1" lang="ja-JP" altLang="en-US" dirty="0">
              <a:solidFill>
                <a:schemeClr val="tx1"/>
              </a:solidFill>
            </a:endParaRPr>
          </a:p>
        </p:txBody>
      </p:sp>
      <p:sp>
        <p:nvSpPr>
          <p:cNvPr id="164" name="稲妻 163"/>
          <p:cNvSpPr/>
          <p:nvPr/>
        </p:nvSpPr>
        <p:spPr>
          <a:xfrm rot="16200000" flipH="1">
            <a:off x="6115934" y="2148502"/>
            <a:ext cx="427341" cy="1019682"/>
          </a:xfrm>
          <a:prstGeom prst="lightningBol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右矢印 79"/>
          <p:cNvSpPr/>
          <p:nvPr/>
        </p:nvSpPr>
        <p:spPr>
          <a:xfrm>
            <a:off x="3344966" y="5878479"/>
            <a:ext cx="1169996" cy="16722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テキスト ボックス 87"/>
          <p:cNvSpPr txBox="1"/>
          <p:nvPr/>
        </p:nvSpPr>
        <p:spPr>
          <a:xfrm>
            <a:off x="3484088" y="5517408"/>
            <a:ext cx="1018862" cy="400110"/>
          </a:xfrm>
          <a:prstGeom prst="rect">
            <a:avLst/>
          </a:prstGeom>
          <a:noFill/>
        </p:spPr>
        <p:txBody>
          <a:bodyPr wrap="square" rtlCol="0">
            <a:spAutoFit/>
          </a:bodyPr>
          <a:lstStyle/>
          <a:p>
            <a:r>
              <a:rPr kumimoji="1" lang="ja-JP" altLang="en-US" dirty="0" smtClean="0">
                <a:latin typeface="+mj-ea"/>
                <a:ea typeface="+mj-ea"/>
              </a:rPr>
              <a:t>顧客コードの読み取り</a:t>
            </a:r>
          </a:p>
        </p:txBody>
      </p:sp>
      <p:sp>
        <p:nvSpPr>
          <p:cNvPr id="169" name="角丸四角形 168"/>
          <p:cNvSpPr/>
          <p:nvPr/>
        </p:nvSpPr>
        <p:spPr>
          <a:xfrm>
            <a:off x="4535866" y="4820901"/>
            <a:ext cx="2008084" cy="1345511"/>
          </a:xfrm>
          <a:prstGeom prst="roundRect">
            <a:avLst>
              <a:gd name="adj" fmla="val 4255"/>
            </a:avLst>
          </a:prstGeom>
          <a:noFill/>
          <a:ln>
            <a:solidFill>
              <a:srgbClr val="EE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0" name="テキスト ボックス 169"/>
          <p:cNvSpPr txBox="1"/>
          <p:nvPr/>
        </p:nvSpPr>
        <p:spPr>
          <a:xfrm>
            <a:off x="4562418" y="4840120"/>
            <a:ext cx="1343101" cy="461665"/>
          </a:xfrm>
          <a:prstGeom prst="rect">
            <a:avLst/>
          </a:prstGeom>
          <a:noFill/>
        </p:spPr>
        <p:txBody>
          <a:bodyPr wrap="square" rtlCol="0">
            <a:spAutoFit/>
          </a:bodyPr>
          <a:lstStyle/>
          <a:p>
            <a:pPr algn="l"/>
            <a:r>
              <a:rPr kumimoji="1" lang="ja-JP" altLang="en-US" sz="1200" b="1" dirty="0" smtClean="0">
                <a:latin typeface="+mj-ea"/>
                <a:ea typeface="+mj-ea"/>
              </a:rPr>
              <a:t>デジタル会員証の利用</a:t>
            </a:r>
            <a:endParaRPr kumimoji="1" lang="ja-JP" altLang="en-US" sz="1200" b="1" dirty="0">
              <a:latin typeface="+mj-ea"/>
              <a:ea typeface="+mj-ea"/>
            </a:endParaRPr>
          </a:p>
        </p:txBody>
      </p:sp>
      <p:pic>
        <p:nvPicPr>
          <p:cNvPr id="89" name="図 8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70354" y="4952471"/>
            <a:ext cx="673321" cy="1214258"/>
          </a:xfrm>
          <a:prstGeom prst="rect">
            <a:avLst/>
          </a:prstGeom>
        </p:spPr>
      </p:pic>
      <p:sp>
        <p:nvSpPr>
          <p:cNvPr id="171" name="テキスト ボックス 170"/>
          <p:cNvSpPr txBox="1"/>
          <p:nvPr/>
        </p:nvSpPr>
        <p:spPr>
          <a:xfrm>
            <a:off x="4565627" y="5498134"/>
            <a:ext cx="1214437" cy="400110"/>
          </a:xfrm>
          <a:prstGeom prst="rect">
            <a:avLst/>
          </a:prstGeom>
          <a:noFill/>
        </p:spPr>
        <p:txBody>
          <a:bodyPr wrap="square" rtlCol="0">
            <a:spAutoFit/>
          </a:bodyPr>
          <a:lstStyle/>
          <a:p>
            <a:pPr algn="l"/>
            <a:r>
              <a:rPr kumimoji="1" lang="ja-JP" altLang="en-US" dirty="0" smtClean="0">
                <a:latin typeface="+mj-ea"/>
                <a:ea typeface="+mj-ea"/>
              </a:rPr>
              <a:t>お財布スッキリ＆</a:t>
            </a:r>
            <a:endParaRPr kumimoji="1" lang="en-US" altLang="ja-JP" dirty="0" smtClean="0">
              <a:latin typeface="+mj-ea"/>
              <a:ea typeface="+mj-ea"/>
            </a:endParaRPr>
          </a:p>
          <a:p>
            <a:pPr algn="l"/>
            <a:r>
              <a:rPr lang="ja-JP" altLang="en-US" dirty="0" smtClean="0">
                <a:latin typeface="+mj-ea"/>
                <a:ea typeface="+mj-ea"/>
              </a:rPr>
              <a:t>カード忘れ軽減</a:t>
            </a:r>
            <a:endParaRPr kumimoji="1" lang="ja-JP" altLang="en-US" dirty="0" smtClean="0">
              <a:latin typeface="+mj-ea"/>
              <a:ea typeface="+mj-ea"/>
            </a:endParaRPr>
          </a:p>
        </p:txBody>
      </p:sp>
      <p:sp>
        <p:nvSpPr>
          <p:cNvPr id="172" name="角丸四角形 171"/>
          <p:cNvSpPr/>
          <p:nvPr/>
        </p:nvSpPr>
        <p:spPr>
          <a:xfrm>
            <a:off x="6792580" y="4841087"/>
            <a:ext cx="2857234" cy="1345511"/>
          </a:xfrm>
          <a:prstGeom prst="roundRect">
            <a:avLst>
              <a:gd name="adj" fmla="val 4255"/>
            </a:avLst>
          </a:prstGeom>
          <a:noFill/>
          <a:ln>
            <a:solidFill>
              <a:srgbClr val="EE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3" name="角丸四角形 172"/>
          <p:cNvSpPr/>
          <p:nvPr/>
        </p:nvSpPr>
        <p:spPr>
          <a:xfrm>
            <a:off x="6792580" y="3304571"/>
            <a:ext cx="2857234" cy="1345511"/>
          </a:xfrm>
          <a:prstGeom prst="roundRect">
            <a:avLst>
              <a:gd name="adj" fmla="val 4255"/>
            </a:avLst>
          </a:prstGeom>
          <a:noFill/>
          <a:ln>
            <a:solidFill>
              <a:srgbClr val="EE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4" name="角丸四角形 173"/>
          <p:cNvSpPr/>
          <p:nvPr/>
        </p:nvSpPr>
        <p:spPr>
          <a:xfrm>
            <a:off x="6792580" y="1753406"/>
            <a:ext cx="2857234" cy="1345511"/>
          </a:xfrm>
          <a:prstGeom prst="roundRect">
            <a:avLst>
              <a:gd name="adj" fmla="val 4255"/>
            </a:avLst>
          </a:prstGeom>
          <a:noFill/>
          <a:ln>
            <a:solidFill>
              <a:srgbClr val="EE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6" name="テキスト ボックス 175"/>
          <p:cNvSpPr txBox="1"/>
          <p:nvPr/>
        </p:nvSpPr>
        <p:spPr>
          <a:xfrm>
            <a:off x="6875857" y="4872358"/>
            <a:ext cx="1971346" cy="276999"/>
          </a:xfrm>
          <a:prstGeom prst="rect">
            <a:avLst/>
          </a:prstGeom>
          <a:noFill/>
        </p:spPr>
        <p:txBody>
          <a:bodyPr wrap="square" rtlCol="0">
            <a:spAutoFit/>
          </a:bodyPr>
          <a:lstStyle/>
          <a:p>
            <a:pPr algn="l"/>
            <a:r>
              <a:rPr kumimoji="1" lang="ja-JP" altLang="en-US" sz="1200" b="1" dirty="0" smtClean="0">
                <a:latin typeface="+mj-ea"/>
                <a:ea typeface="+mj-ea"/>
              </a:rPr>
              <a:t>お客様ご自身で会員登録</a:t>
            </a:r>
            <a:endParaRPr kumimoji="1" lang="ja-JP" altLang="en-US" sz="1200" b="1" dirty="0">
              <a:latin typeface="+mj-ea"/>
              <a:ea typeface="+mj-ea"/>
            </a:endParaRPr>
          </a:p>
        </p:txBody>
      </p:sp>
      <p:sp>
        <p:nvSpPr>
          <p:cNvPr id="177" name="稲妻 176"/>
          <p:cNvSpPr/>
          <p:nvPr/>
        </p:nvSpPr>
        <p:spPr>
          <a:xfrm rot="18193695" flipH="1">
            <a:off x="5957439" y="2937783"/>
            <a:ext cx="497423" cy="1265077"/>
          </a:xfrm>
          <a:prstGeom prst="lightningBol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6" name="正方形/長方形 95"/>
          <p:cNvSpPr/>
          <p:nvPr/>
        </p:nvSpPr>
        <p:spPr>
          <a:xfrm>
            <a:off x="470089" y="4889838"/>
            <a:ext cx="45719" cy="202110"/>
          </a:xfrm>
          <a:prstGeom prst="rect">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9" name="正方形/長方形 178"/>
          <p:cNvSpPr/>
          <p:nvPr/>
        </p:nvSpPr>
        <p:spPr>
          <a:xfrm>
            <a:off x="4596067" y="4906534"/>
            <a:ext cx="45719" cy="202110"/>
          </a:xfrm>
          <a:prstGeom prst="rect">
            <a:avLst/>
          </a:prstGeom>
          <a:solidFill>
            <a:srgbClr val="EE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0" name="正方形/長方形 179"/>
          <p:cNvSpPr/>
          <p:nvPr/>
        </p:nvSpPr>
        <p:spPr>
          <a:xfrm>
            <a:off x="6860308" y="4930146"/>
            <a:ext cx="45719" cy="202110"/>
          </a:xfrm>
          <a:prstGeom prst="rect">
            <a:avLst/>
          </a:prstGeom>
          <a:solidFill>
            <a:srgbClr val="EE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1" name="テキスト ボックス 180"/>
          <p:cNvSpPr txBox="1"/>
          <p:nvPr/>
        </p:nvSpPr>
        <p:spPr>
          <a:xfrm>
            <a:off x="6875857" y="3339733"/>
            <a:ext cx="2671630" cy="276999"/>
          </a:xfrm>
          <a:prstGeom prst="rect">
            <a:avLst/>
          </a:prstGeom>
          <a:noFill/>
        </p:spPr>
        <p:txBody>
          <a:bodyPr wrap="square" rtlCol="0">
            <a:spAutoFit/>
          </a:bodyPr>
          <a:lstStyle/>
          <a:p>
            <a:pPr algn="l"/>
            <a:r>
              <a:rPr kumimoji="1" lang="ja-JP" altLang="en-US" sz="1200" b="1" dirty="0" smtClean="0">
                <a:latin typeface="+mj-ea"/>
                <a:ea typeface="+mj-ea"/>
              </a:rPr>
              <a:t>ポイント残高、購買履歴が見える</a:t>
            </a:r>
            <a:endParaRPr kumimoji="1" lang="ja-JP" altLang="en-US" sz="1200" b="1" dirty="0">
              <a:latin typeface="+mj-ea"/>
              <a:ea typeface="+mj-ea"/>
            </a:endParaRPr>
          </a:p>
        </p:txBody>
      </p:sp>
      <p:sp>
        <p:nvSpPr>
          <p:cNvPr id="182" name="正方形/長方形 181"/>
          <p:cNvSpPr/>
          <p:nvPr/>
        </p:nvSpPr>
        <p:spPr>
          <a:xfrm>
            <a:off x="6860308" y="3397521"/>
            <a:ext cx="45719" cy="202110"/>
          </a:xfrm>
          <a:prstGeom prst="rect">
            <a:avLst/>
          </a:prstGeom>
          <a:solidFill>
            <a:srgbClr val="EE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3" name="テキスト ボックス 182"/>
          <p:cNvSpPr txBox="1"/>
          <p:nvPr/>
        </p:nvSpPr>
        <p:spPr>
          <a:xfrm>
            <a:off x="6875857" y="1775595"/>
            <a:ext cx="2317617" cy="276999"/>
          </a:xfrm>
          <a:prstGeom prst="rect">
            <a:avLst/>
          </a:prstGeom>
          <a:noFill/>
        </p:spPr>
        <p:txBody>
          <a:bodyPr wrap="square" rtlCol="0">
            <a:spAutoFit/>
          </a:bodyPr>
          <a:lstStyle/>
          <a:p>
            <a:pPr algn="l"/>
            <a:r>
              <a:rPr lang="ja-JP" altLang="en-US" sz="1200" b="1" dirty="0" smtClean="0">
                <a:latin typeface="+mj-ea"/>
                <a:ea typeface="+mj-ea"/>
              </a:rPr>
              <a:t>お</a:t>
            </a:r>
            <a:r>
              <a:rPr lang="ja-JP" altLang="en-US" sz="1200" b="1" dirty="0">
                <a:latin typeface="+mj-ea"/>
                <a:ea typeface="+mj-ea"/>
              </a:rPr>
              <a:t>店</a:t>
            </a:r>
            <a:r>
              <a:rPr lang="ja-JP" altLang="en-US" sz="1200" b="1" dirty="0" smtClean="0">
                <a:latin typeface="+mj-ea"/>
                <a:ea typeface="+mj-ea"/>
              </a:rPr>
              <a:t>のお</a:t>
            </a:r>
            <a:r>
              <a:rPr lang="ja-JP" altLang="en-US" sz="1200" b="1" dirty="0">
                <a:latin typeface="+mj-ea"/>
                <a:ea typeface="+mj-ea"/>
              </a:rPr>
              <a:t>知</a:t>
            </a:r>
            <a:r>
              <a:rPr lang="ja-JP" altLang="en-US" sz="1200" b="1" dirty="0" smtClean="0">
                <a:latin typeface="+mj-ea"/>
                <a:ea typeface="+mj-ea"/>
              </a:rPr>
              <a:t>らせを簡単配信</a:t>
            </a:r>
            <a:endParaRPr kumimoji="1" lang="ja-JP" altLang="en-US" sz="1200" b="1" dirty="0">
              <a:latin typeface="+mj-ea"/>
              <a:ea typeface="+mj-ea"/>
            </a:endParaRPr>
          </a:p>
        </p:txBody>
      </p:sp>
      <p:sp>
        <p:nvSpPr>
          <p:cNvPr id="184" name="正方形/長方形 183"/>
          <p:cNvSpPr/>
          <p:nvPr/>
        </p:nvSpPr>
        <p:spPr>
          <a:xfrm>
            <a:off x="6860308" y="1833382"/>
            <a:ext cx="45719" cy="202110"/>
          </a:xfrm>
          <a:prstGeom prst="rect">
            <a:avLst/>
          </a:prstGeom>
          <a:solidFill>
            <a:srgbClr val="EE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7" name="上矢印 186"/>
          <p:cNvSpPr/>
          <p:nvPr/>
        </p:nvSpPr>
        <p:spPr>
          <a:xfrm rot="16200000">
            <a:off x="3285711" y="2818424"/>
            <a:ext cx="151890" cy="323688"/>
          </a:xfrm>
          <a:prstGeom prst="upArrow">
            <a:avLst/>
          </a:prstGeom>
          <a:solidFill>
            <a:srgbClr val="FC91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8" name="上矢印 187"/>
          <p:cNvSpPr/>
          <p:nvPr/>
        </p:nvSpPr>
        <p:spPr>
          <a:xfrm rot="16200000">
            <a:off x="3285711" y="2537294"/>
            <a:ext cx="151890" cy="323688"/>
          </a:xfrm>
          <a:prstGeom prst="upArrow">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5" name="テキスト ボックス 164"/>
          <p:cNvSpPr txBox="1"/>
          <p:nvPr/>
        </p:nvSpPr>
        <p:spPr>
          <a:xfrm>
            <a:off x="2884603" y="2338106"/>
            <a:ext cx="954107" cy="246221"/>
          </a:xfrm>
          <a:prstGeom prst="rect">
            <a:avLst/>
          </a:prstGeom>
          <a:noFill/>
        </p:spPr>
        <p:txBody>
          <a:bodyPr wrap="none" rtlCol="0">
            <a:spAutoFit/>
          </a:bodyPr>
          <a:lstStyle/>
          <a:p>
            <a:r>
              <a:rPr kumimoji="1" lang="ja-JP" altLang="en-US" dirty="0" smtClean="0">
                <a:latin typeface="+mj-ea"/>
                <a:ea typeface="+mj-ea"/>
              </a:rPr>
              <a:t>アプリ会員証</a:t>
            </a:r>
          </a:p>
        </p:txBody>
      </p:sp>
      <p:sp>
        <p:nvSpPr>
          <p:cNvPr id="193" name="テキスト ボックス 192"/>
          <p:cNvSpPr txBox="1"/>
          <p:nvPr/>
        </p:nvSpPr>
        <p:spPr>
          <a:xfrm>
            <a:off x="2806881" y="3110291"/>
            <a:ext cx="1109550" cy="400110"/>
          </a:xfrm>
          <a:prstGeom prst="rect">
            <a:avLst/>
          </a:prstGeom>
          <a:noFill/>
        </p:spPr>
        <p:txBody>
          <a:bodyPr wrap="square" rtlCol="0">
            <a:spAutoFit/>
          </a:bodyPr>
          <a:lstStyle/>
          <a:p>
            <a:r>
              <a:rPr kumimoji="1" lang="ja-JP" altLang="en-US" dirty="0" smtClean="0">
                <a:latin typeface="+mj-ea"/>
                <a:ea typeface="+mj-ea"/>
              </a:rPr>
              <a:t>履歴、ポイントの参照</a:t>
            </a:r>
          </a:p>
        </p:txBody>
      </p:sp>
      <p:sp>
        <p:nvSpPr>
          <p:cNvPr id="194" name="テキスト ボックス 193"/>
          <p:cNvSpPr txBox="1"/>
          <p:nvPr/>
        </p:nvSpPr>
        <p:spPr>
          <a:xfrm>
            <a:off x="5611593" y="1854519"/>
            <a:ext cx="1210588" cy="553998"/>
          </a:xfrm>
          <a:prstGeom prst="rect">
            <a:avLst/>
          </a:prstGeom>
          <a:noFill/>
        </p:spPr>
        <p:txBody>
          <a:bodyPr wrap="none" rtlCol="0">
            <a:spAutoFit/>
          </a:bodyPr>
          <a:lstStyle/>
          <a:p>
            <a:pPr algn="l"/>
            <a:r>
              <a:rPr kumimoji="1" lang="ja-JP" altLang="en-US" dirty="0" smtClean="0">
                <a:latin typeface="+mj-ea"/>
                <a:ea typeface="+mj-ea"/>
              </a:rPr>
              <a:t>プッシュ通知配信</a:t>
            </a:r>
            <a:endParaRPr kumimoji="1" lang="en-US" altLang="ja-JP" dirty="0" smtClean="0">
              <a:latin typeface="+mj-ea"/>
              <a:ea typeface="+mj-ea"/>
            </a:endParaRPr>
          </a:p>
          <a:p>
            <a:pPr algn="l"/>
            <a:r>
              <a:rPr lang="ja-JP" altLang="en-US" dirty="0" smtClean="0">
                <a:latin typeface="+mj-ea"/>
                <a:ea typeface="+mj-ea"/>
              </a:rPr>
              <a:t>ポイント発行</a:t>
            </a:r>
            <a:endParaRPr lang="en-US" altLang="ja-JP" dirty="0" smtClean="0">
              <a:latin typeface="+mj-ea"/>
              <a:ea typeface="+mj-ea"/>
            </a:endParaRPr>
          </a:p>
          <a:p>
            <a:pPr algn="l"/>
            <a:r>
              <a:rPr kumimoji="1" lang="ja-JP" altLang="en-US" dirty="0" smtClean="0">
                <a:latin typeface="+mj-ea"/>
                <a:ea typeface="+mj-ea"/>
              </a:rPr>
              <a:t>購買</a:t>
            </a:r>
            <a:r>
              <a:rPr kumimoji="1" lang="ja-JP" altLang="en-US" dirty="0">
                <a:latin typeface="+mj-ea"/>
                <a:ea typeface="+mj-ea"/>
              </a:rPr>
              <a:t>履歴</a:t>
            </a:r>
            <a:endParaRPr kumimoji="1" lang="ja-JP" altLang="en-US" dirty="0" smtClean="0">
              <a:latin typeface="+mj-ea"/>
              <a:ea typeface="+mj-ea"/>
            </a:endParaRPr>
          </a:p>
        </p:txBody>
      </p:sp>
      <p:sp>
        <p:nvSpPr>
          <p:cNvPr id="195" name="テキスト ボックス 194"/>
          <p:cNvSpPr txBox="1"/>
          <p:nvPr/>
        </p:nvSpPr>
        <p:spPr>
          <a:xfrm>
            <a:off x="5472401" y="3374067"/>
            <a:ext cx="954107" cy="400110"/>
          </a:xfrm>
          <a:prstGeom prst="rect">
            <a:avLst/>
          </a:prstGeom>
          <a:noFill/>
        </p:spPr>
        <p:txBody>
          <a:bodyPr wrap="none" rtlCol="0">
            <a:spAutoFit/>
          </a:bodyPr>
          <a:lstStyle/>
          <a:p>
            <a:pPr algn="l"/>
            <a:r>
              <a:rPr lang="ja-JP" altLang="en-US" dirty="0" smtClean="0">
                <a:latin typeface="+mj-ea"/>
                <a:ea typeface="+mj-ea"/>
              </a:rPr>
              <a:t>会員登録</a:t>
            </a:r>
            <a:endParaRPr lang="en-US" altLang="ja-JP" dirty="0" smtClean="0">
              <a:latin typeface="+mj-ea"/>
              <a:ea typeface="+mj-ea"/>
            </a:endParaRPr>
          </a:p>
          <a:p>
            <a:pPr algn="l"/>
            <a:r>
              <a:rPr kumimoji="1" lang="ja-JP" altLang="en-US" dirty="0" smtClean="0">
                <a:latin typeface="+mj-ea"/>
                <a:ea typeface="+mj-ea"/>
              </a:rPr>
              <a:t>顧客情報</a:t>
            </a:r>
            <a:r>
              <a:rPr kumimoji="1" lang="ja-JP" altLang="en-US" dirty="0">
                <a:latin typeface="+mj-ea"/>
                <a:ea typeface="+mj-ea"/>
              </a:rPr>
              <a:t>管理</a:t>
            </a:r>
            <a:endParaRPr kumimoji="1" lang="ja-JP" altLang="en-US" dirty="0" smtClean="0">
              <a:latin typeface="+mj-ea"/>
              <a:ea typeface="+mj-ea"/>
            </a:endParaRPr>
          </a:p>
        </p:txBody>
      </p:sp>
      <p:pic>
        <p:nvPicPr>
          <p:cNvPr id="178" name="図 17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957405" y="1932912"/>
            <a:ext cx="641313" cy="1156535"/>
          </a:xfrm>
          <a:prstGeom prst="rect">
            <a:avLst/>
          </a:prstGeom>
        </p:spPr>
      </p:pic>
      <p:sp>
        <p:nvSpPr>
          <p:cNvPr id="190" name="テキスト ボックス 189"/>
          <p:cNvSpPr txBox="1"/>
          <p:nvPr/>
        </p:nvSpPr>
        <p:spPr>
          <a:xfrm>
            <a:off x="6866770" y="2119686"/>
            <a:ext cx="1942334" cy="861774"/>
          </a:xfrm>
          <a:prstGeom prst="rect">
            <a:avLst/>
          </a:prstGeom>
          <a:noFill/>
        </p:spPr>
        <p:txBody>
          <a:bodyPr wrap="square" rtlCol="0">
            <a:spAutoFit/>
          </a:bodyPr>
          <a:lstStyle/>
          <a:p>
            <a:pPr algn="l"/>
            <a:r>
              <a:rPr kumimoji="1" lang="ja-JP" altLang="en-US" dirty="0" smtClean="0">
                <a:latin typeface="+mj-ea"/>
                <a:ea typeface="+mj-ea"/>
              </a:rPr>
              <a:t>お店のセール情報などを、アプリのプッシュ通知で配信。</a:t>
            </a:r>
            <a:endParaRPr kumimoji="1" lang="en-US" altLang="ja-JP" dirty="0" smtClean="0">
              <a:latin typeface="+mj-ea"/>
              <a:ea typeface="+mj-ea"/>
            </a:endParaRPr>
          </a:p>
          <a:p>
            <a:pPr algn="l"/>
            <a:r>
              <a:rPr lang="ja-JP" altLang="en-US" dirty="0" smtClean="0">
                <a:latin typeface="+mj-ea"/>
                <a:ea typeface="+mj-ea"/>
              </a:rPr>
              <a:t>メルマガと異なり削除されにくいので、お知らせがダイレクトに伝わります。</a:t>
            </a:r>
            <a:endParaRPr kumimoji="1" lang="ja-JP" altLang="en-US" dirty="0" smtClean="0">
              <a:latin typeface="+mj-ea"/>
              <a:ea typeface="+mj-ea"/>
            </a:endParaRPr>
          </a:p>
        </p:txBody>
      </p:sp>
      <p:pic>
        <p:nvPicPr>
          <p:cNvPr id="191" name="図 19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058173" y="3643795"/>
            <a:ext cx="540660" cy="975019"/>
          </a:xfrm>
          <a:prstGeom prst="rect">
            <a:avLst/>
          </a:prstGeom>
        </p:spPr>
      </p:pic>
      <p:pic>
        <p:nvPicPr>
          <p:cNvPr id="201" name="図 20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46534" y="3643795"/>
            <a:ext cx="540660" cy="975019"/>
          </a:xfrm>
          <a:prstGeom prst="rect">
            <a:avLst/>
          </a:prstGeom>
        </p:spPr>
      </p:pic>
      <p:sp>
        <p:nvSpPr>
          <p:cNvPr id="202" name="テキスト ボックス 201"/>
          <p:cNvSpPr txBox="1"/>
          <p:nvPr/>
        </p:nvSpPr>
        <p:spPr>
          <a:xfrm>
            <a:off x="6883167" y="3700326"/>
            <a:ext cx="1724366" cy="861774"/>
          </a:xfrm>
          <a:prstGeom prst="rect">
            <a:avLst/>
          </a:prstGeom>
          <a:noFill/>
        </p:spPr>
        <p:txBody>
          <a:bodyPr wrap="square" rtlCol="0">
            <a:spAutoFit/>
          </a:bodyPr>
          <a:lstStyle/>
          <a:p>
            <a:pPr algn="l"/>
            <a:r>
              <a:rPr kumimoji="1" lang="ja-JP" altLang="en-US" dirty="0" smtClean="0">
                <a:latin typeface="+mj-ea"/>
                <a:ea typeface="+mj-ea"/>
              </a:rPr>
              <a:t>保有ポイント、購入履歴、最終来店日がアプリから確認ができます。</a:t>
            </a:r>
            <a:endParaRPr kumimoji="1" lang="en-US" altLang="ja-JP" dirty="0" smtClean="0">
              <a:latin typeface="+mj-ea"/>
              <a:ea typeface="+mj-ea"/>
            </a:endParaRPr>
          </a:p>
          <a:p>
            <a:pPr algn="l"/>
            <a:r>
              <a:rPr lang="ja-JP" altLang="en-US" dirty="0" smtClean="0">
                <a:latin typeface="+mj-ea"/>
                <a:ea typeface="+mj-ea"/>
              </a:rPr>
              <a:t>電子レシートも発行できるのでお客様に喜ばれます。</a:t>
            </a:r>
            <a:endParaRPr kumimoji="1" lang="ja-JP" altLang="en-US" dirty="0" smtClean="0">
              <a:latin typeface="+mj-ea"/>
              <a:ea typeface="+mj-ea"/>
            </a:endParaRPr>
          </a:p>
        </p:txBody>
      </p:sp>
      <p:pic>
        <p:nvPicPr>
          <p:cNvPr id="192" name="図 19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940456" y="4981794"/>
            <a:ext cx="643896" cy="1161194"/>
          </a:xfrm>
          <a:prstGeom prst="rect">
            <a:avLst/>
          </a:prstGeom>
        </p:spPr>
      </p:pic>
      <p:sp>
        <p:nvSpPr>
          <p:cNvPr id="204" name="テキスト ボックス 203"/>
          <p:cNvSpPr txBox="1"/>
          <p:nvPr/>
        </p:nvSpPr>
        <p:spPr>
          <a:xfrm>
            <a:off x="6906027" y="5224553"/>
            <a:ext cx="1724366" cy="861774"/>
          </a:xfrm>
          <a:prstGeom prst="rect">
            <a:avLst/>
          </a:prstGeom>
          <a:noFill/>
        </p:spPr>
        <p:txBody>
          <a:bodyPr wrap="square" rtlCol="0">
            <a:spAutoFit/>
          </a:bodyPr>
          <a:lstStyle/>
          <a:p>
            <a:pPr algn="l"/>
            <a:r>
              <a:rPr kumimoji="1" lang="ja-JP" altLang="en-US" dirty="0" smtClean="0">
                <a:latin typeface="+mj-ea"/>
                <a:ea typeface="+mj-ea"/>
              </a:rPr>
              <a:t>お客様がアプリから会員証登録をおこなえるので、店舗スタッフの業務が削減できます。また、個人情報管理のリスクが減ります。</a:t>
            </a:r>
          </a:p>
        </p:txBody>
      </p:sp>
      <p:sp>
        <p:nvSpPr>
          <p:cNvPr id="196" name="テキスト ボックス 195"/>
          <p:cNvSpPr txBox="1"/>
          <p:nvPr/>
        </p:nvSpPr>
        <p:spPr>
          <a:xfrm>
            <a:off x="2528067" y="4154372"/>
            <a:ext cx="3286477" cy="338554"/>
          </a:xfrm>
          <a:prstGeom prst="rect">
            <a:avLst/>
          </a:prstGeom>
          <a:noFill/>
        </p:spPr>
        <p:txBody>
          <a:bodyPr wrap="none" rtlCol="0">
            <a:spAutoFit/>
          </a:bodyPr>
          <a:lstStyle/>
          <a:p>
            <a:r>
              <a:rPr kumimoji="1" lang="ja-JP" altLang="en-US" sz="1600" b="1" dirty="0" smtClean="0">
                <a:latin typeface="+mj-ea"/>
                <a:ea typeface="+mj-ea"/>
              </a:rPr>
              <a:t>お店の集客をお手伝いするアプリ</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スライド番号プレースホルダー 5"/>
          <p:cNvSpPr>
            <a:spLocks noGrp="1"/>
          </p:cNvSpPr>
          <p:nvPr>
            <p:ph type="sldNum" sz="quarter" idx="12"/>
          </p:nvPr>
        </p:nvSpPr>
        <p:spPr/>
        <p:txBody>
          <a:bodyPr/>
          <a:lstStyle/>
          <a:p>
            <a:fld id="{8AC906D5-5CC4-4EA6-B826-7CD47916C90F}" type="slidenum">
              <a:rPr lang="en-US" altLang="ja-JP"/>
              <a:pPr/>
              <a:t>42</a:t>
            </a:fld>
            <a:endParaRPr lang="en-US" altLang="ja-JP"/>
          </a:p>
        </p:txBody>
      </p:sp>
      <p:graphicFrame>
        <p:nvGraphicFramePr>
          <p:cNvPr id="454721" name="Object 65"/>
          <p:cNvGraphicFramePr>
            <a:graphicFrameLocks noChangeAspect="1"/>
          </p:cNvGraphicFramePr>
          <p:nvPr/>
        </p:nvGraphicFramePr>
        <p:xfrm>
          <a:off x="8021638" y="3525838"/>
          <a:ext cx="1598612" cy="3084512"/>
        </p:xfrm>
        <a:graphic>
          <a:graphicData uri="http://schemas.openxmlformats.org/presentationml/2006/ole">
            <mc:AlternateContent xmlns:mc="http://schemas.openxmlformats.org/markup-compatibility/2006">
              <mc:Choice xmlns:v="urn:schemas-microsoft-com:vml" Requires="v">
                <p:oleObj spid="_x0000_s455158" name="Image" r:id="rId3" imgW="2514286" imgH="4850794" progId="Photoshop.Image.13">
                  <p:embed/>
                </p:oleObj>
              </mc:Choice>
              <mc:Fallback>
                <p:oleObj name="Image" r:id="rId3" imgW="2514286" imgH="4850794" progId="Photoshop.Image.13">
                  <p:embed/>
                  <p:pic>
                    <p:nvPicPr>
                      <p:cNvPr id="0" name="Object 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1638" y="3525838"/>
                        <a:ext cx="1598612" cy="3084512"/>
                      </a:xfrm>
                      <a:prstGeom prst="rect">
                        <a:avLst/>
                      </a:prstGeom>
                      <a:noFill/>
                      <a:ln>
                        <a:noFill/>
                      </a:ln>
                      <a:effectLst/>
                      <a:extLst/>
                    </p:spPr>
                  </p:pic>
                </p:oleObj>
              </mc:Fallback>
            </mc:AlternateContent>
          </a:graphicData>
        </a:graphic>
      </p:graphicFrame>
      <p:pic>
        <p:nvPicPr>
          <p:cNvPr id="454700" name="Picture 44"/>
          <p:cNvPicPr>
            <a:picLocks noChangeAspect="1" noChangeArrowheads="1"/>
          </p:cNvPicPr>
          <p:nvPr/>
        </p:nvPicPr>
        <p:blipFill rotWithShape="1">
          <a:blip r:embed="rId5">
            <a:extLst>
              <a:ext uri="{28A0092B-C50C-407E-A947-70E740481C1C}">
                <a14:useLocalDpi xmlns:a14="http://schemas.microsoft.com/office/drawing/2010/main" val="0"/>
              </a:ext>
            </a:extLst>
          </a:blip>
          <a:srcRect t="42997"/>
          <a:stretch/>
        </p:blipFill>
        <p:spPr bwMode="auto">
          <a:xfrm>
            <a:off x="6181725" y="4821382"/>
            <a:ext cx="1587500" cy="181436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54709" name="Group 53"/>
          <p:cNvGrpSpPr>
            <a:grpSpLocks/>
          </p:cNvGrpSpPr>
          <p:nvPr/>
        </p:nvGrpSpPr>
        <p:grpSpPr bwMode="auto">
          <a:xfrm>
            <a:off x="5935663" y="3376673"/>
            <a:ext cx="3817937" cy="2224027"/>
            <a:chOff x="3587" y="4707"/>
            <a:chExt cx="2405" cy="1815"/>
          </a:xfrm>
        </p:grpSpPr>
        <p:sp>
          <p:nvSpPr>
            <p:cNvPr id="454703" name="Rectangle 47"/>
            <p:cNvSpPr>
              <a:spLocks noChangeArrowheads="1"/>
            </p:cNvSpPr>
            <p:nvPr/>
          </p:nvSpPr>
          <p:spPr bwMode="auto">
            <a:xfrm>
              <a:off x="3587" y="4707"/>
              <a:ext cx="2405" cy="973"/>
            </a:xfrm>
            <a:prstGeom prst="rect">
              <a:avLst/>
            </a:prstGeom>
            <a:solidFill>
              <a:schemeClr val="bg1"/>
            </a:solidFill>
            <a:ln>
              <a:noFill/>
            </a:ln>
            <a:effectLst/>
            <a:extLs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pic>
          <p:nvPicPr>
            <p:cNvPr id="454707" name="Picture 51" descr="名称未設定-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3587" y="5416"/>
              <a:ext cx="2405" cy="1106"/>
            </a:xfrm>
            <a:prstGeom prst="rect">
              <a:avLst/>
            </a:prstGeom>
            <a:noFill/>
            <a:extLst>
              <a:ext uri="{909E8E84-426E-40DD-AFC4-6F175D3DCCD1}">
                <a14:hiddenFill xmlns:a14="http://schemas.microsoft.com/office/drawing/2010/main">
                  <a:solidFill>
                    <a:srgbClr val="FFFFFF"/>
                  </a:solidFill>
                </a14:hiddenFill>
              </a:ext>
            </a:extLst>
          </p:spPr>
        </p:pic>
      </p:grpSp>
      <p:sp>
        <p:nvSpPr>
          <p:cNvPr id="454662" name="Text Box 63"/>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dirty="0">
                <a:solidFill>
                  <a:srgbClr val="EE6000"/>
                </a:solidFill>
                <a:latin typeface="HG丸ｺﾞｼｯｸM-PRO" panose="020F0600000000000000" pitchFamily="50" charset="-128"/>
                <a:ea typeface="HG丸ｺﾞｼｯｸM-PRO" panose="020F0600000000000000" pitchFamily="50" charset="-128"/>
              </a:rPr>
              <a:t>みせめぐ</a:t>
            </a:r>
            <a:r>
              <a:rPr kumimoji="0" lang="en-US" altLang="ja-JP" sz="2200" b="1" dirty="0">
                <a:solidFill>
                  <a:srgbClr val="EE6000"/>
                </a:solidFill>
                <a:latin typeface="HG丸ｺﾞｼｯｸM-PRO" panose="020F0600000000000000" pitchFamily="50" charset="-128"/>
                <a:ea typeface="HG丸ｺﾞｼｯｸM-PRO" panose="020F0600000000000000" pitchFamily="50" charset="-128"/>
              </a:rPr>
              <a:t>｢</a:t>
            </a:r>
            <a:r>
              <a:rPr kumimoji="0" lang="ja-JP" altLang="en-US" sz="2200" b="1" dirty="0">
                <a:solidFill>
                  <a:srgbClr val="EE6000"/>
                </a:solidFill>
                <a:latin typeface="HG丸ｺﾞｼｯｸM-PRO" panose="020F0600000000000000" pitchFamily="50" charset="-128"/>
                <a:ea typeface="HG丸ｺﾞｼｯｸM-PRO" panose="020F0600000000000000" pitchFamily="50" charset="-128"/>
              </a:rPr>
              <a:t>スマホ会員証</a:t>
            </a:r>
            <a:r>
              <a:rPr kumimoji="0" lang="en-US" altLang="ja-JP" sz="2200" b="1" dirty="0">
                <a:solidFill>
                  <a:srgbClr val="EE6000"/>
                </a:solidFill>
                <a:latin typeface="HG丸ｺﾞｼｯｸM-PRO" panose="020F0600000000000000" pitchFamily="50" charset="-128"/>
                <a:ea typeface="HG丸ｺﾞｼｯｸM-PRO" panose="020F0600000000000000" pitchFamily="50" charset="-128"/>
              </a:rPr>
              <a:t>｣</a:t>
            </a:r>
            <a:r>
              <a:rPr kumimoji="0" lang="ja-JP" altLang="en-US" sz="2200" b="1" dirty="0">
                <a:solidFill>
                  <a:srgbClr val="EE6000"/>
                </a:solidFill>
                <a:latin typeface="HG丸ｺﾞｼｯｸM-PRO" panose="020F0600000000000000" pitchFamily="50" charset="-128"/>
                <a:ea typeface="HG丸ｺﾞｼｯｸM-PRO" panose="020F0600000000000000" pitchFamily="50" charset="-128"/>
              </a:rPr>
              <a:t>機能</a:t>
            </a:r>
          </a:p>
        </p:txBody>
      </p:sp>
      <p:sp>
        <p:nvSpPr>
          <p:cNvPr id="454663" name="Rectangle 70"/>
          <p:cNvSpPr>
            <a:spLocks noChangeArrowheads="1"/>
          </p:cNvSpPr>
          <p:nvPr/>
        </p:nvSpPr>
        <p:spPr bwMode="auto">
          <a:xfrm>
            <a:off x="527050" y="595313"/>
            <a:ext cx="93519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dirty="0" smtClean="0">
                <a:latin typeface="HG丸ｺﾞｼｯｸM-PRO" panose="020F0600000000000000" pitchFamily="50" charset="-128"/>
                <a:ea typeface="HG丸ｺﾞｼｯｸM-PRO" panose="020F0600000000000000" pitchFamily="50" charset="-128"/>
              </a:rPr>
              <a:t>デジタル会員証</a:t>
            </a:r>
            <a:r>
              <a:rPr lang="ja-JP" altLang="en-US" sz="1600" b="1" dirty="0">
                <a:latin typeface="HG丸ｺﾞｼｯｸM-PRO" panose="020F0600000000000000" pitchFamily="50" charset="-128"/>
                <a:ea typeface="HG丸ｺﾞｼｯｸM-PRO" panose="020F0600000000000000" pitchFamily="50" charset="-128"/>
              </a:rPr>
              <a:t>は</a:t>
            </a:r>
            <a:r>
              <a:rPr lang="ja-JP" altLang="en-US" sz="1600" b="1" dirty="0" smtClean="0">
                <a:latin typeface="HG丸ｺﾞｼｯｸM-PRO" panose="020F0600000000000000" pitchFamily="50" charset="-128"/>
                <a:ea typeface="HG丸ｺﾞｼｯｸM-PRO" panose="020F0600000000000000" pitchFamily="50" charset="-128"/>
              </a:rPr>
              <a:t>、店舗スタッフにより会員登録作業</a:t>
            </a:r>
            <a:r>
              <a:rPr lang="ja-JP" altLang="en-US" sz="1600" b="1" dirty="0">
                <a:latin typeface="HG丸ｺﾞｼｯｸM-PRO" panose="020F0600000000000000" pitchFamily="50" charset="-128"/>
                <a:ea typeface="HG丸ｺﾞｼｯｸM-PRO" panose="020F0600000000000000" pitchFamily="50" charset="-128"/>
              </a:rPr>
              <a:t>が無く</a:t>
            </a:r>
            <a:r>
              <a:rPr lang="ja-JP" altLang="en-US" sz="1600" b="1" dirty="0" smtClean="0">
                <a:latin typeface="HG丸ｺﾞｼｯｸM-PRO" panose="020F0600000000000000" pitchFamily="50" charset="-128"/>
                <a:ea typeface="HG丸ｺﾞｼｯｸM-PRO" panose="020F0600000000000000" pitchFamily="50" charset="-128"/>
              </a:rPr>
              <a:t>、会員カード作成も不要なので、</a:t>
            </a:r>
            <a:r>
              <a:rPr lang="ja-JP" altLang="en-US" sz="1600" b="1" dirty="0">
                <a:latin typeface="HG丸ｺﾞｼｯｸM-PRO" panose="020F0600000000000000" pitchFamily="50" charset="-128"/>
                <a:ea typeface="HG丸ｺﾞｼｯｸM-PRO" panose="020F0600000000000000" pitchFamily="50" charset="-128"/>
              </a:rPr>
              <a:t/>
            </a:r>
            <a:br>
              <a:rPr lang="ja-JP" altLang="en-US" sz="1600" b="1" dirty="0">
                <a:latin typeface="HG丸ｺﾞｼｯｸM-PRO" panose="020F0600000000000000" pitchFamily="50" charset="-128"/>
                <a:ea typeface="HG丸ｺﾞｼｯｸM-PRO" panose="020F0600000000000000" pitchFamily="50" charset="-128"/>
              </a:rPr>
            </a:br>
            <a:r>
              <a:rPr lang="ja-JP" altLang="en-US" sz="1600" b="1" dirty="0" smtClean="0">
                <a:latin typeface="HG丸ｺﾞｼｯｸM-PRO" panose="020F0600000000000000" pitchFamily="50" charset="-128"/>
                <a:ea typeface="HG丸ｺﾞｼｯｸM-PRO" panose="020F0600000000000000" pitchFamily="50" charset="-128"/>
              </a:rPr>
              <a:t>人件費やカード</a:t>
            </a:r>
            <a:r>
              <a:rPr lang="ja-JP" altLang="en-US" sz="1600" b="1" dirty="0">
                <a:latin typeface="HG丸ｺﾞｼｯｸM-PRO" panose="020F0600000000000000" pitchFamily="50" charset="-128"/>
                <a:ea typeface="HG丸ｺﾞｼｯｸM-PRO" panose="020F0600000000000000" pitchFamily="50" charset="-128"/>
              </a:rPr>
              <a:t>作成代金を</a:t>
            </a:r>
            <a:r>
              <a:rPr lang="ja-JP" altLang="en-US" sz="1600" b="1" dirty="0" smtClean="0">
                <a:latin typeface="HG丸ｺﾞｼｯｸM-PRO" panose="020F0600000000000000" pitchFamily="50" charset="-128"/>
                <a:ea typeface="HG丸ｺﾞｼｯｸM-PRO" panose="020F0600000000000000" pitchFamily="50" charset="-128"/>
              </a:rPr>
              <a:t>削減できます。</a:t>
            </a:r>
            <a:endParaRPr lang="en-US" altLang="ja-JP" sz="1600" b="1" dirty="0">
              <a:latin typeface="HG丸ｺﾞｼｯｸM-PRO" panose="020F0600000000000000" pitchFamily="50" charset="-128"/>
              <a:ea typeface="HG丸ｺﾞｼｯｸM-PRO" panose="020F0600000000000000" pitchFamily="50" charset="-128"/>
            </a:endParaRPr>
          </a:p>
        </p:txBody>
      </p:sp>
      <p:sp>
        <p:nvSpPr>
          <p:cNvPr id="454680" name="Text Box 24"/>
          <p:cNvSpPr txBox="1">
            <a:spLocks noChangeArrowheads="1"/>
          </p:cNvSpPr>
          <p:nvPr/>
        </p:nvSpPr>
        <p:spPr bwMode="auto">
          <a:xfrm>
            <a:off x="523875" y="1206500"/>
            <a:ext cx="1817688" cy="55399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ja-JP" dirty="0">
                <a:latin typeface="+mj-lt"/>
                <a:ea typeface="HG丸ｺﾞｼｯｸM-PRO" panose="020F0600000000000000" pitchFamily="50" charset="-128"/>
              </a:rPr>
              <a:t>① </a:t>
            </a:r>
            <a:r>
              <a:rPr lang="ja-JP" altLang="en-US" dirty="0">
                <a:latin typeface="+mj-lt"/>
                <a:ea typeface="HG丸ｺﾞｼｯｸM-PRO" panose="020F0600000000000000" pitchFamily="50" charset="-128"/>
              </a:rPr>
              <a:t>店頭の</a:t>
            </a:r>
            <a:r>
              <a:rPr lang="en-US" altLang="ja-JP" dirty="0">
                <a:latin typeface="+mj-lt"/>
                <a:ea typeface="HG丸ｺﾞｼｯｸM-PRO" panose="020F0600000000000000" pitchFamily="50" charset="-128"/>
              </a:rPr>
              <a:t>POP</a:t>
            </a:r>
            <a:r>
              <a:rPr lang="ja-JP" altLang="en-US" dirty="0">
                <a:latin typeface="+mj-lt"/>
                <a:ea typeface="HG丸ｺﾞｼｯｸM-PRO" panose="020F0600000000000000" pitchFamily="50" charset="-128"/>
              </a:rPr>
              <a:t>や</a:t>
            </a:r>
            <a:r>
              <a:rPr lang="en-US" altLang="ja-JP" dirty="0">
                <a:latin typeface="+mj-lt"/>
                <a:ea typeface="HG丸ｺﾞｼｯｸM-PRO" panose="020F0600000000000000" pitchFamily="50" charset="-128"/>
              </a:rPr>
              <a:t>､WEB</a:t>
            </a:r>
            <a:r>
              <a:rPr lang="ja-JP" altLang="en-US" dirty="0" smtClean="0">
                <a:latin typeface="+mj-lt"/>
                <a:ea typeface="HG丸ｺﾞｼｯｸM-PRO" panose="020F0600000000000000" pitchFamily="50" charset="-128"/>
              </a:rPr>
              <a:t>サイトから、</a:t>
            </a:r>
            <a:r>
              <a:rPr lang="en-US" altLang="ja-JP" dirty="0">
                <a:latin typeface="+mj-lt"/>
                <a:ea typeface="HG丸ｺﾞｼｯｸM-PRO" panose="020F0600000000000000" pitchFamily="50" charset="-128"/>
              </a:rPr>
              <a:t>QR</a:t>
            </a:r>
            <a:r>
              <a:rPr lang="ja-JP" altLang="en-US" dirty="0" smtClean="0">
                <a:latin typeface="+mj-lt"/>
                <a:ea typeface="HG丸ｺﾞｼｯｸM-PRO" panose="020F0600000000000000" pitchFamily="50" charset="-128"/>
              </a:rPr>
              <a:t>コードを使ってアプリへ誘導します。</a:t>
            </a:r>
            <a:endParaRPr lang="ja-JP" altLang="en-US" dirty="0">
              <a:latin typeface="+mj-lt"/>
              <a:ea typeface="HG丸ｺﾞｼｯｸM-PRO" panose="020F0600000000000000" pitchFamily="50" charset="-128"/>
            </a:endParaRPr>
          </a:p>
        </p:txBody>
      </p:sp>
      <p:sp>
        <p:nvSpPr>
          <p:cNvPr id="454681" name="Text Box 25"/>
          <p:cNvSpPr txBox="1">
            <a:spLocks noChangeArrowheads="1"/>
          </p:cNvSpPr>
          <p:nvPr/>
        </p:nvSpPr>
        <p:spPr bwMode="auto">
          <a:xfrm>
            <a:off x="2481263" y="1206500"/>
            <a:ext cx="1876425" cy="4001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ja-JP" dirty="0">
                <a:latin typeface="+mj-lt"/>
                <a:ea typeface="HG丸ｺﾞｼｯｸM-PRO" panose="020F0600000000000000" pitchFamily="50" charset="-128"/>
              </a:rPr>
              <a:t>② </a:t>
            </a:r>
            <a:r>
              <a:rPr lang="ja-JP" altLang="en-US" dirty="0">
                <a:latin typeface="+mj-lt"/>
                <a:ea typeface="HG丸ｺﾞｼｯｸM-PRO" panose="020F0600000000000000" pitchFamily="50" charset="-128"/>
              </a:rPr>
              <a:t>アプリダウンロード、</a:t>
            </a:r>
            <a:br>
              <a:rPr lang="ja-JP" altLang="en-US" dirty="0">
                <a:latin typeface="+mj-lt"/>
                <a:ea typeface="HG丸ｺﾞｼｯｸM-PRO" panose="020F0600000000000000" pitchFamily="50" charset="-128"/>
              </a:rPr>
            </a:br>
            <a:r>
              <a:rPr lang="ja-JP" altLang="en-US" dirty="0" smtClean="0">
                <a:latin typeface="+mj-lt"/>
                <a:ea typeface="HG丸ｺﾞｼｯｸM-PRO" panose="020F0600000000000000" pitchFamily="50" charset="-128"/>
              </a:rPr>
              <a:t>お店詳細ページを開きます。</a:t>
            </a:r>
            <a:endParaRPr lang="ja-JP" altLang="en-US" dirty="0">
              <a:latin typeface="+mj-lt"/>
              <a:ea typeface="HG丸ｺﾞｼｯｸM-PRO" panose="020F0600000000000000" pitchFamily="50" charset="-128"/>
            </a:endParaRPr>
          </a:p>
        </p:txBody>
      </p:sp>
      <p:sp>
        <p:nvSpPr>
          <p:cNvPr id="454682" name="Text Box 26"/>
          <p:cNvSpPr txBox="1">
            <a:spLocks noChangeArrowheads="1"/>
          </p:cNvSpPr>
          <p:nvPr/>
        </p:nvSpPr>
        <p:spPr bwMode="auto">
          <a:xfrm>
            <a:off x="4260850" y="1206500"/>
            <a:ext cx="1741488" cy="4001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ja-JP" dirty="0">
                <a:latin typeface="+mj-lt"/>
                <a:ea typeface="HG丸ｺﾞｼｯｸM-PRO" panose="020F0600000000000000" pitchFamily="50" charset="-128"/>
              </a:rPr>
              <a:t>③ </a:t>
            </a:r>
            <a:r>
              <a:rPr lang="ja-JP" altLang="en-US" dirty="0" smtClean="0">
                <a:latin typeface="+mj-lt"/>
                <a:ea typeface="HG丸ｺﾞｼｯｸM-PRO" panose="020F0600000000000000" pitchFamily="50" charset="-128"/>
              </a:rPr>
              <a:t>お店詳細ページ</a:t>
            </a:r>
            <a:r>
              <a:rPr lang="ja-JP" altLang="en-US" dirty="0">
                <a:latin typeface="+mj-lt"/>
                <a:ea typeface="HG丸ｺﾞｼｯｸM-PRO" panose="020F0600000000000000" pitchFamily="50" charset="-128"/>
              </a:rPr>
              <a:t>の</a:t>
            </a:r>
            <a:r>
              <a:rPr lang="en-US" altLang="ja-JP" dirty="0" smtClean="0">
                <a:latin typeface="+mj-lt"/>
                <a:ea typeface="HG丸ｺﾞｼｯｸM-PRO" panose="020F0600000000000000" pitchFamily="50" charset="-128"/>
              </a:rPr>
              <a:t>｢</a:t>
            </a:r>
            <a:r>
              <a:rPr lang="ja-JP" altLang="en-US" dirty="0" smtClean="0">
                <a:latin typeface="+mj-lt"/>
                <a:ea typeface="HG丸ｺﾞｼｯｸM-PRO" panose="020F0600000000000000" pitchFamily="50" charset="-128"/>
              </a:rPr>
              <a:t>新規会員証発行</a:t>
            </a:r>
            <a:r>
              <a:rPr lang="en-US" altLang="ja-JP" dirty="0" smtClean="0">
                <a:latin typeface="+mj-lt"/>
                <a:ea typeface="HG丸ｺﾞｼｯｸM-PRO" panose="020F0600000000000000" pitchFamily="50" charset="-128"/>
              </a:rPr>
              <a:t>｣</a:t>
            </a:r>
            <a:r>
              <a:rPr lang="ja-JP" altLang="en-US" dirty="0">
                <a:latin typeface="+mj-lt"/>
                <a:ea typeface="HG丸ｺﾞｼｯｸM-PRO" panose="020F0600000000000000" pitchFamily="50" charset="-128"/>
              </a:rPr>
              <a:t>をタップ </a:t>
            </a:r>
          </a:p>
        </p:txBody>
      </p:sp>
      <p:sp>
        <p:nvSpPr>
          <p:cNvPr id="454684" name="Text Box 28"/>
          <p:cNvSpPr txBox="1">
            <a:spLocks noChangeArrowheads="1"/>
          </p:cNvSpPr>
          <p:nvPr/>
        </p:nvSpPr>
        <p:spPr bwMode="auto">
          <a:xfrm>
            <a:off x="7832725" y="1206500"/>
            <a:ext cx="1884363" cy="549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ja-JP" dirty="0">
                <a:latin typeface="+mj-lt"/>
                <a:ea typeface="HG丸ｺﾞｼｯｸM-PRO" panose="020F0600000000000000" pitchFamily="50" charset="-128"/>
              </a:rPr>
              <a:t>⑤ </a:t>
            </a:r>
            <a:r>
              <a:rPr lang="ja-JP" altLang="en-US" dirty="0">
                <a:latin typeface="+mj-lt"/>
                <a:ea typeface="HG丸ｺﾞｼｯｸM-PRO" panose="020F0600000000000000" pitchFamily="50" charset="-128"/>
              </a:rPr>
              <a:t>す</a:t>
            </a:r>
            <a:r>
              <a:rPr lang="ja-JP" altLang="en-US" dirty="0" smtClean="0">
                <a:latin typeface="+mj-lt"/>
                <a:ea typeface="HG丸ｺﾞｼｯｸM-PRO" panose="020F0600000000000000" pitchFamily="50" charset="-128"/>
              </a:rPr>
              <a:t>ぐにお店</a:t>
            </a:r>
            <a:r>
              <a:rPr lang="ja-JP" altLang="en-US" dirty="0">
                <a:latin typeface="+mj-lt"/>
                <a:ea typeface="HG丸ｺﾞｼｯｸM-PRO" panose="020F0600000000000000" pitchFamily="50" charset="-128"/>
              </a:rPr>
              <a:t>のポイントカードが作成されるので、買い物をします。</a:t>
            </a:r>
          </a:p>
        </p:txBody>
      </p:sp>
      <p:graphicFrame>
        <p:nvGraphicFramePr>
          <p:cNvPr id="454696" name="Object 40"/>
          <p:cNvGraphicFramePr>
            <a:graphicFrameLocks noChangeAspect="1"/>
          </p:cNvGraphicFramePr>
          <p:nvPr/>
        </p:nvGraphicFramePr>
        <p:xfrm>
          <a:off x="2649538" y="4879975"/>
          <a:ext cx="3008312" cy="1800225"/>
        </p:xfrm>
        <a:graphic>
          <a:graphicData uri="http://schemas.openxmlformats.org/presentationml/2006/ole">
            <mc:AlternateContent xmlns:mc="http://schemas.openxmlformats.org/markup-compatibility/2006">
              <mc:Choice xmlns:v="urn:schemas-microsoft-com:vml" Requires="v">
                <p:oleObj spid="_x0000_s455159" name="Image" r:id="rId7" imgW="9193651" imgH="5498413" progId="Photoshop.Image.13">
                  <p:embed/>
                </p:oleObj>
              </mc:Choice>
              <mc:Fallback>
                <p:oleObj name="Image" r:id="rId7" imgW="9193651" imgH="5498413" progId="Photoshop.Image.13">
                  <p:embed/>
                  <p:pic>
                    <p:nvPicPr>
                      <p:cNvPr id="0" name="Object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49538" y="4879975"/>
                        <a:ext cx="3008312" cy="1800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54705" name="Text Box 49"/>
          <p:cNvSpPr txBox="1">
            <a:spLocks noChangeArrowheads="1"/>
          </p:cNvSpPr>
          <p:nvPr/>
        </p:nvSpPr>
        <p:spPr bwMode="auto">
          <a:xfrm>
            <a:off x="493713" y="4256088"/>
            <a:ext cx="5164137" cy="549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ja-JP" dirty="0">
                <a:latin typeface="+mj-lt"/>
                <a:ea typeface="HG丸ｺﾞｼｯｸM-PRO" panose="020F0600000000000000" pitchFamily="50" charset="-128"/>
              </a:rPr>
              <a:t>⑥ </a:t>
            </a:r>
            <a:r>
              <a:rPr lang="ja-JP" altLang="en-US" dirty="0">
                <a:latin typeface="+mj-lt"/>
                <a:ea typeface="HG丸ｺﾞｼｯｸM-PRO" panose="020F0600000000000000" pitchFamily="50" charset="-128"/>
              </a:rPr>
              <a:t>お客様：作成</a:t>
            </a:r>
            <a:r>
              <a:rPr lang="ja-JP" altLang="en-US" dirty="0" smtClean="0">
                <a:latin typeface="+mj-lt"/>
                <a:ea typeface="HG丸ｺﾞｼｯｸM-PRO" panose="020F0600000000000000" pitchFamily="50" charset="-128"/>
              </a:rPr>
              <a:t>したデジタル会員証</a:t>
            </a:r>
            <a:r>
              <a:rPr lang="ja-JP" altLang="en-US" dirty="0">
                <a:latin typeface="+mj-lt"/>
                <a:ea typeface="HG丸ｺﾞｼｯｸM-PRO" panose="020F0600000000000000" pitchFamily="50" charset="-128"/>
              </a:rPr>
              <a:t>を提示します。</a:t>
            </a:r>
            <a:br>
              <a:rPr lang="ja-JP" altLang="en-US" dirty="0">
                <a:latin typeface="+mj-lt"/>
                <a:ea typeface="HG丸ｺﾞｼｯｸM-PRO" panose="020F0600000000000000" pitchFamily="50" charset="-128"/>
              </a:rPr>
            </a:br>
            <a:r>
              <a:rPr lang="ja-JP" altLang="en-US" dirty="0">
                <a:latin typeface="+mj-lt"/>
                <a:ea typeface="HG丸ｺﾞｼｯｸM-PRO" panose="020F0600000000000000" pitchFamily="50" charset="-128"/>
              </a:rPr>
              <a:t>　 お店様</a:t>
            </a:r>
            <a:r>
              <a:rPr lang="ja-JP" altLang="en-US" dirty="0" smtClean="0">
                <a:latin typeface="+mj-lt"/>
                <a:ea typeface="HG丸ｺﾞｼｯｸM-PRO" panose="020F0600000000000000" pitchFamily="50" charset="-128"/>
              </a:rPr>
              <a:t>：デジタル会員証</a:t>
            </a:r>
            <a:r>
              <a:rPr lang="ja-JP" altLang="en-US" dirty="0">
                <a:latin typeface="+mj-lt"/>
                <a:ea typeface="HG丸ｺﾞｼｯｸM-PRO" panose="020F0600000000000000" pitchFamily="50" charset="-128"/>
              </a:rPr>
              <a:t>をスキャンし</a:t>
            </a:r>
            <a:r>
              <a:rPr lang="en-US" altLang="ja-JP" dirty="0">
                <a:latin typeface="+mj-lt"/>
                <a:ea typeface="HG丸ｺﾞｼｯｸM-PRO" panose="020F0600000000000000" pitchFamily="50" charset="-128"/>
              </a:rPr>
              <a:t>､</a:t>
            </a:r>
            <a:r>
              <a:rPr lang="ja-JP" altLang="en-US" dirty="0">
                <a:latin typeface="+mj-lt"/>
                <a:ea typeface="HG丸ｺﾞｼｯｸM-PRO" panose="020F0600000000000000" pitchFamily="50" charset="-128"/>
              </a:rPr>
              <a:t>販売処理を行いポイント付与します。</a:t>
            </a:r>
            <a:br>
              <a:rPr lang="ja-JP" altLang="en-US" dirty="0">
                <a:latin typeface="+mj-lt"/>
                <a:ea typeface="HG丸ｺﾞｼｯｸM-PRO" panose="020F0600000000000000" pitchFamily="50" charset="-128"/>
              </a:rPr>
            </a:br>
            <a:r>
              <a:rPr lang="ja-JP" altLang="en-US" dirty="0">
                <a:latin typeface="+mj-lt"/>
                <a:ea typeface="HG丸ｺﾞｼｯｸM-PRO" panose="020F0600000000000000" pitchFamily="50" charset="-128"/>
              </a:rPr>
              <a:t>　　　　　（</a:t>
            </a:r>
            <a:r>
              <a:rPr lang="en-US" altLang="ja-JP" dirty="0">
                <a:latin typeface="+mj-lt"/>
                <a:ea typeface="HG丸ｺﾞｼｯｸM-PRO" panose="020F0600000000000000" pitchFamily="50" charset="-128"/>
              </a:rPr>
              <a:t>BCPOS</a:t>
            </a:r>
            <a:r>
              <a:rPr lang="ja-JP" altLang="en-US" dirty="0">
                <a:latin typeface="+mj-lt"/>
                <a:ea typeface="HG丸ｺﾞｼｯｸM-PRO" panose="020F0600000000000000" pitchFamily="50" charset="-128"/>
              </a:rPr>
              <a:t>は</a:t>
            </a:r>
            <a:r>
              <a:rPr lang="en-US" altLang="ja-JP" dirty="0" err="1" smtClean="0">
                <a:latin typeface="+mj-lt"/>
                <a:ea typeface="HG丸ｺﾞｼｯｸM-PRO" panose="020F0600000000000000" pitchFamily="50" charset="-128"/>
              </a:rPr>
              <a:t>Tenpovisor</a:t>
            </a:r>
            <a:r>
              <a:rPr lang="ja-JP" altLang="en-US" dirty="0" smtClean="0">
                <a:latin typeface="+mj-lt"/>
                <a:ea typeface="HG丸ｺﾞｼｯｸM-PRO" panose="020F0600000000000000" pitchFamily="50" charset="-128"/>
              </a:rPr>
              <a:t>を経由して会員</a:t>
            </a:r>
            <a:r>
              <a:rPr lang="ja-JP" altLang="en-US" dirty="0">
                <a:latin typeface="+mj-lt"/>
                <a:ea typeface="HG丸ｺﾞｼｯｸM-PRO" panose="020F0600000000000000" pitchFamily="50" charset="-128"/>
              </a:rPr>
              <a:t>情報を参照</a:t>
            </a:r>
            <a:r>
              <a:rPr lang="ja-JP" altLang="en-US" dirty="0" smtClean="0">
                <a:latin typeface="+mj-lt"/>
                <a:ea typeface="HG丸ｺﾞｼｯｸM-PRO" panose="020F0600000000000000" pitchFamily="50" charset="-128"/>
              </a:rPr>
              <a:t>しレジ</a:t>
            </a:r>
            <a:r>
              <a:rPr lang="ja-JP" altLang="en-US" dirty="0">
                <a:latin typeface="+mj-lt"/>
                <a:ea typeface="HG丸ｺﾞｼｯｸM-PRO" panose="020F0600000000000000" pitchFamily="50" charset="-128"/>
              </a:rPr>
              <a:t>画面へ</a:t>
            </a:r>
            <a:r>
              <a:rPr lang="ja-JP" altLang="en-US" dirty="0" smtClean="0">
                <a:latin typeface="+mj-lt"/>
                <a:ea typeface="HG丸ｺﾞｼｯｸM-PRO" panose="020F0600000000000000" pitchFamily="50" charset="-128"/>
              </a:rPr>
              <a:t>表示）</a:t>
            </a:r>
            <a:endParaRPr lang="ja-JP" altLang="en-US" dirty="0">
              <a:latin typeface="+mj-lt"/>
              <a:ea typeface="HG丸ｺﾞｼｯｸM-PRO" panose="020F0600000000000000" pitchFamily="50" charset="-128"/>
            </a:endParaRPr>
          </a:p>
        </p:txBody>
      </p:sp>
      <p:sp>
        <p:nvSpPr>
          <p:cNvPr id="454706" name="Text Box 50"/>
          <p:cNvSpPr txBox="1">
            <a:spLocks noChangeArrowheads="1"/>
          </p:cNvSpPr>
          <p:nvPr/>
        </p:nvSpPr>
        <p:spPr bwMode="auto">
          <a:xfrm>
            <a:off x="5935663" y="4256088"/>
            <a:ext cx="3768725" cy="549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ja-JP" dirty="0">
                <a:latin typeface="+mj-lt"/>
                <a:ea typeface="HG丸ｺﾞｼｯｸM-PRO" panose="020F0600000000000000" pitchFamily="50" charset="-128"/>
              </a:rPr>
              <a:t>⑦ </a:t>
            </a:r>
            <a:r>
              <a:rPr lang="ja-JP" altLang="en-US" dirty="0">
                <a:latin typeface="+mj-lt"/>
                <a:ea typeface="HG丸ｺﾞｼｯｸM-PRO" panose="020F0600000000000000" pitchFamily="50" charset="-128"/>
              </a:rPr>
              <a:t>ポイントは通常通りレシートへの記載と、スマホのアプリにも記載されます。アプリではお客様の購入履歴も確認できるのでリピート率の</a:t>
            </a:r>
            <a:r>
              <a:rPr lang="en-US" altLang="ja-JP" dirty="0">
                <a:latin typeface="+mj-lt"/>
                <a:ea typeface="HG丸ｺﾞｼｯｸM-PRO" panose="020F0600000000000000" pitchFamily="50" charset="-128"/>
              </a:rPr>
              <a:t>Up</a:t>
            </a:r>
            <a:r>
              <a:rPr lang="ja-JP" altLang="en-US" dirty="0" err="1">
                <a:latin typeface="+mj-lt"/>
                <a:ea typeface="HG丸ｺﾞｼｯｸM-PRO" panose="020F0600000000000000" pitchFamily="50" charset="-128"/>
              </a:rPr>
              <a:t>にも</a:t>
            </a:r>
            <a:r>
              <a:rPr lang="ja-JP" altLang="en-US" dirty="0">
                <a:latin typeface="+mj-lt"/>
                <a:ea typeface="HG丸ｺﾞｼｯｸM-PRO" panose="020F0600000000000000" pitchFamily="50" charset="-128"/>
              </a:rPr>
              <a:t>つながります。</a:t>
            </a:r>
          </a:p>
        </p:txBody>
      </p:sp>
      <p:sp>
        <p:nvSpPr>
          <p:cNvPr id="454683" name="Text Box 27"/>
          <p:cNvSpPr txBox="1">
            <a:spLocks noChangeArrowheads="1"/>
          </p:cNvSpPr>
          <p:nvPr/>
        </p:nvSpPr>
        <p:spPr bwMode="auto">
          <a:xfrm>
            <a:off x="6002338" y="1206500"/>
            <a:ext cx="1817687" cy="549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ja-JP">
                <a:latin typeface="+mj-lt"/>
                <a:ea typeface="HG丸ｺﾞｼｯｸM-PRO" panose="020F0600000000000000" pitchFamily="50" charset="-128"/>
              </a:rPr>
              <a:t>④ </a:t>
            </a:r>
            <a:r>
              <a:rPr lang="ja-JP" altLang="en-US">
                <a:latin typeface="+mj-lt"/>
                <a:ea typeface="HG丸ｺﾞｼｯｸM-PRO" panose="020F0600000000000000" pitchFamily="50" charset="-128"/>
              </a:rPr>
              <a:t>お客様がご自身で、メールアドレスを登録し送信します。  </a:t>
            </a:r>
            <a:r>
              <a:rPr lang="en-US" altLang="ja-JP">
                <a:latin typeface="+mj-lt"/>
                <a:ea typeface="HG丸ｺﾞｼｯｸM-PRO" panose="020F0600000000000000" pitchFamily="50" charset="-128"/>
              </a:rPr>
              <a:t>(</a:t>
            </a:r>
            <a:r>
              <a:rPr lang="ja-JP" altLang="en-US">
                <a:latin typeface="+mj-lt"/>
                <a:ea typeface="HG丸ｺﾞｼｯｸM-PRO" panose="020F0600000000000000" pitchFamily="50" charset="-128"/>
              </a:rPr>
              <a:t>他、会員情報）</a:t>
            </a:r>
          </a:p>
        </p:txBody>
      </p:sp>
      <p:pic>
        <p:nvPicPr>
          <p:cNvPr id="3" name="図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4571" y="1862715"/>
            <a:ext cx="1555595" cy="2206048"/>
          </a:xfrm>
          <a:prstGeom prst="rect">
            <a:avLst/>
          </a:prstGeom>
        </p:spPr>
      </p:pic>
      <p:sp>
        <p:nvSpPr>
          <p:cNvPr id="4" name="正方形/長方形 3"/>
          <p:cNvSpPr/>
          <p:nvPr/>
        </p:nvSpPr>
        <p:spPr>
          <a:xfrm>
            <a:off x="604571" y="1862715"/>
            <a:ext cx="1555595" cy="2206048"/>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p:cNvPicPr>
            <a:picLocks noChangeAspect="1"/>
          </p:cNvPicPr>
          <p:nvPr/>
        </p:nvPicPr>
        <p:blipFill rotWithShape="1">
          <a:blip r:embed="rId10">
            <a:extLst>
              <a:ext uri="{28A0092B-C50C-407E-A947-70E740481C1C}">
                <a14:useLocalDpi xmlns:a14="http://schemas.microsoft.com/office/drawing/2010/main" val="0"/>
              </a:ext>
            </a:extLst>
          </a:blip>
          <a:srcRect b="26683"/>
          <a:stretch/>
        </p:blipFill>
        <p:spPr>
          <a:xfrm>
            <a:off x="2366199" y="1701599"/>
            <a:ext cx="1800000" cy="2379949"/>
          </a:xfrm>
          <a:prstGeom prst="rect">
            <a:avLst/>
          </a:prstGeom>
        </p:spPr>
      </p:pic>
      <p:pic>
        <p:nvPicPr>
          <p:cNvPr id="6" name="図 5"/>
          <p:cNvPicPr>
            <a:picLocks noChangeAspect="1"/>
          </p:cNvPicPr>
          <p:nvPr/>
        </p:nvPicPr>
        <p:blipFill rotWithShape="1">
          <a:blip r:embed="rId11">
            <a:extLst>
              <a:ext uri="{28A0092B-C50C-407E-A947-70E740481C1C}">
                <a14:useLocalDpi xmlns:a14="http://schemas.microsoft.com/office/drawing/2010/main" val="0"/>
              </a:ext>
            </a:extLst>
          </a:blip>
          <a:srcRect t="-1" b="26684"/>
          <a:stretch/>
        </p:blipFill>
        <p:spPr>
          <a:xfrm>
            <a:off x="4109553" y="1701600"/>
            <a:ext cx="1800000" cy="2379949"/>
          </a:xfrm>
          <a:prstGeom prst="rect">
            <a:avLst/>
          </a:prstGeom>
        </p:spPr>
      </p:pic>
      <p:pic>
        <p:nvPicPr>
          <p:cNvPr id="7" name="図 6"/>
          <p:cNvPicPr>
            <a:picLocks noChangeAspect="1"/>
          </p:cNvPicPr>
          <p:nvPr/>
        </p:nvPicPr>
        <p:blipFill rotWithShape="1">
          <a:blip r:embed="rId12">
            <a:extLst>
              <a:ext uri="{28A0092B-C50C-407E-A947-70E740481C1C}">
                <a14:useLocalDpi xmlns:a14="http://schemas.microsoft.com/office/drawing/2010/main" val="0"/>
              </a:ext>
            </a:extLst>
          </a:blip>
          <a:srcRect b="26171"/>
          <a:stretch/>
        </p:blipFill>
        <p:spPr>
          <a:xfrm>
            <a:off x="5945692" y="1701600"/>
            <a:ext cx="1800000" cy="2396575"/>
          </a:xfrm>
          <a:prstGeom prst="rect">
            <a:avLst/>
          </a:prstGeom>
        </p:spPr>
      </p:pic>
      <p:pic>
        <p:nvPicPr>
          <p:cNvPr id="8" name="図 7"/>
          <p:cNvPicPr>
            <a:picLocks noChangeAspect="1"/>
          </p:cNvPicPr>
          <p:nvPr/>
        </p:nvPicPr>
        <p:blipFill rotWithShape="1">
          <a:blip r:embed="rId13">
            <a:extLst>
              <a:ext uri="{28A0092B-C50C-407E-A947-70E740481C1C}">
                <a14:useLocalDpi xmlns:a14="http://schemas.microsoft.com/office/drawing/2010/main" val="0"/>
              </a:ext>
            </a:extLst>
          </a:blip>
          <a:srcRect b="25146"/>
          <a:stretch/>
        </p:blipFill>
        <p:spPr>
          <a:xfrm>
            <a:off x="7864588" y="1701599"/>
            <a:ext cx="1800000" cy="2429826"/>
          </a:xfrm>
          <a:prstGeom prst="rect">
            <a:avLst/>
          </a:prstGeom>
        </p:spPr>
      </p:pic>
      <p:pic>
        <p:nvPicPr>
          <p:cNvPr id="9" name="図 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41828" y="4879975"/>
            <a:ext cx="1255297" cy="1680857"/>
          </a:xfrm>
          <a:prstGeom prst="rect">
            <a:avLst/>
          </a:prstGeom>
        </p:spPr>
      </p:pic>
      <p:pic>
        <p:nvPicPr>
          <p:cNvPr id="10" name="図 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1120" y="5153953"/>
            <a:ext cx="1214716" cy="113290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スライド番号プレースホルダー 5"/>
          <p:cNvSpPr>
            <a:spLocks noGrp="1"/>
          </p:cNvSpPr>
          <p:nvPr>
            <p:ph type="sldNum" sz="quarter" idx="12"/>
          </p:nvPr>
        </p:nvSpPr>
        <p:spPr/>
        <p:txBody>
          <a:bodyPr/>
          <a:lstStyle/>
          <a:p>
            <a:fld id="{4EB0AF42-58E6-42DE-B828-D44168328ABB}" type="slidenum">
              <a:rPr lang="en-US" altLang="ja-JP"/>
              <a:pPr/>
              <a:t>43</a:t>
            </a:fld>
            <a:endParaRPr lang="en-US" altLang="ja-JP"/>
          </a:p>
        </p:txBody>
      </p:sp>
      <p:graphicFrame>
        <p:nvGraphicFramePr>
          <p:cNvPr id="455707" name="Object 27"/>
          <p:cNvGraphicFramePr>
            <a:graphicFrameLocks noChangeAspect="1"/>
          </p:cNvGraphicFramePr>
          <p:nvPr>
            <p:extLst>
              <p:ext uri="{D42A27DB-BD31-4B8C-83A1-F6EECF244321}">
                <p14:modId xmlns:p14="http://schemas.microsoft.com/office/powerpoint/2010/main" val="1299577178"/>
              </p:ext>
            </p:extLst>
          </p:nvPr>
        </p:nvGraphicFramePr>
        <p:xfrm>
          <a:off x="3796621" y="2786215"/>
          <a:ext cx="1474787" cy="2851150"/>
        </p:xfrm>
        <a:graphic>
          <a:graphicData uri="http://schemas.openxmlformats.org/presentationml/2006/ole">
            <mc:AlternateContent xmlns:mc="http://schemas.openxmlformats.org/markup-compatibility/2006">
              <mc:Choice xmlns:v="urn:schemas-microsoft-com:vml" Requires="v">
                <p:oleObj spid="_x0000_s456067" name="Image" r:id="rId3" imgW="11961905" imgH="23123810" progId="Photoshop.Image.13">
                  <p:embed/>
                </p:oleObj>
              </mc:Choice>
              <mc:Fallback>
                <p:oleObj name="Image" r:id="rId3" imgW="11961905" imgH="23123810" progId="Photoshop.Image.13">
                  <p:embed/>
                  <p:pic>
                    <p:nvPicPr>
                      <p:cNvPr id="0" name="Object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6621" y="2786215"/>
                        <a:ext cx="1474787" cy="28511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55708" name="Object 28"/>
          <p:cNvGraphicFramePr>
            <a:graphicFrameLocks noChangeAspect="1"/>
          </p:cNvGraphicFramePr>
          <p:nvPr>
            <p:extLst>
              <p:ext uri="{D42A27DB-BD31-4B8C-83A1-F6EECF244321}">
                <p14:modId xmlns:p14="http://schemas.microsoft.com/office/powerpoint/2010/main" val="263124436"/>
              </p:ext>
            </p:extLst>
          </p:nvPr>
        </p:nvGraphicFramePr>
        <p:xfrm>
          <a:off x="4775104" y="3273955"/>
          <a:ext cx="1474788" cy="2851150"/>
        </p:xfrm>
        <a:graphic>
          <a:graphicData uri="http://schemas.openxmlformats.org/presentationml/2006/ole">
            <mc:AlternateContent xmlns:mc="http://schemas.openxmlformats.org/markup-compatibility/2006">
              <mc:Choice xmlns:v="urn:schemas-microsoft-com:vml" Requires="v">
                <p:oleObj spid="_x0000_s456068" name="Image" r:id="rId5" imgW="11961905" imgH="23123810" progId="Photoshop.Image.13">
                  <p:embed/>
                </p:oleObj>
              </mc:Choice>
              <mc:Fallback>
                <p:oleObj name="Image" r:id="rId5" imgW="11961905" imgH="23123810" progId="Photoshop.Image.13">
                  <p:embed/>
                  <p:pic>
                    <p:nvPicPr>
                      <p:cNvPr id="0" name="Object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5104" y="3273955"/>
                        <a:ext cx="1474788" cy="28511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55684" name="Text Box 63"/>
          <p:cNvSpPr txBox="1">
            <a:spLocks noChangeArrowheads="1"/>
          </p:cNvSpPr>
          <p:nvPr/>
        </p:nvSpPr>
        <p:spPr bwMode="auto">
          <a:xfrm>
            <a:off x="381000" y="36513"/>
            <a:ext cx="9144000" cy="427037"/>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dirty="0">
                <a:solidFill>
                  <a:srgbClr val="EE6000"/>
                </a:solidFill>
                <a:latin typeface="HG丸ｺﾞｼｯｸM-PRO" panose="020F0600000000000000" pitchFamily="50" charset="-128"/>
                <a:ea typeface="HG丸ｺﾞｼｯｸM-PRO" panose="020F0600000000000000" pitchFamily="50" charset="-128"/>
              </a:rPr>
              <a:t>プッシュ</a:t>
            </a:r>
            <a:r>
              <a:rPr kumimoji="0" lang="ja-JP" altLang="en-US" sz="2200" b="1" dirty="0" smtClean="0">
                <a:solidFill>
                  <a:srgbClr val="EE6000"/>
                </a:solidFill>
                <a:latin typeface="HG丸ｺﾞｼｯｸM-PRO" panose="020F0600000000000000" pitchFamily="50" charset="-128"/>
                <a:ea typeface="HG丸ｺﾞｼｯｸM-PRO" panose="020F0600000000000000" pitchFamily="50" charset="-128"/>
              </a:rPr>
              <a:t>通知配信サービスなど</a:t>
            </a:r>
            <a:endParaRPr kumimoji="0" lang="ja-JP" altLang="en-US" sz="2200" b="1" dirty="0">
              <a:solidFill>
                <a:srgbClr val="EE6000"/>
              </a:solidFill>
              <a:latin typeface="HG丸ｺﾞｼｯｸM-PRO" panose="020F0600000000000000" pitchFamily="50" charset="-128"/>
              <a:ea typeface="HG丸ｺﾞｼｯｸM-PRO" panose="020F0600000000000000" pitchFamily="50" charset="-128"/>
            </a:endParaRPr>
          </a:p>
        </p:txBody>
      </p:sp>
      <p:sp>
        <p:nvSpPr>
          <p:cNvPr id="455685" name="Rectangle 70"/>
          <p:cNvSpPr>
            <a:spLocks noChangeArrowheads="1"/>
          </p:cNvSpPr>
          <p:nvPr/>
        </p:nvSpPr>
        <p:spPr bwMode="auto">
          <a:xfrm>
            <a:off x="187324" y="566738"/>
            <a:ext cx="8906799"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dirty="0" smtClean="0">
                <a:latin typeface="HG丸ｺﾞｼｯｸM-PRO" panose="020F0600000000000000" pitchFamily="50" charset="-128"/>
                <a:ea typeface="HG丸ｺﾞｼｯｸM-PRO" panose="020F0600000000000000" pitchFamily="50" charset="-128"/>
              </a:rPr>
              <a:t>プッシュ通知でお知らせを配信するなど、アプリを使った便利なサービスがたくさんあります。</a:t>
            </a:r>
            <a:endParaRPr lang="en-US" altLang="ja-JP" sz="1400" dirty="0">
              <a:latin typeface="HG丸ｺﾞｼｯｸM-PRO" panose="020F0600000000000000" pitchFamily="50" charset="-128"/>
              <a:ea typeface="HG丸ｺﾞｼｯｸM-PRO" panose="020F0600000000000000" pitchFamily="50" charset="-128"/>
            </a:endParaRPr>
          </a:p>
        </p:txBody>
      </p:sp>
      <p:sp>
        <p:nvSpPr>
          <p:cNvPr id="455696" name="Text Box 11"/>
          <p:cNvSpPr txBox="1">
            <a:spLocks noChangeArrowheads="1"/>
          </p:cNvSpPr>
          <p:nvPr/>
        </p:nvSpPr>
        <p:spPr bwMode="auto">
          <a:xfrm>
            <a:off x="3671531" y="1101060"/>
            <a:ext cx="303053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dirty="0">
                <a:solidFill>
                  <a:srgbClr val="EE6000"/>
                </a:solidFill>
                <a:latin typeface="HG丸ｺﾞｼｯｸM-PRO" panose="020F0600000000000000" pitchFamily="50" charset="-128"/>
                <a:ea typeface="HG丸ｺﾞｼｯｸM-PRO" panose="020F0600000000000000" pitchFamily="50" charset="-128"/>
              </a:rPr>
              <a:t>■</a:t>
            </a:r>
            <a:r>
              <a:rPr lang="en-US" altLang="ja-JP" sz="1400" b="1" dirty="0">
                <a:solidFill>
                  <a:srgbClr val="0099FF"/>
                </a:solidFill>
                <a:latin typeface="HG丸ｺﾞｼｯｸM-PRO" panose="020F0600000000000000" pitchFamily="50" charset="-128"/>
                <a:ea typeface="HG丸ｺﾞｼｯｸM-PRO" panose="020F0600000000000000" pitchFamily="50" charset="-128"/>
              </a:rPr>
              <a:t> </a:t>
            </a:r>
            <a:r>
              <a:rPr lang="ja-JP" altLang="en-US" sz="1400" b="1" dirty="0" smtClean="0">
                <a:latin typeface="HG丸ｺﾞｼｯｸM-PRO" panose="020F0600000000000000" pitchFamily="50" charset="-128"/>
                <a:ea typeface="HG丸ｺﾞｼｯｸM-PRO" panose="020F0600000000000000" pitchFamily="50" charset="-128"/>
              </a:rPr>
              <a:t>プッシュ通知配信</a:t>
            </a:r>
            <a:r>
              <a:rPr lang="ja-JP" altLang="en-US" sz="1400" b="1" dirty="0">
                <a:latin typeface="HG丸ｺﾞｼｯｸM-PRO" panose="020F0600000000000000" pitchFamily="50" charset="-128"/>
                <a:ea typeface="HG丸ｺﾞｼｯｸM-PRO" panose="020F0600000000000000" pitchFamily="50" charset="-128"/>
              </a:rPr>
              <a:t>機能 </a:t>
            </a:r>
            <a:r>
              <a:rPr lang="en-US" altLang="ja-JP" sz="1200" b="1" dirty="0">
                <a:solidFill>
                  <a:srgbClr val="333333"/>
                </a:solidFill>
                <a:latin typeface="HG丸ｺﾞｼｯｸM-PRO" panose="020F0600000000000000" pitchFamily="50" charset="-128"/>
                <a:ea typeface="HG丸ｺﾞｼｯｸM-PRO" panose="020F0600000000000000" pitchFamily="50" charset="-128"/>
              </a:rPr>
              <a:t>(</a:t>
            </a:r>
            <a:r>
              <a:rPr lang="ja-JP" altLang="en-US" sz="1200" b="1" dirty="0">
                <a:solidFill>
                  <a:srgbClr val="333333"/>
                </a:solidFill>
                <a:latin typeface="HG丸ｺﾞｼｯｸM-PRO" panose="020F0600000000000000" pitchFamily="50" charset="-128"/>
                <a:ea typeface="HG丸ｺﾞｼｯｸM-PRO" panose="020F0600000000000000" pitchFamily="50" charset="-128"/>
              </a:rPr>
              <a:t>絞込み可</a:t>
            </a:r>
            <a:r>
              <a:rPr lang="en-US" altLang="ja-JP" sz="1200" b="1" dirty="0">
                <a:solidFill>
                  <a:srgbClr val="333333"/>
                </a:solidFill>
                <a:latin typeface="HG丸ｺﾞｼｯｸM-PRO" panose="020F0600000000000000" pitchFamily="50" charset="-128"/>
                <a:ea typeface="HG丸ｺﾞｼｯｸM-PRO" panose="020F0600000000000000" pitchFamily="50" charset="-128"/>
              </a:rPr>
              <a:t>)</a:t>
            </a:r>
            <a:endParaRPr lang="ja-JP" altLang="en-US" sz="1200" dirty="0">
              <a:solidFill>
                <a:srgbClr val="333333"/>
              </a:solidFill>
              <a:latin typeface="HG丸ｺﾞｼｯｸM-PRO" panose="020F0600000000000000" pitchFamily="50" charset="-128"/>
              <a:ea typeface="HG丸ｺﾞｼｯｸM-PRO" panose="020F0600000000000000" pitchFamily="50" charset="-128"/>
            </a:endParaRPr>
          </a:p>
        </p:txBody>
      </p:sp>
      <p:sp>
        <p:nvSpPr>
          <p:cNvPr id="455697" name="Text Box 20"/>
          <p:cNvSpPr txBox="1">
            <a:spLocks noChangeArrowheads="1"/>
          </p:cNvSpPr>
          <p:nvPr/>
        </p:nvSpPr>
        <p:spPr bwMode="auto">
          <a:xfrm>
            <a:off x="3690581" y="1419225"/>
            <a:ext cx="3011488" cy="124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05000"/>
              </a:lnSpc>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スマホ会員の中から、</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・会員登録時の属性</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　</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性別</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生年月日</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地域</a:t>
            </a:r>
            <a:r>
              <a:rPr lang="en-US" altLang="ja-JP" sz="1200" dirty="0">
                <a:latin typeface="HG丸ｺﾞｼｯｸM-PRO" panose="020F0600000000000000" pitchFamily="50" charset="-128"/>
                <a:ea typeface="HG丸ｺﾞｼｯｸM-PRO" panose="020F0600000000000000" pitchFamily="50" charset="-128"/>
              </a:rPr>
              <a:t>)</a:t>
            </a:r>
          </a:p>
          <a:p>
            <a:pPr eaLnBrk="1" hangingPunct="1">
              <a:lnSpc>
                <a:spcPct val="105000"/>
              </a:lnSpc>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・カテゴリ（お店で自由に設定）</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　で、集計し絞込みできるので、</a:t>
            </a:r>
          </a:p>
          <a:p>
            <a:pPr eaLnBrk="1" hangingPunct="1">
              <a:lnSpc>
                <a:spcPct val="105000"/>
              </a:lnSpc>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　効果的</a:t>
            </a:r>
            <a:r>
              <a:rPr lang="ja-JP" altLang="en-US" sz="1200" dirty="0" smtClean="0">
                <a:latin typeface="HG丸ｺﾞｼｯｸM-PRO" panose="020F0600000000000000" pitchFamily="50" charset="-128"/>
                <a:ea typeface="HG丸ｺﾞｼｯｸM-PRO" panose="020F0600000000000000" pitchFamily="50" charset="-128"/>
              </a:rPr>
              <a:t>なお知らせ配信</a:t>
            </a:r>
            <a:r>
              <a:rPr lang="ja-JP" altLang="en-US" sz="1200" dirty="0">
                <a:latin typeface="HG丸ｺﾞｼｯｸM-PRO" panose="020F0600000000000000" pitchFamily="50" charset="-128"/>
                <a:ea typeface="HG丸ｺﾞｼｯｸM-PRO" panose="020F0600000000000000" pitchFamily="50" charset="-128"/>
              </a:rPr>
              <a:t>が可能</a:t>
            </a:r>
            <a:r>
              <a:rPr lang="ja-JP" altLang="en-US" sz="1200" dirty="0" smtClean="0">
                <a:latin typeface="HG丸ｺﾞｼｯｸM-PRO" panose="020F0600000000000000" pitchFamily="50" charset="-128"/>
                <a:ea typeface="HG丸ｺﾞｼｯｸM-PRO" panose="020F0600000000000000" pitchFamily="50" charset="-128"/>
              </a:rPr>
              <a:t>です。</a:t>
            </a:r>
            <a:endParaRPr lang="ja-JP" altLang="en-US" sz="1200" dirty="0">
              <a:latin typeface="HG丸ｺﾞｼｯｸM-PRO" panose="020F0600000000000000" pitchFamily="50" charset="-128"/>
              <a:ea typeface="HG丸ｺﾞｼｯｸM-PRO" panose="020F0600000000000000" pitchFamily="50" charset="-128"/>
            </a:endParaRPr>
          </a:p>
        </p:txBody>
      </p:sp>
      <p:sp>
        <p:nvSpPr>
          <p:cNvPr id="455713" name="Text Box 11"/>
          <p:cNvSpPr txBox="1">
            <a:spLocks noChangeArrowheads="1"/>
          </p:cNvSpPr>
          <p:nvPr/>
        </p:nvSpPr>
        <p:spPr bwMode="auto">
          <a:xfrm>
            <a:off x="190500" y="1101060"/>
            <a:ext cx="2159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dirty="0">
                <a:solidFill>
                  <a:srgbClr val="EE6000"/>
                </a:solidFill>
                <a:latin typeface="HG丸ｺﾞｼｯｸM-PRO" panose="020F0600000000000000" pitchFamily="50" charset="-128"/>
                <a:ea typeface="HG丸ｺﾞｼｯｸM-PRO" panose="020F0600000000000000" pitchFamily="50" charset="-128"/>
              </a:rPr>
              <a:t>■</a:t>
            </a:r>
            <a:r>
              <a:rPr lang="en-US" altLang="ja-JP" sz="1400" b="1" dirty="0">
                <a:solidFill>
                  <a:srgbClr val="0099FF"/>
                </a:solidFill>
                <a:latin typeface="HG丸ｺﾞｼｯｸM-PRO" panose="020F0600000000000000" pitchFamily="50" charset="-128"/>
                <a:ea typeface="HG丸ｺﾞｼｯｸM-PRO" panose="020F0600000000000000" pitchFamily="50" charset="-128"/>
              </a:rPr>
              <a:t> </a:t>
            </a:r>
            <a:r>
              <a:rPr lang="ja-JP" altLang="en-US" sz="1400" b="1" dirty="0">
                <a:latin typeface="HG丸ｺﾞｼｯｸM-PRO" panose="020F0600000000000000" pitchFamily="50" charset="-128"/>
                <a:ea typeface="HG丸ｺﾞｼｯｸM-PRO" panose="020F0600000000000000" pitchFamily="50" charset="-128"/>
              </a:rPr>
              <a:t>プッシュ通知</a:t>
            </a:r>
            <a:r>
              <a:rPr lang="ja-JP" altLang="en-US" sz="1400" b="1" dirty="0">
                <a:solidFill>
                  <a:srgbClr val="333333"/>
                </a:solidFill>
                <a:latin typeface="HG丸ｺﾞｼｯｸM-PRO" panose="020F0600000000000000" pitchFamily="50" charset="-128"/>
                <a:ea typeface="HG丸ｺﾞｼｯｸM-PRO" panose="020F0600000000000000" pitchFamily="50" charset="-128"/>
              </a:rPr>
              <a:t>機能</a:t>
            </a:r>
            <a:endParaRPr lang="ja-JP" altLang="en-US" sz="1200" b="1" dirty="0">
              <a:solidFill>
                <a:srgbClr val="333333"/>
              </a:solidFill>
              <a:latin typeface="HG丸ｺﾞｼｯｸM-PRO" panose="020F0600000000000000" pitchFamily="50" charset="-128"/>
              <a:ea typeface="HG丸ｺﾞｼｯｸM-PRO" panose="020F0600000000000000" pitchFamily="50" charset="-128"/>
            </a:endParaRPr>
          </a:p>
        </p:txBody>
      </p:sp>
      <p:sp>
        <p:nvSpPr>
          <p:cNvPr id="455719" name="Text Box 20"/>
          <p:cNvSpPr txBox="1">
            <a:spLocks noChangeArrowheads="1"/>
          </p:cNvSpPr>
          <p:nvPr/>
        </p:nvSpPr>
        <p:spPr bwMode="auto">
          <a:xfrm>
            <a:off x="222250" y="1419225"/>
            <a:ext cx="4391025"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05000"/>
              </a:lnSpc>
              <a:spcBef>
                <a:spcPct val="0"/>
              </a:spcBef>
              <a:buFontTx/>
              <a:buNone/>
            </a:pPr>
            <a:r>
              <a:rPr lang="ja-JP" altLang="en-US" sz="1200">
                <a:latin typeface="HG丸ｺﾞｼｯｸM-PRO" panose="020F0600000000000000" pitchFamily="50" charset="-128"/>
                <a:ea typeface="HG丸ｺﾞｼｯｸM-PRO" panose="020F0600000000000000" pitchFamily="50" charset="-128"/>
              </a:rPr>
              <a:t>スマホの通知領域に、様々な方法で通知を表示</a:t>
            </a:r>
          </a:p>
        </p:txBody>
      </p:sp>
      <p:sp>
        <p:nvSpPr>
          <p:cNvPr id="455721" name="Text Box 20"/>
          <p:cNvSpPr txBox="1">
            <a:spLocks noChangeArrowheads="1"/>
          </p:cNvSpPr>
          <p:nvPr/>
        </p:nvSpPr>
        <p:spPr bwMode="auto">
          <a:xfrm>
            <a:off x="222250" y="4531948"/>
            <a:ext cx="4216400" cy="286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05000"/>
              </a:lnSpc>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タップすると</a:t>
            </a:r>
            <a:r>
              <a:rPr lang="ja-JP" altLang="en-US" sz="1200" dirty="0" smtClean="0">
                <a:latin typeface="HG丸ｺﾞｼｯｸM-PRO" panose="020F0600000000000000" pitchFamily="50" charset="-128"/>
                <a:ea typeface="HG丸ｺﾞｼｯｸM-PRO" panose="020F0600000000000000" pitchFamily="50" charset="-128"/>
              </a:rPr>
              <a:t>、通知メッセージを</a:t>
            </a:r>
            <a:r>
              <a:rPr lang="ja-JP" altLang="en-US" sz="1200" dirty="0">
                <a:latin typeface="HG丸ｺﾞｼｯｸM-PRO" panose="020F0600000000000000" pitchFamily="50" charset="-128"/>
                <a:ea typeface="HG丸ｺﾞｼｯｸM-PRO" panose="020F0600000000000000" pitchFamily="50" charset="-128"/>
              </a:rPr>
              <a:t>表示</a:t>
            </a:r>
            <a:r>
              <a:rPr lang="ja-JP" altLang="en-US" sz="1200" dirty="0" smtClean="0">
                <a:latin typeface="HG丸ｺﾞｼｯｸM-PRO" panose="020F0600000000000000" pitchFamily="50" charset="-128"/>
                <a:ea typeface="HG丸ｺﾞｼｯｸM-PRO" panose="020F0600000000000000" pitchFamily="50" charset="-128"/>
              </a:rPr>
              <a:t>します。</a:t>
            </a:r>
            <a:endParaRPr lang="ja-JP" altLang="en-US" sz="1200" dirty="0">
              <a:latin typeface="HG丸ｺﾞｼｯｸM-PRO" panose="020F0600000000000000" pitchFamily="50" charset="-128"/>
              <a:ea typeface="HG丸ｺﾞｼｯｸM-PRO" panose="020F0600000000000000" pitchFamily="50" charset="-128"/>
            </a:endParaRPr>
          </a:p>
        </p:txBody>
      </p:sp>
      <p:pic>
        <p:nvPicPr>
          <p:cNvPr id="2" name="図 1"/>
          <p:cNvPicPr>
            <a:picLocks noChangeAspect="1"/>
          </p:cNvPicPr>
          <p:nvPr/>
        </p:nvPicPr>
        <p:blipFill rotWithShape="1">
          <a:blip r:embed="rId7">
            <a:extLst>
              <a:ext uri="{28A0092B-C50C-407E-A947-70E740481C1C}">
                <a14:useLocalDpi xmlns:a14="http://schemas.microsoft.com/office/drawing/2010/main" val="0"/>
              </a:ext>
            </a:extLst>
          </a:blip>
          <a:srcRect b="49154"/>
          <a:stretch/>
        </p:blipFill>
        <p:spPr>
          <a:xfrm>
            <a:off x="1851785" y="1742844"/>
            <a:ext cx="1440000" cy="1299614"/>
          </a:xfrm>
          <a:prstGeom prst="rect">
            <a:avLst/>
          </a:prstGeom>
          <a:ln>
            <a:solidFill>
              <a:schemeClr val="bg1">
                <a:lumMod val="50000"/>
              </a:schemeClr>
            </a:solidFill>
          </a:ln>
        </p:spPr>
      </p:pic>
      <p:pic>
        <p:nvPicPr>
          <p:cNvPr id="3" name="図 2"/>
          <p:cNvPicPr>
            <a:picLocks noChangeAspect="1"/>
          </p:cNvPicPr>
          <p:nvPr/>
        </p:nvPicPr>
        <p:blipFill rotWithShape="1">
          <a:blip r:embed="rId8">
            <a:extLst>
              <a:ext uri="{28A0092B-C50C-407E-A947-70E740481C1C}">
                <a14:useLocalDpi xmlns:a14="http://schemas.microsoft.com/office/drawing/2010/main" val="0"/>
              </a:ext>
            </a:extLst>
          </a:blip>
          <a:srcRect b="49212"/>
          <a:stretch/>
        </p:blipFill>
        <p:spPr>
          <a:xfrm>
            <a:off x="316420" y="1735994"/>
            <a:ext cx="1440000" cy="1298151"/>
          </a:xfrm>
          <a:prstGeom prst="rect">
            <a:avLst/>
          </a:prstGeom>
          <a:ln>
            <a:solidFill>
              <a:schemeClr val="bg1">
                <a:lumMod val="50000"/>
              </a:schemeClr>
            </a:solidFill>
          </a:ln>
        </p:spPr>
      </p:pic>
      <p:pic>
        <p:nvPicPr>
          <p:cNvPr id="5" name="図 4"/>
          <p:cNvPicPr>
            <a:picLocks noChangeAspect="1"/>
          </p:cNvPicPr>
          <p:nvPr/>
        </p:nvPicPr>
        <p:blipFill rotWithShape="1">
          <a:blip r:embed="rId9">
            <a:extLst>
              <a:ext uri="{28A0092B-C50C-407E-A947-70E740481C1C}">
                <a14:useLocalDpi xmlns:a14="http://schemas.microsoft.com/office/drawing/2010/main" val="0"/>
              </a:ext>
            </a:extLst>
          </a:blip>
          <a:srcRect b="43846"/>
          <a:stretch/>
        </p:blipFill>
        <p:spPr>
          <a:xfrm>
            <a:off x="1139825" y="4932262"/>
            <a:ext cx="1440000" cy="1435287"/>
          </a:xfrm>
          <a:prstGeom prst="rect">
            <a:avLst/>
          </a:prstGeom>
          <a:ln>
            <a:solidFill>
              <a:schemeClr val="bg1">
                <a:lumMod val="50000"/>
              </a:schemeClr>
            </a:solidFill>
          </a:ln>
        </p:spPr>
      </p:pic>
      <p:pic>
        <p:nvPicPr>
          <p:cNvPr id="6" name="図 5"/>
          <p:cNvPicPr>
            <a:picLocks noChangeAspect="1"/>
          </p:cNvPicPr>
          <p:nvPr/>
        </p:nvPicPr>
        <p:blipFill rotWithShape="1">
          <a:blip r:embed="rId10">
            <a:extLst>
              <a:ext uri="{28A0092B-C50C-407E-A947-70E740481C1C}">
                <a14:useLocalDpi xmlns:a14="http://schemas.microsoft.com/office/drawing/2010/main" val="0"/>
              </a:ext>
            </a:extLst>
          </a:blip>
          <a:srcRect b="52455"/>
          <a:stretch/>
        </p:blipFill>
        <p:spPr>
          <a:xfrm>
            <a:off x="1851785" y="3198813"/>
            <a:ext cx="1440000" cy="1215245"/>
          </a:xfrm>
          <a:prstGeom prst="rect">
            <a:avLst/>
          </a:prstGeom>
          <a:ln>
            <a:solidFill>
              <a:schemeClr val="bg1">
                <a:lumMod val="50000"/>
              </a:schemeClr>
            </a:solidFill>
          </a:ln>
        </p:spPr>
      </p:pic>
      <p:pic>
        <p:nvPicPr>
          <p:cNvPr id="7" name="図 6"/>
          <p:cNvPicPr>
            <a:picLocks noChangeAspect="1"/>
          </p:cNvPicPr>
          <p:nvPr/>
        </p:nvPicPr>
        <p:blipFill rotWithShape="1">
          <a:blip r:embed="rId11">
            <a:extLst>
              <a:ext uri="{28A0092B-C50C-407E-A947-70E740481C1C}">
                <a14:useLocalDpi xmlns:a14="http://schemas.microsoft.com/office/drawing/2010/main" val="0"/>
              </a:ext>
            </a:extLst>
          </a:blip>
          <a:srcRect b="52455"/>
          <a:stretch/>
        </p:blipFill>
        <p:spPr>
          <a:xfrm>
            <a:off x="316420" y="3198813"/>
            <a:ext cx="1440000" cy="1215245"/>
          </a:xfrm>
          <a:prstGeom prst="rect">
            <a:avLst/>
          </a:prstGeom>
          <a:ln>
            <a:solidFill>
              <a:schemeClr val="bg1">
                <a:lumMod val="50000"/>
              </a:schemeClr>
            </a:solidFill>
          </a:ln>
        </p:spPr>
      </p:pic>
      <p:sp>
        <p:nvSpPr>
          <p:cNvPr id="8" name="正方形/長方形 7"/>
          <p:cNvSpPr/>
          <p:nvPr/>
        </p:nvSpPr>
        <p:spPr>
          <a:xfrm>
            <a:off x="1139825" y="3273955"/>
            <a:ext cx="506837" cy="24558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1369047" y="2569660"/>
            <a:ext cx="387373" cy="4331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ストライプ矢印 8"/>
          <p:cNvSpPr/>
          <p:nvPr/>
        </p:nvSpPr>
        <p:spPr>
          <a:xfrm rot="5400000">
            <a:off x="2417999" y="1712311"/>
            <a:ext cx="307571" cy="437688"/>
          </a:xfrm>
          <a:prstGeom prst="stripedRightArrow">
            <a:avLst>
              <a:gd name="adj1" fmla="val 50002"/>
              <a:gd name="adj2"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上矢印 9"/>
          <p:cNvSpPr/>
          <p:nvPr/>
        </p:nvSpPr>
        <p:spPr>
          <a:xfrm rot="16200000" flipV="1">
            <a:off x="1726306" y="3233637"/>
            <a:ext cx="169986" cy="325552"/>
          </a:xfrm>
          <a:prstGeom prst="upArrow">
            <a:avLst/>
          </a:prstGeom>
          <a:solidFill>
            <a:srgbClr val="FF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215168" y="3025267"/>
            <a:ext cx="2241319" cy="184666"/>
          </a:xfrm>
          <a:prstGeom prst="rect">
            <a:avLst/>
          </a:prstGeom>
          <a:noFill/>
        </p:spPr>
        <p:txBody>
          <a:bodyPr wrap="none" rtlCol="0">
            <a:spAutoFit/>
          </a:bodyPr>
          <a:lstStyle/>
          <a:p>
            <a:pPr algn="l"/>
            <a:r>
              <a:rPr kumimoji="1" lang="en-US" altLang="ja-JP" sz="600" dirty="0" err="1" smtClean="0">
                <a:latin typeface="+mj-ea"/>
                <a:ea typeface="+mj-ea"/>
              </a:rPr>
              <a:t>Andoroid</a:t>
            </a:r>
            <a:r>
              <a:rPr kumimoji="1" lang="ja-JP" altLang="en-US" sz="600" dirty="0" smtClean="0">
                <a:latin typeface="+mj-ea"/>
                <a:ea typeface="+mj-ea"/>
              </a:rPr>
              <a:t>版は、アイコンに通知バッヂは表示されません。</a:t>
            </a:r>
          </a:p>
        </p:txBody>
      </p:sp>
      <p:sp>
        <p:nvSpPr>
          <p:cNvPr id="27" name="Text Box 11"/>
          <p:cNvSpPr txBox="1">
            <a:spLocks noChangeArrowheads="1"/>
          </p:cNvSpPr>
          <p:nvPr/>
        </p:nvSpPr>
        <p:spPr bwMode="auto">
          <a:xfrm>
            <a:off x="7040666" y="1097668"/>
            <a:ext cx="21590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dirty="0">
                <a:solidFill>
                  <a:srgbClr val="EE6000"/>
                </a:solidFill>
                <a:latin typeface="HG丸ｺﾞｼｯｸM-PRO" panose="020F0600000000000000" pitchFamily="50" charset="-128"/>
                <a:ea typeface="HG丸ｺﾞｼｯｸM-PRO" panose="020F0600000000000000" pitchFamily="50" charset="-128"/>
              </a:rPr>
              <a:t>■</a:t>
            </a:r>
            <a:r>
              <a:rPr lang="en-US" altLang="ja-JP" sz="1400" b="1" dirty="0">
                <a:solidFill>
                  <a:srgbClr val="0099FF"/>
                </a:solidFill>
                <a:latin typeface="HG丸ｺﾞｼｯｸM-PRO" panose="020F0600000000000000" pitchFamily="50" charset="-128"/>
                <a:ea typeface="HG丸ｺﾞｼｯｸM-PRO" panose="020F0600000000000000" pitchFamily="50" charset="-128"/>
              </a:rPr>
              <a:t> </a:t>
            </a:r>
            <a:r>
              <a:rPr lang="ja-JP" altLang="en-US" sz="1400" b="1" dirty="0" smtClean="0">
                <a:latin typeface="HG丸ｺﾞｼｯｸM-PRO" panose="020F0600000000000000" pitchFamily="50" charset="-128"/>
                <a:ea typeface="HG丸ｺﾞｼｯｸM-PRO" panose="020F0600000000000000" pitchFamily="50" charset="-128"/>
              </a:rPr>
              <a:t>電子レシート</a:t>
            </a:r>
            <a:r>
              <a:rPr lang="ja-JP" altLang="en-US" sz="1400" b="1" dirty="0">
                <a:latin typeface="HG丸ｺﾞｼｯｸM-PRO" panose="020F0600000000000000" pitchFamily="50" charset="-128"/>
                <a:ea typeface="HG丸ｺﾞｼｯｸM-PRO" panose="020F0600000000000000" pitchFamily="50" charset="-128"/>
              </a:rPr>
              <a:t>発行</a:t>
            </a:r>
            <a:endParaRPr lang="ja-JP" altLang="en-US" sz="1200" b="1" dirty="0">
              <a:solidFill>
                <a:srgbClr val="333333"/>
              </a:solidFill>
              <a:latin typeface="HG丸ｺﾞｼｯｸM-PRO" panose="020F0600000000000000" pitchFamily="50" charset="-128"/>
              <a:ea typeface="HG丸ｺﾞｼｯｸM-PRO" panose="020F0600000000000000" pitchFamily="50" charset="-128"/>
            </a:endParaRPr>
          </a:p>
        </p:txBody>
      </p:sp>
      <p:sp>
        <p:nvSpPr>
          <p:cNvPr id="28" name="Text Box 20"/>
          <p:cNvSpPr txBox="1">
            <a:spLocks noChangeArrowheads="1"/>
          </p:cNvSpPr>
          <p:nvPr/>
        </p:nvSpPr>
        <p:spPr bwMode="auto">
          <a:xfrm>
            <a:off x="7052557" y="1410152"/>
            <a:ext cx="2591414"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05000"/>
              </a:lnSpc>
              <a:spcBef>
                <a:spcPct val="0"/>
              </a:spcBef>
              <a:buFontTx/>
              <a:buNone/>
            </a:pPr>
            <a:r>
              <a:rPr lang="ja-JP" altLang="en-US" sz="1200" dirty="0" smtClean="0">
                <a:latin typeface="HG丸ｺﾞｼｯｸM-PRO" panose="020F0600000000000000" pitchFamily="50" charset="-128"/>
                <a:ea typeface="HG丸ｺﾞｼｯｸM-PRO" panose="020F0600000000000000" pitchFamily="50" charset="-128"/>
              </a:rPr>
              <a:t>お買物情報が電子レシート</a:t>
            </a:r>
            <a:r>
              <a:rPr lang="ja-JP" altLang="en-US" sz="1200" dirty="0">
                <a:latin typeface="HG丸ｺﾞｼｯｸM-PRO" panose="020F0600000000000000" pitchFamily="50" charset="-128"/>
                <a:ea typeface="HG丸ｺﾞｼｯｸM-PRO" panose="020F0600000000000000" pitchFamily="50" charset="-128"/>
              </a:rPr>
              <a:t>形式</a:t>
            </a:r>
            <a:r>
              <a:rPr lang="ja-JP" altLang="en-US" sz="1200" dirty="0" smtClean="0">
                <a:latin typeface="HG丸ｺﾞｼｯｸM-PRO" panose="020F0600000000000000" pitchFamily="50" charset="-128"/>
                <a:ea typeface="HG丸ｺﾞｼｯｸM-PRO" panose="020F0600000000000000" pitchFamily="50" charset="-128"/>
              </a:rPr>
              <a:t>で</a:t>
            </a:r>
            <a:endParaRPr lang="en-US" altLang="ja-JP" sz="1200" dirty="0" smtClean="0">
              <a:latin typeface="HG丸ｺﾞｼｯｸM-PRO" panose="020F0600000000000000" pitchFamily="50" charset="-128"/>
              <a:ea typeface="HG丸ｺﾞｼｯｸM-PRO" panose="020F0600000000000000" pitchFamily="50" charset="-128"/>
            </a:endParaRPr>
          </a:p>
          <a:p>
            <a:pPr eaLnBrk="1" hangingPunct="1">
              <a:lnSpc>
                <a:spcPct val="105000"/>
              </a:lnSpc>
              <a:spcBef>
                <a:spcPct val="0"/>
              </a:spcBef>
              <a:buFontTx/>
              <a:buNone/>
            </a:pPr>
            <a:r>
              <a:rPr lang="ja-JP" altLang="en-US" sz="1200" dirty="0" smtClean="0">
                <a:latin typeface="HG丸ｺﾞｼｯｸM-PRO" panose="020F0600000000000000" pitchFamily="50" charset="-128"/>
                <a:ea typeface="HG丸ｺﾞｼｯｸM-PRO" panose="020F0600000000000000" pitchFamily="50" charset="-128"/>
              </a:rPr>
              <a:t>アプリ</a:t>
            </a:r>
            <a:r>
              <a:rPr lang="ja-JP" altLang="en-US" sz="1200" dirty="0">
                <a:latin typeface="HG丸ｺﾞｼｯｸM-PRO" panose="020F0600000000000000" pitchFamily="50" charset="-128"/>
                <a:ea typeface="HG丸ｺﾞｼｯｸM-PRO" panose="020F0600000000000000" pitchFamily="50" charset="-128"/>
              </a:rPr>
              <a:t>内</a:t>
            </a:r>
            <a:r>
              <a:rPr lang="ja-JP" altLang="en-US" sz="1200" dirty="0" smtClean="0">
                <a:latin typeface="HG丸ｺﾞｼｯｸM-PRO" panose="020F0600000000000000" pitchFamily="50" charset="-128"/>
                <a:ea typeface="HG丸ｺﾞｼｯｸM-PRO" panose="020F0600000000000000" pitchFamily="50" charset="-128"/>
              </a:rPr>
              <a:t>に表示されます。</a:t>
            </a:r>
            <a:endParaRPr lang="en-US" altLang="ja-JP" sz="1200" dirty="0" smtClean="0">
              <a:latin typeface="HG丸ｺﾞｼｯｸM-PRO" panose="020F0600000000000000" pitchFamily="50" charset="-128"/>
              <a:ea typeface="HG丸ｺﾞｼｯｸM-PRO" panose="020F0600000000000000" pitchFamily="50" charset="-128"/>
            </a:endParaRPr>
          </a:p>
          <a:p>
            <a:pPr eaLnBrk="1" hangingPunct="1">
              <a:lnSpc>
                <a:spcPct val="105000"/>
              </a:lnSpc>
              <a:spcBef>
                <a:spcPct val="0"/>
              </a:spcBef>
              <a:buFontTx/>
              <a:buNone/>
            </a:pPr>
            <a:r>
              <a:rPr lang="ja-JP" altLang="en-US" sz="1200" dirty="0" smtClean="0">
                <a:latin typeface="HG丸ｺﾞｼｯｸM-PRO" panose="020F0600000000000000" pitchFamily="50" charset="-128"/>
                <a:ea typeface="HG丸ｺﾞｼｯｸM-PRO" panose="020F0600000000000000" pitchFamily="50" charset="-128"/>
              </a:rPr>
              <a:t>（購入から表示まではタイムラグがあります）</a:t>
            </a:r>
            <a:endParaRPr lang="en-US" altLang="ja-JP" sz="1200" dirty="0" smtClean="0">
              <a:latin typeface="HG丸ｺﾞｼｯｸM-PRO" panose="020F0600000000000000" pitchFamily="50" charset="-128"/>
              <a:ea typeface="HG丸ｺﾞｼｯｸM-PRO" panose="020F0600000000000000" pitchFamily="50" charset="-128"/>
            </a:endParaRPr>
          </a:p>
          <a:p>
            <a:pPr eaLnBrk="1" hangingPunct="1">
              <a:lnSpc>
                <a:spcPct val="105000"/>
              </a:lnSpc>
              <a:spcBef>
                <a:spcPct val="0"/>
              </a:spcBef>
              <a:buFontTx/>
              <a:buNone/>
            </a:pPr>
            <a:r>
              <a:rPr lang="ja-JP" altLang="en-US" sz="1200" dirty="0" smtClean="0">
                <a:latin typeface="HG丸ｺﾞｼｯｸM-PRO" panose="020F0600000000000000" pitchFamily="50" charset="-128"/>
                <a:ea typeface="HG丸ｺﾞｼｯｸM-PRO" panose="020F0600000000000000" pitchFamily="50" charset="-128"/>
              </a:rPr>
              <a:t>また、家計簿に自動登録されます。</a:t>
            </a:r>
            <a:endParaRPr lang="ja-JP" altLang="en-US" sz="1200" dirty="0">
              <a:latin typeface="HG丸ｺﾞｼｯｸM-PRO" panose="020F0600000000000000" pitchFamily="50" charset="-128"/>
              <a:ea typeface="HG丸ｺﾞｼｯｸM-PRO" panose="020F0600000000000000" pitchFamily="50" charset="-128"/>
            </a:endParaRPr>
          </a:p>
        </p:txBody>
      </p:sp>
      <p:pic>
        <p:nvPicPr>
          <p:cNvPr id="12" name="図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680918" y="2569660"/>
            <a:ext cx="1800000" cy="3246096"/>
          </a:xfrm>
          <a:prstGeom prst="rect">
            <a:avLst/>
          </a:prstGeom>
        </p:spPr>
      </p:pic>
      <p:pic>
        <p:nvPicPr>
          <p:cNvPr id="13" name="図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945779" y="3396413"/>
            <a:ext cx="1800000" cy="3246096"/>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5312" name="Object 16"/>
          <p:cNvGraphicFramePr>
            <a:graphicFrameLocks noChangeAspect="1"/>
          </p:cNvGraphicFramePr>
          <p:nvPr/>
        </p:nvGraphicFramePr>
        <p:xfrm>
          <a:off x="3314700" y="1938338"/>
          <a:ext cx="4935538" cy="2817812"/>
        </p:xfrm>
        <a:graphic>
          <a:graphicData uri="http://schemas.openxmlformats.org/presentationml/2006/ole">
            <mc:AlternateContent xmlns:mc="http://schemas.openxmlformats.org/markup-compatibility/2006">
              <mc:Choice xmlns:v="urn:schemas-microsoft-com:vml" Requires="v">
                <p:oleObj spid="_x0000_s55487" name="Image" r:id="rId4" imgW="6831746" imgH="3898413" progId="Photoshop.Image.13">
                  <p:embed/>
                </p:oleObj>
              </mc:Choice>
              <mc:Fallback>
                <p:oleObj name="Image" r:id="rId4" imgW="6831746" imgH="3898413" progId="Photoshop.Image.13">
                  <p:embed/>
                  <p:pic>
                    <p:nvPicPr>
                      <p:cNvPr id="0"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4700" y="1938338"/>
                        <a:ext cx="4935538" cy="28178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5313" name="Object 17"/>
          <p:cNvGraphicFramePr>
            <a:graphicFrameLocks noChangeAspect="1"/>
          </p:cNvGraphicFramePr>
          <p:nvPr/>
        </p:nvGraphicFramePr>
        <p:xfrm>
          <a:off x="1636713" y="3295650"/>
          <a:ext cx="2001837" cy="1274763"/>
        </p:xfrm>
        <a:graphic>
          <a:graphicData uri="http://schemas.openxmlformats.org/presentationml/2006/ole">
            <mc:AlternateContent xmlns:mc="http://schemas.openxmlformats.org/markup-compatibility/2006">
              <mc:Choice xmlns:v="urn:schemas-microsoft-com:vml" Requires="v">
                <p:oleObj spid="_x0000_s55488" name="Image" r:id="rId6" imgW="5650794" imgH="3593651" progId="Photoshop.Image.13">
                  <p:embed/>
                </p:oleObj>
              </mc:Choice>
              <mc:Fallback>
                <p:oleObj name="Image" r:id="rId6" imgW="5650794" imgH="3593651" progId="Photoshop.Image.13">
                  <p:embed/>
                  <p:pic>
                    <p:nvPicPr>
                      <p:cNvPr id="0" name="Object 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36713" y="3295650"/>
                        <a:ext cx="2001837" cy="12747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5315" name="Picture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24338" y="6405563"/>
            <a:ext cx="1508125" cy="2238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317" name="Rectangle 62"/>
          <p:cNvSpPr>
            <a:spLocks noChangeArrowheads="1"/>
          </p:cNvSpPr>
          <p:nvPr/>
        </p:nvSpPr>
        <p:spPr bwMode="auto">
          <a:xfrm>
            <a:off x="1700213" y="974725"/>
            <a:ext cx="6499225" cy="657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685800" indent="-22860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600" b="1">
                <a:solidFill>
                  <a:srgbClr val="5F5F5F"/>
                </a:solidFill>
                <a:latin typeface="HG丸ｺﾞｼｯｸM-PRO" panose="020F0600000000000000" pitchFamily="50" charset="-128"/>
                <a:ea typeface="HG丸ｺﾞｼｯｸM-PRO" panose="020F0600000000000000" pitchFamily="50" charset="-128"/>
              </a:rPr>
              <a:t>ソフトウェアサポート</a:t>
            </a:r>
            <a:r>
              <a:rPr lang="en-US" altLang="ja-JP" sz="1600" b="1">
                <a:solidFill>
                  <a:srgbClr val="5F5F5F"/>
                </a:solidFill>
                <a:latin typeface="HG丸ｺﾞｼｯｸM-PRO" panose="020F0600000000000000" pitchFamily="50" charset="-128"/>
                <a:ea typeface="HG丸ｺﾞｼｯｸM-PRO" panose="020F0600000000000000" pitchFamily="50" charset="-128"/>
              </a:rPr>
              <a:t>/</a:t>
            </a:r>
            <a:r>
              <a:rPr lang="ja-JP" altLang="en-US" sz="1600" b="1">
                <a:solidFill>
                  <a:srgbClr val="5F5F5F"/>
                </a:solidFill>
                <a:latin typeface="HG丸ｺﾞｼｯｸM-PRO" panose="020F0600000000000000" pitchFamily="50" charset="-128"/>
                <a:ea typeface="HG丸ｺﾞｼｯｸM-PRO" panose="020F0600000000000000" pitchFamily="50" charset="-128"/>
              </a:rPr>
              <a:t>ハードウェア保守体制</a:t>
            </a:r>
          </a:p>
        </p:txBody>
      </p:sp>
      <p:graphicFrame>
        <p:nvGraphicFramePr>
          <p:cNvPr id="55323" name="Object 27"/>
          <p:cNvGraphicFramePr>
            <a:graphicFrameLocks noChangeAspect="1"/>
          </p:cNvGraphicFramePr>
          <p:nvPr/>
        </p:nvGraphicFramePr>
        <p:xfrm>
          <a:off x="3663950" y="714375"/>
          <a:ext cx="2517775" cy="417513"/>
        </p:xfrm>
        <a:graphic>
          <a:graphicData uri="http://schemas.openxmlformats.org/presentationml/2006/ole">
            <mc:AlternateContent xmlns:mc="http://schemas.openxmlformats.org/markup-compatibility/2006">
              <mc:Choice xmlns:v="urn:schemas-microsoft-com:vml" Requires="v">
                <p:oleObj spid="_x0000_s55489" name="Image" r:id="rId9" imgW="8203175" imgH="1358730" progId="Photoshop.Image.13">
                  <p:embed/>
                </p:oleObj>
              </mc:Choice>
              <mc:Fallback>
                <p:oleObj name="Image" r:id="rId9" imgW="8203175" imgH="1358730" progId="Photoshop.Image.13">
                  <p:embed/>
                  <p:pic>
                    <p:nvPicPr>
                      <p:cNvPr id="0"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63950" y="714375"/>
                        <a:ext cx="2517775" cy="4175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5324" name="Rectangle 145"/>
          <p:cNvSpPr>
            <a:spLocks noChangeArrowheads="1"/>
          </p:cNvSpPr>
          <p:nvPr/>
        </p:nvSpPr>
        <p:spPr bwMode="auto">
          <a:xfrm>
            <a:off x="4106863" y="6591300"/>
            <a:ext cx="1676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685800" indent="-22860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900" dirty="0" smtClean="0">
                <a:solidFill>
                  <a:srgbClr val="005C00"/>
                </a:solidFill>
                <a:latin typeface="HG丸ｺﾞｼｯｸM-PRO" panose="020F0600000000000000" pitchFamily="50" charset="-128"/>
                <a:ea typeface="HG丸ｺﾞｼｯｸM-PRO" panose="020F0600000000000000" pitchFamily="50" charset="-128"/>
              </a:rPr>
              <a:t>1986-2017 </a:t>
            </a:r>
            <a:r>
              <a:rPr lang="en-US" altLang="ja-JP" sz="900" dirty="0" err="1">
                <a:solidFill>
                  <a:srgbClr val="005C00"/>
                </a:solidFill>
                <a:latin typeface="HG丸ｺﾞｼｯｸM-PRO" panose="020F0600000000000000" pitchFamily="50" charset="-128"/>
                <a:ea typeface="HG丸ｺﾞｼｯｸM-PRO" panose="020F0600000000000000" pitchFamily="50" charset="-128"/>
              </a:rPr>
              <a:t>Busicom.Co.,Ltd</a:t>
            </a:r>
            <a:r>
              <a:rPr lang="en-US" altLang="ja-JP" sz="900" dirty="0">
                <a:solidFill>
                  <a:srgbClr val="005C00"/>
                </a:solidFill>
                <a:latin typeface="HG丸ｺﾞｼｯｸM-PRO" panose="020F0600000000000000" pitchFamily="50" charset="-128"/>
                <a:ea typeface="HG丸ｺﾞｼｯｸM-PRO" panose="020F0600000000000000" pitchFamily="50" charset="-128"/>
              </a:rPr>
              <a:t>. All Right Reserved.</a:t>
            </a:r>
          </a:p>
        </p:txBody>
      </p:sp>
    </p:spTree>
  </p:cSld>
  <p:clrMapOvr>
    <a:masterClrMapping/>
  </p:clrMapOvr>
  <p:transition advTm="416"/>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408"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0725" y="1192213"/>
            <a:ext cx="7847013"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31" name="テキスト ボックス 5"/>
          <p:cNvSpPr txBox="1">
            <a:spLocks noChangeArrowheads="1"/>
          </p:cNvSpPr>
          <p:nvPr/>
        </p:nvSpPr>
        <p:spPr bwMode="auto">
          <a:xfrm>
            <a:off x="301625" y="538163"/>
            <a:ext cx="863123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en-US" altLang="ja-JP" b="1">
                <a:latin typeface="HG丸ｺﾞｼｯｸM-PRO" panose="020F0600000000000000" pitchFamily="50" charset="-128"/>
                <a:ea typeface="HG丸ｺﾞｼｯｸM-PRO" panose="020F0600000000000000" pitchFamily="50" charset="-128"/>
              </a:rPr>
              <a:t>BCPOS</a:t>
            </a:r>
            <a:r>
              <a:rPr lang="ja-JP" altLang="en-US" b="1">
                <a:latin typeface="HG丸ｺﾞｼｯｸM-PRO" panose="020F0600000000000000" pitchFamily="50" charset="-128"/>
                <a:ea typeface="HG丸ｺﾞｼｯｸM-PRO" panose="020F0600000000000000" pitchFamily="50" charset="-128"/>
              </a:rPr>
              <a:t>のインストール・操作方法や、使用上のトラブルなどを電話や</a:t>
            </a:r>
            <a:r>
              <a:rPr lang="en-US" altLang="ja-JP" b="1">
                <a:latin typeface="HG丸ｺﾞｼｯｸM-PRO" panose="020F0600000000000000" pitchFamily="50" charset="-128"/>
                <a:ea typeface="HG丸ｺﾞｼｯｸM-PRO" panose="020F0600000000000000" pitchFamily="50" charset="-128"/>
              </a:rPr>
              <a:t>E</a:t>
            </a:r>
            <a:r>
              <a:rPr lang="ja-JP" altLang="en-US" b="1">
                <a:latin typeface="HG丸ｺﾞｼｯｸM-PRO" panose="020F0600000000000000" pitchFamily="50" charset="-128"/>
                <a:ea typeface="HG丸ｺﾞｼｯｸM-PRO" panose="020F0600000000000000" pitchFamily="50" charset="-128"/>
              </a:rPr>
              <a:t>メールで、サポートいたします。</a:t>
            </a:r>
          </a:p>
          <a:p>
            <a:r>
              <a:rPr lang="ja-JP" altLang="en-US" b="1">
                <a:latin typeface="HG丸ｺﾞｼｯｸM-PRO" panose="020F0600000000000000" pitchFamily="50" charset="-128"/>
                <a:ea typeface="HG丸ｺﾞｼｯｸM-PRO" panose="020F0600000000000000" pitchFamily="50" charset="-128"/>
              </a:rPr>
              <a:t>お店の営業時間によってお選びいただける</a:t>
            </a:r>
            <a:r>
              <a:rPr lang="en-US" altLang="ja-JP" b="1">
                <a:latin typeface="HG丸ｺﾞｼｯｸM-PRO" panose="020F0600000000000000" pitchFamily="50" charset="-128"/>
                <a:ea typeface="HG丸ｺﾞｼｯｸM-PRO" panose="020F0600000000000000" pitchFamily="50" charset="-128"/>
              </a:rPr>
              <a:t>3</a:t>
            </a:r>
            <a:r>
              <a:rPr lang="ja-JP" altLang="en-US" b="1">
                <a:latin typeface="HG丸ｺﾞｼｯｸM-PRO" panose="020F0600000000000000" pitchFamily="50" charset="-128"/>
                <a:ea typeface="HG丸ｺﾞｼｯｸM-PRO" panose="020F0600000000000000" pitchFamily="50" charset="-128"/>
              </a:rPr>
              <a:t>つのプランをご用意しています。</a:t>
            </a:r>
          </a:p>
        </p:txBody>
      </p:sp>
      <p:sp>
        <p:nvSpPr>
          <p:cNvPr id="59432" name="テキスト ボックス 6"/>
          <p:cNvSpPr txBox="1">
            <a:spLocks noChangeArrowheads="1"/>
          </p:cNvSpPr>
          <p:nvPr/>
        </p:nvSpPr>
        <p:spPr bwMode="auto">
          <a:xfrm>
            <a:off x="2263775" y="2243138"/>
            <a:ext cx="54562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ctr"/>
            <a:r>
              <a:rPr lang="ja-JP" altLang="en-US" sz="1800" b="1">
                <a:solidFill>
                  <a:srgbClr val="FF0000"/>
                </a:solidFill>
                <a:latin typeface="HG丸ｺﾞｼｯｸM-PRO" panose="020F0600000000000000" pitchFamily="50" charset="-128"/>
                <a:ea typeface="HG丸ｺﾞｼｯｸM-PRO" panose="020F0600000000000000" pitchFamily="50" charset="-128"/>
              </a:rPr>
              <a:t>平日</a:t>
            </a:r>
            <a:r>
              <a:rPr lang="en-US" altLang="ja-JP" sz="1800" b="1">
                <a:solidFill>
                  <a:srgbClr val="FF0000"/>
                </a:solidFill>
                <a:latin typeface="HG丸ｺﾞｼｯｸM-PRO" panose="020F0600000000000000" pitchFamily="50" charset="-128"/>
                <a:ea typeface="HG丸ｺﾞｼｯｸM-PRO" panose="020F0600000000000000" pitchFamily="50" charset="-128"/>
              </a:rPr>
              <a:t>10</a:t>
            </a:r>
            <a:r>
              <a:rPr lang="ja-JP" altLang="en-US" sz="1800" b="1">
                <a:solidFill>
                  <a:srgbClr val="FF0000"/>
                </a:solidFill>
                <a:latin typeface="HG丸ｺﾞｼｯｸM-PRO" panose="020F0600000000000000" pitchFamily="50" charset="-128"/>
                <a:ea typeface="HG丸ｺﾞｼｯｸM-PRO" panose="020F0600000000000000" pitchFamily="50" charset="-128"/>
              </a:rPr>
              <a:t>：</a:t>
            </a:r>
            <a:r>
              <a:rPr lang="en-US" altLang="ja-JP" sz="1800" b="1">
                <a:solidFill>
                  <a:srgbClr val="FF0000"/>
                </a:solidFill>
                <a:latin typeface="HG丸ｺﾞｼｯｸM-PRO" panose="020F0600000000000000" pitchFamily="50" charset="-128"/>
                <a:ea typeface="HG丸ｺﾞｼｯｸM-PRO" panose="020F0600000000000000" pitchFamily="50" charset="-128"/>
              </a:rPr>
              <a:t>00</a:t>
            </a:r>
            <a:r>
              <a:rPr lang="ja-JP" altLang="en-US" sz="1800" b="1">
                <a:solidFill>
                  <a:srgbClr val="FF0000"/>
                </a:solidFill>
                <a:latin typeface="HG丸ｺﾞｼｯｸM-PRO" panose="020F0600000000000000" pitchFamily="50" charset="-128"/>
                <a:ea typeface="HG丸ｺﾞｼｯｸM-PRO" panose="020F0600000000000000" pitchFamily="50" charset="-128"/>
              </a:rPr>
              <a:t>～</a:t>
            </a:r>
            <a:r>
              <a:rPr lang="en-US" altLang="ja-JP" sz="1800" b="1">
                <a:solidFill>
                  <a:srgbClr val="FF0000"/>
                </a:solidFill>
                <a:latin typeface="HG丸ｺﾞｼｯｸM-PRO" panose="020F0600000000000000" pitchFamily="50" charset="-128"/>
                <a:ea typeface="HG丸ｺﾞｼｯｸM-PRO" panose="020F0600000000000000" pitchFamily="50" charset="-128"/>
              </a:rPr>
              <a:t>18</a:t>
            </a:r>
            <a:r>
              <a:rPr lang="ja-JP" altLang="en-US" sz="1800" b="1">
                <a:solidFill>
                  <a:srgbClr val="FF0000"/>
                </a:solidFill>
                <a:latin typeface="HG丸ｺﾞｼｯｸM-PRO" panose="020F0600000000000000" pitchFamily="50" charset="-128"/>
                <a:ea typeface="HG丸ｺﾞｼｯｸM-PRO" panose="020F0600000000000000" pitchFamily="50" charset="-128"/>
              </a:rPr>
              <a:t>：</a:t>
            </a:r>
            <a:r>
              <a:rPr lang="en-US" altLang="ja-JP" sz="1800" b="1">
                <a:solidFill>
                  <a:srgbClr val="FF0000"/>
                </a:solidFill>
                <a:latin typeface="HG丸ｺﾞｼｯｸM-PRO" panose="020F0600000000000000" pitchFamily="50" charset="-128"/>
                <a:ea typeface="HG丸ｺﾞｼｯｸM-PRO" panose="020F0600000000000000" pitchFamily="50" charset="-128"/>
              </a:rPr>
              <a:t>00</a:t>
            </a:r>
            <a:r>
              <a:rPr lang="ja-JP" altLang="en-US" sz="1800" b="1">
                <a:solidFill>
                  <a:srgbClr val="FF0000"/>
                </a:solidFill>
                <a:latin typeface="HG丸ｺﾞｼｯｸM-PRO" panose="020F0600000000000000" pitchFamily="50" charset="-128"/>
                <a:ea typeface="HG丸ｺﾞｼｯｸM-PRO" panose="020F0600000000000000" pitchFamily="50" charset="-128"/>
              </a:rPr>
              <a:t>対応の通常サポート無料！</a:t>
            </a:r>
          </a:p>
        </p:txBody>
      </p:sp>
      <p:sp>
        <p:nvSpPr>
          <p:cNvPr id="59433" name="テキスト ボックス 7"/>
          <p:cNvSpPr txBox="1">
            <a:spLocks noChangeArrowheads="1"/>
          </p:cNvSpPr>
          <p:nvPr/>
        </p:nvSpPr>
        <p:spPr bwMode="auto">
          <a:xfrm>
            <a:off x="238125" y="5891213"/>
            <a:ext cx="932497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nSpc>
                <a:spcPct val="115000"/>
              </a:lnSpc>
            </a:pPr>
            <a:r>
              <a:rPr lang="ja-JP" altLang="en-US" sz="1000">
                <a:latin typeface="HG丸ｺﾞｼｯｸM-PRO" panose="020F0600000000000000" pitchFamily="50" charset="-128"/>
                <a:ea typeface="HG丸ｺﾞｼｯｸM-PRO" panose="020F0600000000000000" pitchFamily="50" charset="-128"/>
              </a:rPr>
              <a:t>サポートプラス・サポートワイドの専用電話番号はご契約後のお知らせとなります。　</a:t>
            </a:r>
            <a:br>
              <a:rPr lang="ja-JP" altLang="en-US" sz="1000">
                <a:latin typeface="HG丸ｺﾞｼｯｸM-PRO" panose="020F0600000000000000" pitchFamily="50" charset="-128"/>
                <a:ea typeface="HG丸ｺﾞｼｯｸM-PRO" panose="020F0600000000000000" pitchFamily="50" charset="-128"/>
              </a:rPr>
            </a:br>
            <a:r>
              <a:rPr lang="ja-JP" altLang="en-US" sz="1000">
                <a:latin typeface="HG丸ｺﾞｼｯｸM-PRO" panose="020F0600000000000000" pitchFamily="50" charset="-128"/>
                <a:ea typeface="HG丸ｺﾞｼｯｸM-PRO" panose="020F0600000000000000" pitchFamily="50" charset="-128"/>
              </a:rPr>
              <a:t>弊社より出張サポートが必要な場合は</a:t>
            </a:r>
            <a:r>
              <a:rPr lang="en-US" altLang="ja-JP" sz="1000">
                <a:latin typeface="HG丸ｺﾞｼｯｸM-PRO" panose="020F0600000000000000" pitchFamily="50" charset="-128"/>
                <a:ea typeface="HG丸ｺﾞｼｯｸM-PRO" panose="020F0600000000000000" pitchFamily="50" charset="-128"/>
              </a:rPr>
              <a:t>､</a:t>
            </a:r>
            <a:r>
              <a:rPr lang="ja-JP" altLang="en-US" sz="1000">
                <a:latin typeface="HG丸ｺﾞｼｯｸM-PRO" panose="020F0600000000000000" pitchFamily="50" charset="-128"/>
                <a:ea typeface="HG丸ｺﾞｼｯｸM-PRO" panose="020F0600000000000000" pitchFamily="50" charset="-128"/>
              </a:rPr>
              <a:t>別途有料にてご対応いたします。年間プランのご契約・お支払いは</a:t>
            </a:r>
            <a:r>
              <a:rPr lang="en-US" altLang="ja-JP" sz="1000">
                <a:latin typeface="HG丸ｺﾞｼｯｸM-PRO" panose="020F0600000000000000" pitchFamily="50" charset="-128"/>
                <a:ea typeface="HG丸ｺﾞｼｯｸM-PRO" panose="020F0600000000000000" pitchFamily="50" charset="-128"/>
              </a:rPr>
              <a:t>1</a:t>
            </a:r>
            <a:r>
              <a:rPr lang="ja-JP" altLang="en-US" sz="1000">
                <a:latin typeface="HG丸ｺﾞｼｯｸM-PRO" panose="020F0600000000000000" pitchFamily="50" charset="-128"/>
                <a:ea typeface="HG丸ｺﾞｼｯｸM-PRO" panose="020F0600000000000000" pitchFamily="50" charset="-128"/>
              </a:rPr>
              <a:t>年単位です。表示金額はすべて税別です。</a:t>
            </a:r>
          </a:p>
        </p:txBody>
      </p:sp>
      <p:cxnSp>
        <p:nvCxnSpPr>
          <p:cNvPr id="59434" name="直線コネクタ 9"/>
          <p:cNvCxnSpPr>
            <a:cxnSpLocks noChangeShapeType="1"/>
          </p:cNvCxnSpPr>
          <p:nvPr/>
        </p:nvCxnSpPr>
        <p:spPr bwMode="auto">
          <a:xfrm>
            <a:off x="365125" y="2589213"/>
            <a:ext cx="880110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449" name="Text Box 10"/>
          <p:cNvSpPr txBox="1">
            <a:spLocks noChangeArrowheads="1"/>
          </p:cNvSpPr>
          <p:nvPr/>
        </p:nvSpPr>
        <p:spPr bwMode="auto">
          <a:xfrm>
            <a:off x="-12700" y="0"/>
            <a:ext cx="9906000" cy="427038"/>
          </a:xfrm>
          <a:prstGeom prst="rect">
            <a:avLst/>
          </a:prstGeom>
          <a:noFill/>
          <a:ln>
            <a:noFill/>
          </a:ln>
          <a:effectLst>
            <a:outerShdw dist="28398" dir="1593903" algn="ctr" rotWithShape="0">
              <a:srgbClr val="FFFFCC">
                <a:alpha val="96001"/>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a:solidFill>
                  <a:srgbClr val="336600"/>
                </a:solidFill>
                <a:latin typeface="HG丸ｺﾞｼｯｸM-PRO" panose="020F0600000000000000" pitchFamily="50" charset="-128"/>
                <a:ea typeface="HG丸ｺﾞｼｯｸM-PRO" panose="020F0600000000000000" pitchFamily="50" charset="-128"/>
              </a:rPr>
              <a:t>ソフトウェアサポート体制</a:t>
            </a:r>
          </a:p>
        </p:txBody>
      </p:sp>
      <p:pic>
        <p:nvPicPr>
          <p:cNvPr id="59456" name="Picture 64" descr="plu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7500" y="3090863"/>
            <a:ext cx="1325563" cy="1325562"/>
          </a:xfrm>
          <a:prstGeom prst="rect">
            <a:avLst/>
          </a:prstGeom>
          <a:noFill/>
          <a:extLst>
            <a:ext uri="{909E8E84-426E-40DD-AFC4-6F175D3DCCD1}">
              <a14:hiddenFill xmlns:a14="http://schemas.microsoft.com/office/drawing/2010/main">
                <a:solidFill>
                  <a:srgbClr val="FFFFFF"/>
                </a:solidFill>
              </a14:hiddenFill>
            </a:ext>
          </a:extLst>
        </p:spPr>
      </p:pic>
      <p:pic>
        <p:nvPicPr>
          <p:cNvPr id="59458" name="Picture 66" descr="f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8863" y="3090863"/>
            <a:ext cx="1325562" cy="1325562"/>
          </a:xfrm>
          <a:prstGeom prst="rect">
            <a:avLst/>
          </a:prstGeom>
          <a:noFill/>
          <a:extLst>
            <a:ext uri="{909E8E84-426E-40DD-AFC4-6F175D3DCCD1}">
              <a14:hiddenFill xmlns:a14="http://schemas.microsoft.com/office/drawing/2010/main">
                <a:solidFill>
                  <a:srgbClr val="FFFFFF"/>
                </a:solidFill>
              </a14:hiddenFill>
            </a:ext>
          </a:extLst>
        </p:spPr>
      </p:pic>
      <p:pic>
        <p:nvPicPr>
          <p:cNvPr id="59460" name="Picture 68" descr="wid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54875" y="3090863"/>
            <a:ext cx="1325563" cy="132556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9818" name="Group 426"/>
          <p:cNvGraphicFramePr>
            <a:graphicFrameLocks noGrp="1"/>
          </p:cNvGraphicFramePr>
          <p:nvPr/>
        </p:nvGraphicFramePr>
        <p:xfrm>
          <a:off x="3856038" y="4505325"/>
          <a:ext cx="1955800" cy="1274400"/>
        </p:xfrm>
        <a:graphic>
          <a:graphicData uri="http://schemas.openxmlformats.org/drawingml/2006/table">
            <a:tbl>
              <a:tblPr/>
              <a:tblGrid>
                <a:gridCol w="819150"/>
                <a:gridCol w="1136650"/>
              </a:tblGrid>
              <a:tr h="192088">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対応日</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365</a:t>
                      </a: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日</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r h="1809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対応時間</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10:00-22:00</a:t>
                      </a:r>
                      <a:endParaRPr kumimoji="1" lang="en-US" altLang="ja-JP"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r h="1809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対応台数</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a:t>
                      </a: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2</a:t>
                      </a: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台</a:t>
                      </a: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/1</a:t>
                      </a: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店舗</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r h="1809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金額</a:t>
                      </a:r>
                      <a:b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b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年額 </a:t>
                      </a: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33,600</a:t>
                      </a: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円</a:t>
                      </a:r>
                      <a:b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b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月辺り </a:t>
                      </a: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2,800</a:t>
                      </a: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円</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r h="1809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a:t>
                      </a: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スポット</a:t>
                      </a:r>
                      <a:r>
                        <a:rPr kumimoji="1" lang="en-US" altLang="ja-JP"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月額 </a:t>
                      </a: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3,800</a:t>
                      </a: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円</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bl>
          </a:graphicData>
        </a:graphic>
      </p:graphicFrame>
      <p:graphicFrame>
        <p:nvGraphicFramePr>
          <p:cNvPr id="59975" name="Group 583"/>
          <p:cNvGraphicFramePr>
            <a:graphicFrameLocks noGrp="1"/>
          </p:cNvGraphicFramePr>
          <p:nvPr/>
        </p:nvGraphicFramePr>
        <p:xfrm>
          <a:off x="6989763" y="4505325"/>
          <a:ext cx="1952625" cy="1274400"/>
        </p:xfrm>
        <a:graphic>
          <a:graphicData uri="http://schemas.openxmlformats.org/drawingml/2006/table">
            <a:tbl>
              <a:tblPr/>
              <a:tblGrid>
                <a:gridCol w="819150"/>
                <a:gridCol w="1133475"/>
              </a:tblGrid>
              <a:tr h="1809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対応日</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365</a:t>
                      </a: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日</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r h="1809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対応時間</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08:00-22:00</a:t>
                      </a:r>
                      <a:endParaRPr kumimoji="1" lang="en-US" altLang="ja-JP"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r h="1809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対応台数</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a:t>
                      </a: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2</a:t>
                      </a: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台</a:t>
                      </a: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/1</a:t>
                      </a: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店舗</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r h="1809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金額</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年額 </a:t>
                      </a: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48,000</a:t>
                      </a: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円</a:t>
                      </a:r>
                      <a:b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b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月辺り </a:t>
                      </a: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4,000</a:t>
                      </a: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円</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r h="1809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a:t>
                      </a: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スポット</a:t>
                      </a:r>
                      <a:r>
                        <a:rPr kumimoji="1" lang="en-US" altLang="ja-JP"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a:t>
                      </a: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bl>
          </a:graphicData>
        </a:graphic>
      </p:graphicFrame>
      <p:graphicFrame>
        <p:nvGraphicFramePr>
          <p:cNvPr id="59823" name="Group 431"/>
          <p:cNvGraphicFramePr>
            <a:graphicFrameLocks noGrp="1"/>
          </p:cNvGraphicFramePr>
          <p:nvPr/>
        </p:nvGraphicFramePr>
        <p:xfrm>
          <a:off x="690563" y="4494213"/>
          <a:ext cx="2076450" cy="1270100"/>
        </p:xfrm>
        <a:graphic>
          <a:graphicData uri="http://schemas.openxmlformats.org/drawingml/2006/table">
            <a:tbl>
              <a:tblPr/>
              <a:tblGrid>
                <a:gridCol w="815975"/>
                <a:gridCol w="1260475"/>
              </a:tblGrid>
              <a:tr h="2571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対応日</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平日</a:t>
                      </a: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a:t>
                      </a: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年末年始除く</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r h="1809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対応時間</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10:00-18:00</a:t>
                      </a:r>
                      <a:endParaRPr kumimoji="1" lang="en-US" altLang="ja-JP"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r h="1809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対応台数</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制限なし</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r h="33972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金額</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FF0000"/>
                          </a:solidFill>
                          <a:effectLst/>
                          <a:latin typeface="HG丸ｺﾞｼｯｸM-PRO" panose="020F0600000000000000" pitchFamily="50" charset="-128"/>
                          <a:ea typeface="HG丸ｺﾞｼｯｸM-PRO" panose="020F0600000000000000" pitchFamily="50" charset="-128"/>
                        </a:rPr>
                        <a:t>無料</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r h="180975">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a:t>
                      </a:r>
                      <a:r>
                        <a:rPr kumimoji="1" lang="ja-JP" altLang="en-US"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スポット</a:t>
                      </a:r>
                      <a:r>
                        <a:rPr kumimoji="1" lang="en-US" altLang="ja-JP" sz="1000" b="0" i="0" u="none" strike="noStrike" cap="none" normalizeH="0" baseline="0" smtClean="0">
                          <a:ln>
                            <a:noFill/>
                          </a:ln>
                          <a:solidFill>
                            <a:srgbClr val="151515"/>
                          </a:solidFill>
                          <a:effectLst/>
                          <a:latin typeface="HG丸ｺﾞｼｯｸM-PRO" panose="020F0600000000000000" pitchFamily="50" charset="-128"/>
                          <a:ea typeface="HG丸ｺﾞｼｯｸM-PRO" panose="020F0600000000000000" pitchFamily="50" charset="-128"/>
                        </a:rPr>
                        <a:t>｣</a:t>
                      </a: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5F5F5"/>
                    </a:solidFill>
                  </a:tcPr>
                </a:tc>
                <a:tc>
                  <a:txBody>
                    <a:bodyPr/>
                    <a:lstStyle>
                      <a:lvl1pPr algn="l">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lgn="l">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lgn="l">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lgn="l">
                        <a:spcBef>
                          <a:spcPct val="20000"/>
                        </a:spcBef>
                        <a:defRPr kumimoji="1">
                          <a:solidFill>
                            <a:schemeClr val="tx1"/>
                          </a:solidFill>
                          <a:latin typeface="Arial" panose="020B0604020202020204" pitchFamily="34" charset="0"/>
                          <a:ea typeface="ＭＳ Ｐゴシック" panose="020B0600070205080204" pitchFamily="50" charset="-128"/>
                        </a:defRPr>
                      </a:lvl4pPr>
                      <a:lvl5pPr algn="l">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1" lang="ja-JP" altLang="en-US" sz="1000" b="0" i="0" u="none" strike="noStrike" cap="none" normalizeH="0" baseline="0" smtClean="0">
                          <a:ln>
                            <a:noFill/>
                          </a:ln>
                          <a:solidFill>
                            <a:srgbClr val="333333"/>
                          </a:solidFill>
                          <a:effectLst/>
                          <a:latin typeface="HG丸ｺﾞｼｯｸM-PRO" panose="020F0600000000000000" pitchFamily="50" charset="-128"/>
                          <a:ea typeface="HG丸ｺﾞｼｯｸM-PRO" panose="020F0600000000000000" pitchFamily="50" charset="-128"/>
                        </a:rPr>
                        <a:t>－</a:t>
                      </a:r>
                      <a:endParaRPr kumimoji="1" lang="ja-JP" altLang="en-US" sz="1000" b="0" i="0" u="none" strike="noStrike" cap="none" normalizeH="0" baseline="0" smtClean="0">
                        <a:ln>
                          <a:noFill/>
                        </a:ln>
                        <a:solidFill>
                          <a:schemeClr val="tx1"/>
                        </a:solidFill>
                        <a:effectLst/>
                        <a:latin typeface="HG丸ｺﾞｼｯｸM-PRO" panose="020F0600000000000000" pitchFamily="50" charset="-128"/>
                        <a:ea typeface="HG丸ｺﾞｼｯｸM-PRO" panose="020F0600000000000000" pitchFamily="50" charset="-128"/>
                      </a:endParaRPr>
                    </a:p>
                  </a:txBody>
                  <a:tcPr marL="90000" marR="90000" marT="36000" marB="360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9F9F9"/>
                    </a:solidFill>
                  </a:tcPr>
                </a:tc>
              </a:tr>
            </a:tbl>
          </a:graphicData>
        </a:graphic>
      </p:graphicFrame>
      <p:sp>
        <p:nvSpPr>
          <p:cNvPr id="59890" name="Text Box 498"/>
          <p:cNvSpPr txBox="1">
            <a:spLocks noChangeArrowheads="1"/>
          </p:cNvSpPr>
          <p:nvPr/>
        </p:nvSpPr>
        <p:spPr bwMode="auto">
          <a:xfrm>
            <a:off x="327025" y="2708275"/>
            <a:ext cx="2711450" cy="3182938"/>
          </a:xfrm>
          <a:prstGeom prst="rect">
            <a:avLst/>
          </a:prstGeom>
          <a:noFill/>
          <a:ln w="6350">
            <a:solidFill>
              <a:schemeClr val="bg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lstStyle/>
          <a:p>
            <a:r>
              <a:rPr lang="ja-JP" altLang="en-US" sz="1400" b="1">
                <a:latin typeface="HG丸ｺﾞｼｯｸM-PRO" panose="020F0600000000000000" pitchFamily="50" charset="-128"/>
                <a:ea typeface="HG丸ｺﾞｼｯｸM-PRO" panose="020F0600000000000000" pitchFamily="50" charset="-128"/>
              </a:rPr>
              <a:t>サポートデスク</a:t>
            </a:r>
            <a:r>
              <a:rPr lang="en-US" altLang="ja-JP" sz="1400" b="1">
                <a:solidFill>
                  <a:srgbClr val="FF0000"/>
                </a:solidFill>
                <a:latin typeface="HG丸ｺﾞｼｯｸM-PRO" panose="020F0600000000000000" pitchFamily="50" charset="-128"/>
                <a:ea typeface="HG丸ｺﾞｼｯｸM-PRO" panose="020F0600000000000000" pitchFamily="50" charset="-128"/>
              </a:rPr>
              <a:t>(</a:t>
            </a:r>
            <a:r>
              <a:rPr lang="ja-JP" altLang="en-US" sz="1400" b="1">
                <a:solidFill>
                  <a:srgbClr val="FF0000"/>
                </a:solidFill>
                <a:latin typeface="HG丸ｺﾞｼｯｸM-PRO" panose="020F0600000000000000" pitchFamily="50" charset="-128"/>
                <a:ea typeface="HG丸ｺﾞｼｯｸM-PRO" panose="020F0600000000000000" pitchFamily="50" charset="-128"/>
              </a:rPr>
              <a:t>無料</a:t>
            </a:r>
            <a:r>
              <a:rPr lang="en-US" altLang="ja-JP" sz="1400" b="1">
                <a:solidFill>
                  <a:srgbClr val="FF0000"/>
                </a:solidFill>
                <a:latin typeface="HG丸ｺﾞｼｯｸM-PRO" panose="020F0600000000000000" pitchFamily="50" charset="-128"/>
                <a:ea typeface="HG丸ｺﾞｼｯｸM-PRO" panose="020F0600000000000000" pitchFamily="50" charset="-128"/>
              </a:rPr>
              <a:t>)</a:t>
            </a:r>
          </a:p>
        </p:txBody>
      </p:sp>
      <p:sp>
        <p:nvSpPr>
          <p:cNvPr id="59891" name="Text Box 499"/>
          <p:cNvSpPr txBox="1">
            <a:spLocks noChangeArrowheads="1"/>
          </p:cNvSpPr>
          <p:nvPr/>
        </p:nvSpPr>
        <p:spPr bwMode="auto">
          <a:xfrm>
            <a:off x="3489325" y="2708275"/>
            <a:ext cx="2667000" cy="3182938"/>
          </a:xfrm>
          <a:prstGeom prst="rect">
            <a:avLst/>
          </a:prstGeom>
          <a:noFill/>
          <a:ln w="6350">
            <a:solidFill>
              <a:schemeClr val="bg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lstStyle/>
          <a:p>
            <a:r>
              <a:rPr lang="ja-JP" altLang="en-US" sz="1400" b="1">
                <a:latin typeface="HG丸ｺﾞｼｯｸM-PRO" panose="020F0600000000000000" pitchFamily="50" charset="-128"/>
                <a:ea typeface="HG丸ｺﾞｼｯｸM-PRO" panose="020F0600000000000000" pitchFamily="50" charset="-128"/>
              </a:rPr>
              <a:t>サポートデスクプラス</a:t>
            </a:r>
            <a:r>
              <a:rPr lang="en-US" altLang="ja-JP" sz="1400" b="1">
                <a:latin typeface="HG丸ｺﾞｼｯｸM-PRO" panose="020F0600000000000000" pitchFamily="50" charset="-128"/>
                <a:ea typeface="HG丸ｺﾞｼｯｸM-PRO" panose="020F0600000000000000" pitchFamily="50" charset="-128"/>
              </a:rPr>
              <a:t>(</a:t>
            </a:r>
            <a:r>
              <a:rPr lang="ja-JP" altLang="en-US" sz="1400" b="1">
                <a:latin typeface="HG丸ｺﾞｼｯｸM-PRO" panose="020F0600000000000000" pitchFamily="50" charset="-128"/>
                <a:ea typeface="HG丸ｺﾞｼｯｸM-PRO" panose="020F0600000000000000" pitchFamily="50" charset="-128"/>
              </a:rPr>
              <a:t>有料</a:t>
            </a:r>
            <a:r>
              <a:rPr lang="en-US" altLang="ja-JP" sz="1400" b="1">
                <a:latin typeface="HG丸ｺﾞｼｯｸM-PRO" panose="020F0600000000000000" pitchFamily="50" charset="-128"/>
                <a:ea typeface="HG丸ｺﾞｼｯｸM-PRO" panose="020F0600000000000000" pitchFamily="50" charset="-128"/>
              </a:rPr>
              <a:t>)</a:t>
            </a:r>
          </a:p>
        </p:txBody>
      </p:sp>
      <p:sp>
        <p:nvSpPr>
          <p:cNvPr id="59892" name="Text Box 500"/>
          <p:cNvSpPr txBox="1">
            <a:spLocks noChangeArrowheads="1"/>
          </p:cNvSpPr>
          <p:nvPr/>
        </p:nvSpPr>
        <p:spPr bwMode="auto">
          <a:xfrm>
            <a:off x="6615113" y="2708275"/>
            <a:ext cx="2624137" cy="3182938"/>
          </a:xfrm>
          <a:prstGeom prst="rect">
            <a:avLst/>
          </a:prstGeom>
          <a:noFill/>
          <a:ln w="6350">
            <a:solidFill>
              <a:schemeClr val="bg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lstStyle/>
          <a:p>
            <a:r>
              <a:rPr lang="ja-JP" altLang="en-US" sz="1400" b="1">
                <a:latin typeface="HG丸ｺﾞｼｯｸM-PRO" panose="020F0600000000000000" pitchFamily="50" charset="-128"/>
                <a:ea typeface="HG丸ｺﾞｼｯｸM-PRO" panose="020F0600000000000000" pitchFamily="50" charset="-128"/>
              </a:rPr>
              <a:t>サポートデスクワイド</a:t>
            </a:r>
            <a:r>
              <a:rPr lang="en-US" altLang="ja-JP" sz="1400" b="1">
                <a:latin typeface="HG丸ｺﾞｼｯｸM-PRO" panose="020F0600000000000000" pitchFamily="50" charset="-128"/>
                <a:ea typeface="HG丸ｺﾞｼｯｸM-PRO" panose="020F0600000000000000" pitchFamily="50" charset="-128"/>
              </a:rPr>
              <a:t>(</a:t>
            </a:r>
            <a:r>
              <a:rPr lang="ja-JP" altLang="en-US" sz="1400" b="1">
                <a:latin typeface="HG丸ｺﾞｼｯｸM-PRO" panose="020F0600000000000000" pitchFamily="50" charset="-128"/>
                <a:ea typeface="HG丸ｺﾞｼｯｸM-PRO" panose="020F0600000000000000" pitchFamily="50" charset="-128"/>
              </a:rPr>
              <a:t>有料</a:t>
            </a:r>
            <a:r>
              <a:rPr lang="en-US" altLang="ja-JP" sz="1400" b="1">
                <a:latin typeface="HG丸ｺﾞｼｯｸM-PRO" panose="020F0600000000000000" pitchFamily="50" charset="-128"/>
                <a:ea typeface="HG丸ｺﾞｼｯｸM-PRO" panose="020F0600000000000000" pitchFamily="50" charset="-128"/>
              </a:rPr>
              <a:t>)</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635" name="Text Box 30"/>
          <p:cNvSpPr txBox="1">
            <a:spLocks noChangeArrowheads="1"/>
          </p:cNvSpPr>
          <p:nvPr/>
        </p:nvSpPr>
        <p:spPr bwMode="auto">
          <a:xfrm>
            <a:off x="5338994" y="3403600"/>
            <a:ext cx="4014787" cy="396875"/>
          </a:xfrm>
          <a:prstGeom prst="rect">
            <a:avLst/>
          </a:prstGeom>
          <a:noFill/>
          <a:ln>
            <a:noFill/>
          </a:ln>
          <a:effectLst/>
          <a:extLst>
            <a:ext uri="{909E8E84-426E-40DD-AFC4-6F175D3DCCD1}">
              <a14:hiddenFill xmlns:a14="http://schemas.microsoft.com/office/drawing/2010/main">
                <a:solidFill>
                  <a:srgbClr val="FFCC66">
                    <a:alpha val="89803"/>
                  </a:srgbClr>
                </a:solidFill>
              </a14:hiddenFill>
            </a:ext>
            <a:ext uri="{91240B29-F687-4F45-9708-019B960494DF}">
              <a14:hiddenLine xmlns:a14="http://schemas.microsoft.com/office/drawing/2010/main" w="22225">
                <a:solidFill>
                  <a:srgbClr val="FF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000" b="1" dirty="0">
                <a:latin typeface="HG丸ｺﾞｼｯｸM-PRO" panose="020F0600000000000000" pitchFamily="50" charset="-128"/>
                <a:ea typeface="HG丸ｺﾞｼｯｸM-PRO" panose="020F0600000000000000" pitchFamily="50" charset="-128"/>
              </a:rPr>
              <a:t>カスタマディスプレイ</a:t>
            </a:r>
            <a:r>
              <a:rPr lang="en-US" altLang="ja-JP" sz="1000" b="1" dirty="0">
                <a:latin typeface="HG丸ｺﾞｼｯｸM-PRO" panose="020F0600000000000000" pitchFamily="50" charset="-128"/>
                <a:ea typeface="HG丸ｺﾞｼｯｸM-PRO" panose="020F0600000000000000" pitchFamily="50" charset="-128"/>
              </a:rPr>
              <a:t>/</a:t>
            </a:r>
            <a:r>
              <a:rPr lang="ja-JP" altLang="en-US" sz="1000" b="1" dirty="0">
                <a:latin typeface="HG丸ｺﾞｼｯｸM-PRO" panose="020F0600000000000000" pitchFamily="50" charset="-128"/>
                <a:ea typeface="HG丸ｺﾞｼｯｸM-PRO" panose="020F0600000000000000" pitchFamily="50" charset="-128"/>
              </a:rPr>
              <a:t>キャッシュドロア保守</a:t>
            </a:r>
            <a:r>
              <a:rPr lang="en-US" altLang="ja-JP" sz="1000" b="1" dirty="0">
                <a:latin typeface="HG丸ｺﾞｼｯｸM-PRO" panose="020F0600000000000000" pitchFamily="50" charset="-128"/>
                <a:ea typeface="HG丸ｺﾞｼｯｸM-PRO" panose="020F0600000000000000" pitchFamily="50" charset="-128"/>
              </a:rPr>
              <a:t>(</a:t>
            </a:r>
            <a:r>
              <a:rPr lang="ja-JP" altLang="en-US" sz="1000" b="1" dirty="0">
                <a:latin typeface="HG丸ｺﾞｼｯｸM-PRO" panose="020F0600000000000000" pitchFamily="50" charset="-128"/>
                <a:ea typeface="HG丸ｺﾞｼｯｸM-PRO" panose="020F0600000000000000" pitchFamily="50" charset="-128"/>
              </a:rPr>
              <a:t>オプション</a:t>
            </a:r>
            <a:r>
              <a:rPr lang="en-US" altLang="ja-JP" sz="1000" b="1" dirty="0">
                <a:latin typeface="HG丸ｺﾞｼｯｸM-PRO" panose="020F0600000000000000" pitchFamily="50" charset="-128"/>
                <a:ea typeface="HG丸ｺﾞｼｯｸM-PRO" panose="020F0600000000000000" pitchFamily="50" charset="-128"/>
              </a:rPr>
              <a:t>)</a:t>
            </a:r>
          </a:p>
          <a:p>
            <a:pPr eaLnBrk="1" hangingPunct="1"/>
            <a:endParaRPr lang="en-US" altLang="ja-JP" sz="1000" b="1" dirty="0">
              <a:solidFill>
                <a:srgbClr val="FF0000"/>
              </a:solidFill>
              <a:latin typeface="HG丸ｺﾞｼｯｸM-PRO" panose="020F0600000000000000" pitchFamily="50" charset="-128"/>
              <a:ea typeface="HG丸ｺﾞｼｯｸM-PRO" panose="020F0600000000000000" pitchFamily="50" charset="-128"/>
            </a:endParaRPr>
          </a:p>
        </p:txBody>
      </p:sp>
      <p:sp>
        <p:nvSpPr>
          <p:cNvPr id="35" name="スライド番号プレースホルダー 3"/>
          <p:cNvSpPr>
            <a:spLocks noGrp="1"/>
          </p:cNvSpPr>
          <p:nvPr>
            <p:ph type="sldNum" sz="quarter" idx="12"/>
          </p:nvPr>
        </p:nvSpPr>
        <p:spPr/>
        <p:txBody>
          <a:bodyPr/>
          <a:lstStyle/>
          <a:p>
            <a:fld id="{F3A4861C-E218-4B88-BFB6-D20512999CAE}" type="slidenum">
              <a:rPr lang="en-US" altLang="ja-JP"/>
              <a:pPr/>
              <a:t>46</a:t>
            </a:fld>
            <a:endParaRPr lang="en-US" altLang="ja-JP"/>
          </a:p>
        </p:txBody>
      </p:sp>
      <p:pic>
        <p:nvPicPr>
          <p:cNvPr id="663554" name="図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21055505">
            <a:off x="8648679" y="2136592"/>
            <a:ext cx="805956" cy="65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3560" name="Text Box 10"/>
          <p:cNvSpPr txBox="1">
            <a:spLocks noChangeArrowheads="1"/>
          </p:cNvSpPr>
          <p:nvPr/>
        </p:nvSpPr>
        <p:spPr bwMode="auto">
          <a:xfrm>
            <a:off x="381000" y="36513"/>
            <a:ext cx="9144000" cy="427037"/>
          </a:xfrm>
          <a:prstGeom prst="rect">
            <a:avLst/>
          </a:prstGeom>
          <a:noFill/>
          <a:ln>
            <a:noFill/>
          </a:ln>
          <a:effectLst>
            <a:outerShdw dist="28398" dir="1593903" algn="ctr" rotWithShape="0">
              <a:srgbClr val="FFFFCC">
                <a:alpha val="96001"/>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dirty="0">
                <a:solidFill>
                  <a:srgbClr val="336600"/>
                </a:solidFill>
                <a:latin typeface="HG丸ｺﾞｼｯｸM-PRO" panose="020F0600000000000000" pitchFamily="50" charset="-128"/>
                <a:ea typeface="HG丸ｺﾞｼｯｸM-PRO" panose="020F0600000000000000" pitchFamily="50" charset="-128"/>
              </a:rPr>
              <a:t>ハードウェア保守</a:t>
            </a:r>
            <a:r>
              <a:rPr kumimoji="0" lang="ja-JP" altLang="en-US" sz="2200" b="1" dirty="0" smtClean="0">
                <a:solidFill>
                  <a:srgbClr val="336600"/>
                </a:solidFill>
                <a:latin typeface="HG丸ｺﾞｼｯｸM-PRO" panose="020F0600000000000000" pitchFamily="50" charset="-128"/>
                <a:ea typeface="HG丸ｺﾞｼｯｸM-PRO" panose="020F0600000000000000" pitchFamily="50" charset="-128"/>
              </a:rPr>
              <a:t>体制</a:t>
            </a:r>
            <a:endParaRPr kumimoji="0" lang="ja-JP" altLang="en-US" sz="2200" b="1" dirty="0">
              <a:solidFill>
                <a:srgbClr val="336600"/>
              </a:solidFill>
              <a:latin typeface="HG丸ｺﾞｼｯｸM-PRO" panose="020F0600000000000000" pitchFamily="50" charset="-128"/>
              <a:ea typeface="HG丸ｺﾞｼｯｸM-PRO" panose="020F0600000000000000" pitchFamily="50" charset="-128"/>
            </a:endParaRPr>
          </a:p>
        </p:txBody>
      </p:sp>
      <p:pic>
        <p:nvPicPr>
          <p:cNvPr id="663564" name="図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064625" y="2532644"/>
            <a:ext cx="566293" cy="40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3605" name="Rectangle 70"/>
          <p:cNvSpPr>
            <a:spLocks noChangeArrowheads="1"/>
          </p:cNvSpPr>
          <p:nvPr/>
        </p:nvSpPr>
        <p:spPr bwMode="auto">
          <a:xfrm>
            <a:off x="574675" y="595313"/>
            <a:ext cx="922655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ハードウェアメーカーの保守網を使い、ハードウェアの出張修理から、</a:t>
            </a:r>
            <a:r>
              <a:rPr lang="en-US" altLang="ja-JP" sz="1600" b="1">
                <a:latin typeface="HG丸ｺﾞｼｯｸM-PRO" panose="020F0600000000000000" pitchFamily="50" charset="-128"/>
                <a:ea typeface="HG丸ｺﾞｼｯｸM-PRO" panose="020F0600000000000000" pitchFamily="50" charset="-128"/>
              </a:rPr>
              <a:t>BCPOS</a:t>
            </a:r>
            <a:r>
              <a:rPr lang="ja-JP" altLang="en-US" sz="1600" b="1">
                <a:latin typeface="HG丸ｺﾞｼｯｸM-PRO" panose="020F0600000000000000" pitchFamily="50" charset="-128"/>
                <a:ea typeface="HG丸ｺﾞｼｯｸM-PRO" panose="020F0600000000000000" pitchFamily="50" charset="-128"/>
              </a:rPr>
              <a:t>のインストール、バックアップデータの復旧までをセットにしたビジコムオリジナル保守体制をご用意しています。</a:t>
            </a:r>
            <a:endParaRPr lang="ja-JP" altLang="en-US" sz="1200">
              <a:latin typeface="HG丸ｺﾞｼｯｸM-PRO" panose="020F0600000000000000" pitchFamily="50" charset="-128"/>
              <a:ea typeface="HG丸ｺﾞｼｯｸM-PRO" panose="020F0600000000000000" pitchFamily="50" charset="-128"/>
            </a:endParaRPr>
          </a:p>
        </p:txBody>
      </p:sp>
      <p:sp>
        <p:nvSpPr>
          <p:cNvPr id="663607" name="テキスト ボックス 6"/>
          <p:cNvSpPr txBox="1">
            <a:spLocks noChangeArrowheads="1"/>
          </p:cNvSpPr>
          <p:nvPr/>
        </p:nvSpPr>
        <p:spPr bwMode="auto">
          <a:xfrm>
            <a:off x="2071542" y="3911600"/>
            <a:ext cx="63995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algn="ctr"/>
            <a:r>
              <a:rPr lang="ja-JP" altLang="en-US" sz="1800" b="1" dirty="0" smtClean="0">
                <a:solidFill>
                  <a:srgbClr val="FF0000"/>
                </a:solidFill>
                <a:latin typeface="HG丸ｺﾞｼｯｸM-PRO" panose="020F0600000000000000" pitchFamily="50" charset="-128"/>
                <a:ea typeface="HG丸ｺﾞｼｯｸM-PRO" panose="020F0600000000000000" pitchFamily="50" charset="-128"/>
              </a:rPr>
              <a:t>ビジコム製周辺</a:t>
            </a:r>
            <a:r>
              <a:rPr lang="ja-JP" altLang="en-US" sz="1800" b="1" dirty="0">
                <a:solidFill>
                  <a:srgbClr val="FF0000"/>
                </a:solidFill>
                <a:latin typeface="HG丸ｺﾞｼｯｸM-PRO" panose="020F0600000000000000" pitchFamily="50" charset="-128"/>
                <a:ea typeface="HG丸ｺﾞｼｯｸM-PRO" panose="020F0600000000000000" pitchFamily="50" charset="-128"/>
              </a:rPr>
              <a:t>機器</a:t>
            </a:r>
            <a:r>
              <a:rPr lang="ja-JP" altLang="en-US" sz="1800" b="1" dirty="0" smtClean="0">
                <a:solidFill>
                  <a:srgbClr val="FF0000"/>
                </a:solidFill>
                <a:latin typeface="HG丸ｺﾞｼｯｸM-PRO" panose="020F0600000000000000" pitchFamily="50" charset="-128"/>
                <a:ea typeface="HG丸ｺﾞｼｯｸM-PRO" panose="020F0600000000000000" pitchFamily="50" charset="-128"/>
              </a:rPr>
              <a:t>セットは、</a:t>
            </a:r>
            <a:r>
              <a:rPr lang="en-US" altLang="ja-JP" sz="1800" b="1" dirty="0" smtClean="0">
                <a:solidFill>
                  <a:srgbClr val="FF0000"/>
                </a:solidFill>
                <a:latin typeface="HG丸ｺﾞｼｯｸM-PRO" panose="020F0600000000000000" pitchFamily="50" charset="-128"/>
                <a:ea typeface="HG丸ｺﾞｼｯｸM-PRO" panose="020F0600000000000000" pitchFamily="50" charset="-128"/>
              </a:rPr>
              <a:t>3</a:t>
            </a:r>
            <a:r>
              <a:rPr lang="ja-JP" altLang="en-US" sz="1800" b="1" dirty="0" smtClean="0">
                <a:solidFill>
                  <a:srgbClr val="FF0000"/>
                </a:solidFill>
                <a:latin typeface="HG丸ｺﾞｼｯｸM-PRO" panose="020F0600000000000000" pitchFamily="50" charset="-128"/>
                <a:ea typeface="HG丸ｺﾞｼｯｸM-PRO" panose="020F0600000000000000" pitchFamily="50" charset="-128"/>
              </a:rPr>
              <a:t>年間無料の保守付きです。</a:t>
            </a:r>
            <a:endParaRPr lang="ja-JP" altLang="en-US" sz="1800" b="1" dirty="0">
              <a:solidFill>
                <a:srgbClr val="FF0000"/>
              </a:solidFill>
              <a:latin typeface="HG丸ｺﾞｼｯｸM-PRO" panose="020F0600000000000000" pitchFamily="50" charset="-128"/>
              <a:ea typeface="HG丸ｺﾞｼｯｸM-PRO" panose="020F0600000000000000" pitchFamily="50" charset="-128"/>
            </a:endParaRPr>
          </a:p>
        </p:txBody>
      </p:sp>
      <p:cxnSp>
        <p:nvCxnSpPr>
          <p:cNvPr id="663608" name="直線コネクタ 9"/>
          <p:cNvCxnSpPr>
            <a:cxnSpLocks noChangeShapeType="1"/>
          </p:cNvCxnSpPr>
          <p:nvPr/>
        </p:nvCxnSpPr>
        <p:spPr bwMode="auto">
          <a:xfrm>
            <a:off x="690563" y="3917950"/>
            <a:ext cx="880110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63610" name="Picture 57" descr="2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08300" y="5229748"/>
            <a:ext cx="606425"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3611" name="Picture 58" descr="28-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88325" y="5204348"/>
            <a:ext cx="87630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3614" name="Rectangle 70"/>
          <p:cNvSpPr>
            <a:spLocks noChangeArrowheads="1"/>
          </p:cNvSpPr>
          <p:nvPr/>
        </p:nvSpPr>
        <p:spPr bwMode="auto">
          <a:xfrm>
            <a:off x="574675" y="4278313"/>
            <a:ext cx="9224963" cy="525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400" b="1" dirty="0" smtClean="0">
                <a:latin typeface="HG丸ｺﾞｼｯｸM-PRO" panose="020F0600000000000000" pitchFamily="50" charset="-128"/>
                <a:ea typeface="HG丸ｺﾞｼｯｸM-PRO" panose="020F0600000000000000" pitchFamily="50" charset="-128"/>
              </a:rPr>
              <a:t>ビジコムの周辺</a:t>
            </a:r>
            <a:r>
              <a:rPr lang="ja-JP" altLang="en-US" sz="1400" b="1" dirty="0">
                <a:latin typeface="HG丸ｺﾞｼｯｸM-PRO" panose="020F0600000000000000" pitchFamily="50" charset="-128"/>
                <a:ea typeface="HG丸ｺﾞｼｯｸM-PRO" panose="020F0600000000000000" pitchFamily="50" charset="-128"/>
              </a:rPr>
              <a:t>機器</a:t>
            </a:r>
            <a:r>
              <a:rPr lang="ja-JP" altLang="en-US" sz="1400" b="1" dirty="0" smtClean="0">
                <a:latin typeface="HG丸ｺﾞｼｯｸM-PRO" panose="020F0600000000000000" pitchFamily="50" charset="-128"/>
                <a:ea typeface="HG丸ｺﾞｼｯｸM-PRO" panose="020F0600000000000000" pitchFamily="50" charset="-128"/>
              </a:rPr>
              <a:t>セット、および</a:t>
            </a:r>
            <a:r>
              <a:rPr lang="en-US" altLang="ja-JP" sz="1400" b="1" dirty="0" smtClean="0">
                <a:latin typeface="HG丸ｺﾞｼｯｸM-PRO" panose="020F0600000000000000" pitchFamily="50" charset="-128"/>
                <a:ea typeface="HG丸ｺﾞｼｯｸM-PRO" panose="020F0600000000000000" pitchFamily="50" charset="-128"/>
              </a:rPr>
              <a:t>POS</a:t>
            </a:r>
            <a:r>
              <a:rPr lang="ja-JP" altLang="en-US" sz="1400" b="1" dirty="0" smtClean="0">
                <a:latin typeface="HG丸ｺﾞｼｯｸM-PRO" panose="020F0600000000000000" pitchFamily="50" charset="-128"/>
                <a:ea typeface="HG丸ｺﾞｼｯｸM-PRO" panose="020F0600000000000000" pitchFamily="50" charset="-128"/>
              </a:rPr>
              <a:t>レジセット</a:t>
            </a:r>
            <a:r>
              <a:rPr lang="ja-JP" altLang="en-US" sz="1400" b="1" dirty="0">
                <a:latin typeface="HG丸ｺﾞｼｯｸM-PRO" panose="020F0600000000000000" pitchFamily="50" charset="-128"/>
                <a:ea typeface="HG丸ｺﾞｼｯｸM-PRO" panose="020F0600000000000000" pitchFamily="50" charset="-128"/>
              </a:rPr>
              <a:t>に</a:t>
            </a:r>
            <a:r>
              <a:rPr lang="ja-JP" altLang="en-US" sz="1400" b="1" dirty="0" smtClean="0">
                <a:latin typeface="HG丸ｺﾞｼｯｸM-PRO" panose="020F0600000000000000" pitchFamily="50" charset="-128"/>
                <a:ea typeface="HG丸ｺﾞｼｯｸM-PRO" panose="020F0600000000000000" pitchFamily="50" charset="-128"/>
              </a:rPr>
              <a:t>含まれるビジコム製ハードウェアは</a:t>
            </a:r>
            <a:r>
              <a:rPr lang="ja-JP" altLang="en-US" sz="1400" b="1" dirty="0">
                <a:latin typeface="HG丸ｺﾞｼｯｸM-PRO" panose="020F0600000000000000" pitchFamily="50" charset="-128"/>
                <a:ea typeface="HG丸ｺﾞｼｯｸM-PRO" panose="020F0600000000000000" pitchFamily="50" charset="-128"/>
              </a:rPr>
              <a:t>、安心してご利</a:t>
            </a:r>
            <a:r>
              <a:rPr lang="ja-JP" altLang="en-US" sz="1400" b="1" dirty="0" smtClean="0">
                <a:latin typeface="HG丸ｺﾞｼｯｸM-PRO" panose="020F0600000000000000" pitchFamily="50" charset="-128"/>
                <a:ea typeface="HG丸ｺﾞｼｯｸM-PRO" panose="020F0600000000000000" pitchFamily="50" charset="-128"/>
              </a:rPr>
              <a:t>用いただけるように、無料</a:t>
            </a:r>
            <a:r>
              <a:rPr lang="ja-JP" altLang="en-US" sz="1400" b="1" dirty="0">
                <a:latin typeface="HG丸ｺﾞｼｯｸM-PRO" panose="020F0600000000000000" pitchFamily="50" charset="-128"/>
                <a:ea typeface="HG丸ｺﾞｼｯｸM-PRO" panose="020F0600000000000000" pitchFamily="50" charset="-128"/>
              </a:rPr>
              <a:t>で</a:t>
            </a:r>
            <a:r>
              <a:rPr lang="en-US" altLang="ja-JP" sz="1400" b="1" dirty="0">
                <a:latin typeface="HG丸ｺﾞｼｯｸM-PRO" panose="020F0600000000000000" pitchFamily="50" charset="-128"/>
                <a:ea typeface="HG丸ｺﾞｼｯｸM-PRO" panose="020F0600000000000000" pitchFamily="50" charset="-128"/>
              </a:rPr>
              <a:t>3</a:t>
            </a:r>
            <a:r>
              <a:rPr lang="ja-JP" altLang="en-US" sz="1400" b="1" dirty="0" smtClean="0">
                <a:latin typeface="HG丸ｺﾞｼｯｸM-PRO" panose="020F0600000000000000" pitchFamily="50" charset="-128"/>
                <a:ea typeface="HG丸ｺﾞｼｯｸM-PRO" panose="020F0600000000000000" pitchFamily="50" charset="-128"/>
              </a:rPr>
              <a:t>年間</a:t>
            </a:r>
            <a:r>
              <a:rPr lang="en-US" altLang="ja-JP" sz="1400" baseline="30000" dirty="0" smtClean="0">
                <a:latin typeface="HG丸ｺﾞｼｯｸM-PRO" panose="020F0600000000000000" pitchFamily="50" charset="-128"/>
                <a:ea typeface="HG丸ｺﾞｼｯｸM-PRO" panose="020F0600000000000000" pitchFamily="50" charset="-128"/>
              </a:rPr>
              <a:t>※1</a:t>
            </a:r>
            <a:r>
              <a:rPr lang="ja-JP" altLang="en-US" sz="1400" b="1" dirty="0" smtClean="0">
                <a:latin typeface="HG丸ｺﾞｼｯｸM-PRO" panose="020F0600000000000000" pitchFamily="50" charset="-128"/>
                <a:ea typeface="HG丸ｺﾞｼｯｸM-PRO" panose="020F0600000000000000" pitchFamily="50" charset="-128"/>
              </a:rPr>
              <a:t>の</a:t>
            </a:r>
            <a:r>
              <a:rPr lang="ja-JP" altLang="en-US" sz="1400" b="1" dirty="0">
                <a:latin typeface="HG丸ｺﾞｼｯｸM-PRO" panose="020F0600000000000000" pitchFamily="50" charset="-128"/>
                <a:ea typeface="HG丸ｺﾞｼｯｸM-PRO" panose="020F0600000000000000" pitchFamily="50" charset="-128"/>
              </a:rPr>
              <a:t>メーカー</a:t>
            </a:r>
            <a:r>
              <a:rPr lang="ja-JP" altLang="en-US" sz="1400" b="1" dirty="0" smtClean="0">
                <a:latin typeface="HG丸ｺﾞｼｯｸM-PRO" panose="020F0600000000000000" pitchFamily="50" charset="-128"/>
                <a:ea typeface="HG丸ｺﾞｼｯｸM-PRO" panose="020F0600000000000000" pitchFamily="50" charset="-128"/>
              </a:rPr>
              <a:t>保証</a:t>
            </a:r>
            <a:r>
              <a:rPr lang="en-US" altLang="ja-JP" sz="1400" baseline="30000" dirty="0" smtClean="0">
                <a:latin typeface="HG丸ｺﾞｼｯｸM-PRO" panose="020F0600000000000000" pitchFamily="50" charset="-128"/>
                <a:ea typeface="HG丸ｺﾞｼｯｸM-PRO" panose="020F0600000000000000" pitchFamily="50" charset="-128"/>
              </a:rPr>
              <a:t>※2</a:t>
            </a:r>
            <a:r>
              <a:rPr lang="ja-JP" altLang="en-US" sz="1400" b="1" dirty="0" smtClean="0">
                <a:latin typeface="HG丸ｺﾞｼｯｸM-PRO" panose="020F0600000000000000" pitchFamily="50" charset="-128"/>
                <a:ea typeface="HG丸ｺﾞｼｯｸM-PRO" panose="020F0600000000000000" pitchFamily="50" charset="-128"/>
              </a:rPr>
              <a:t>をお付けしております。</a:t>
            </a:r>
            <a:endParaRPr lang="ja-JP" altLang="en-US" sz="1400" dirty="0">
              <a:latin typeface="HG丸ｺﾞｼｯｸM-PRO" panose="020F0600000000000000" pitchFamily="50" charset="-128"/>
              <a:ea typeface="HG丸ｺﾞｼｯｸM-PRO" panose="020F0600000000000000" pitchFamily="50" charset="-128"/>
            </a:endParaRPr>
          </a:p>
        </p:txBody>
      </p:sp>
      <p:sp>
        <p:nvSpPr>
          <p:cNvPr id="663615" name="Text Box 54"/>
          <p:cNvSpPr txBox="1">
            <a:spLocks noChangeArrowheads="1"/>
          </p:cNvSpPr>
          <p:nvPr/>
        </p:nvSpPr>
        <p:spPr bwMode="auto">
          <a:xfrm>
            <a:off x="493712" y="6359814"/>
            <a:ext cx="7299325" cy="363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spcBef>
                <a:spcPct val="0"/>
              </a:spcBef>
              <a:buNone/>
            </a:pPr>
            <a:r>
              <a:rPr lang="en-US" altLang="ja-JP" sz="800" dirty="0" smtClean="0">
                <a:latin typeface="HG丸ｺﾞｼｯｸM-PRO" panose="020F0600000000000000" pitchFamily="50" charset="-128"/>
                <a:ea typeface="HG丸ｺﾞｼｯｸM-PRO" panose="020F0600000000000000" pitchFamily="50" charset="-128"/>
              </a:rPr>
              <a:t>※1</a:t>
            </a:r>
            <a:r>
              <a:rPr lang="ja-JP" altLang="en-US" sz="800" dirty="0" smtClean="0">
                <a:latin typeface="HG丸ｺﾞｼｯｸM-PRO" panose="020F0600000000000000" pitchFamily="50" charset="-128"/>
                <a:ea typeface="HG丸ｺﾞｼｯｸM-PRO" panose="020F0600000000000000" pitchFamily="50" charset="-128"/>
              </a:rPr>
              <a:t>　期間延長</a:t>
            </a:r>
            <a:r>
              <a:rPr lang="ja-JP" altLang="en-US" sz="800" dirty="0">
                <a:latin typeface="HG丸ｺﾞｼｯｸM-PRO" panose="020F0600000000000000" pitchFamily="50" charset="-128"/>
                <a:ea typeface="HG丸ｺﾞｼｯｸM-PRO" panose="020F0600000000000000" pitchFamily="50" charset="-128"/>
              </a:rPr>
              <a:t>をご希望の場合</a:t>
            </a:r>
            <a:r>
              <a:rPr lang="ja-JP" altLang="en-US" sz="800" dirty="0" smtClean="0">
                <a:latin typeface="HG丸ｺﾞｼｯｸM-PRO" panose="020F0600000000000000" pitchFamily="50" charset="-128"/>
                <a:ea typeface="HG丸ｺﾞｼｯｸM-PRO" panose="020F0600000000000000" pitchFamily="50" charset="-128"/>
              </a:rPr>
              <a:t>、</a:t>
            </a:r>
            <a:r>
              <a:rPr lang="en-US" altLang="ja-JP" sz="800" dirty="0">
                <a:latin typeface="HG丸ｺﾞｼｯｸM-PRO" panose="020F0600000000000000" pitchFamily="50" charset="-128"/>
                <a:ea typeface="HG丸ｺﾞｼｯｸM-PRO" panose="020F0600000000000000" pitchFamily="50" charset="-128"/>
              </a:rPr>
              <a:t> 40,000</a:t>
            </a:r>
            <a:r>
              <a:rPr lang="ja-JP" altLang="en-US" sz="800" dirty="0" smtClean="0">
                <a:latin typeface="HG丸ｺﾞｼｯｸM-PRO" panose="020F0600000000000000" pitchFamily="50" charset="-128"/>
                <a:ea typeface="HG丸ｺﾞｼｯｸM-PRO" panose="020F0600000000000000" pitchFamily="50" charset="-128"/>
              </a:rPr>
              <a:t>円にてプラス</a:t>
            </a:r>
            <a:r>
              <a:rPr lang="en-US" altLang="ja-JP" sz="800" dirty="0">
                <a:latin typeface="HG丸ｺﾞｼｯｸM-PRO" panose="020F0600000000000000" pitchFamily="50" charset="-128"/>
                <a:ea typeface="HG丸ｺﾞｼｯｸM-PRO" panose="020F0600000000000000" pitchFamily="50" charset="-128"/>
              </a:rPr>
              <a:t>2</a:t>
            </a:r>
            <a:r>
              <a:rPr lang="ja-JP" altLang="en-US" sz="800" dirty="0">
                <a:latin typeface="HG丸ｺﾞｼｯｸM-PRO" panose="020F0600000000000000" pitchFamily="50" charset="-128"/>
                <a:ea typeface="HG丸ｺﾞｼｯｸM-PRO" panose="020F0600000000000000" pitchFamily="50" charset="-128"/>
              </a:rPr>
              <a:t>年間</a:t>
            </a:r>
            <a:r>
              <a:rPr lang="en-US" altLang="ja-JP" sz="800" dirty="0">
                <a:latin typeface="HG丸ｺﾞｼｯｸM-PRO" panose="020F0600000000000000" pitchFamily="50" charset="-128"/>
                <a:ea typeface="HG丸ｺﾞｼｯｸM-PRO" panose="020F0600000000000000" pitchFamily="50" charset="-128"/>
              </a:rPr>
              <a:t>(</a:t>
            </a:r>
            <a:r>
              <a:rPr lang="ja-JP" altLang="en-US" sz="800" dirty="0">
                <a:latin typeface="HG丸ｺﾞｼｯｸM-PRO" panose="020F0600000000000000" pitchFamily="50" charset="-128"/>
                <a:ea typeface="HG丸ｺﾞｼｯｸM-PRO" panose="020F0600000000000000" pitchFamily="50" charset="-128"/>
              </a:rPr>
              <a:t>合計</a:t>
            </a:r>
            <a:r>
              <a:rPr lang="en-US" altLang="ja-JP" sz="800" dirty="0">
                <a:latin typeface="HG丸ｺﾞｼｯｸM-PRO" panose="020F0600000000000000" pitchFamily="50" charset="-128"/>
                <a:ea typeface="HG丸ｺﾞｼｯｸM-PRO" panose="020F0600000000000000" pitchFamily="50" charset="-128"/>
              </a:rPr>
              <a:t>5</a:t>
            </a:r>
            <a:r>
              <a:rPr lang="ja-JP" altLang="en-US" sz="800" dirty="0">
                <a:latin typeface="HG丸ｺﾞｼｯｸM-PRO" panose="020F0600000000000000" pitchFamily="50" charset="-128"/>
                <a:ea typeface="HG丸ｺﾞｼｯｸM-PRO" panose="020F0600000000000000" pitchFamily="50" charset="-128"/>
              </a:rPr>
              <a:t>年間</a:t>
            </a:r>
            <a:r>
              <a:rPr lang="en-US" altLang="ja-JP" sz="800" dirty="0" smtClean="0">
                <a:latin typeface="HG丸ｺﾞｼｯｸM-PRO" panose="020F0600000000000000" pitchFamily="50" charset="-128"/>
                <a:ea typeface="HG丸ｺﾞｼｯｸM-PRO" panose="020F0600000000000000" pitchFamily="50" charset="-128"/>
              </a:rPr>
              <a:t>)</a:t>
            </a:r>
            <a:r>
              <a:rPr lang="ja-JP" altLang="en-US" sz="800" dirty="0" smtClean="0">
                <a:latin typeface="HG丸ｺﾞｼｯｸM-PRO" panose="020F0600000000000000" pitchFamily="50" charset="-128"/>
                <a:ea typeface="HG丸ｺﾞｼｯｸM-PRO" panose="020F0600000000000000" pitchFamily="50" charset="-128"/>
              </a:rPr>
              <a:t>ご利用</a:t>
            </a:r>
            <a:r>
              <a:rPr lang="ja-JP" altLang="en-US" sz="800" dirty="0">
                <a:latin typeface="HG丸ｺﾞｼｯｸM-PRO" panose="020F0600000000000000" pitchFamily="50" charset="-128"/>
                <a:ea typeface="HG丸ｺﾞｼｯｸM-PRO" panose="020F0600000000000000" pitchFamily="50" charset="-128"/>
              </a:rPr>
              <a:t>頂けます</a:t>
            </a:r>
            <a:r>
              <a:rPr lang="ja-JP" altLang="en-US" sz="800" dirty="0" smtClean="0">
                <a:latin typeface="HG丸ｺﾞｼｯｸM-PRO" panose="020F0600000000000000" pitchFamily="50" charset="-128"/>
                <a:ea typeface="HG丸ｺﾞｼｯｸM-PRO" panose="020F0600000000000000" pitchFamily="50" charset="-128"/>
              </a:rPr>
              <a:t>。</a:t>
            </a:r>
            <a:endParaRPr lang="en-US" altLang="ja-JP" sz="800" dirty="0" smtClean="0">
              <a:latin typeface="HG丸ｺﾞｼｯｸM-PRO" panose="020F0600000000000000" pitchFamily="50" charset="-128"/>
              <a:ea typeface="HG丸ｺﾞｼｯｸM-PRO" panose="020F0600000000000000" pitchFamily="50" charset="-128"/>
            </a:endParaRPr>
          </a:p>
          <a:p>
            <a:pPr eaLnBrk="1" hangingPunct="1">
              <a:lnSpc>
                <a:spcPct val="110000"/>
              </a:lnSpc>
              <a:spcBef>
                <a:spcPct val="0"/>
              </a:spcBef>
              <a:buFontTx/>
              <a:buNone/>
            </a:pPr>
            <a:r>
              <a:rPr lang="en-US" altLang="ja-JP" sz="800" dirty="0" smtClean="0">
                <a:latin typeface="HG丸ｺﾞｼｯｸM-PRO" panose="020F0600000000000000" pitchFamily="50" charset="-128"/>
                <a:ea typeface="HG丸ｺﾞｼｯｸM-PRO" panose="020F0600000000000000" pitchFamily="50" charset="-128"/>
              </a:rPr>
              <a:t>※2</a:t>
            </a:r>
            <a:r>
              <a:rPr lang="ja-JP" altLang="en-US" sz="800" dirty="0" smtClean="0">
                <a:latin typeface="HG丸ｺﾞｼｯｸM-PRO" panose="020F0600000000000000" pitchFamily="50" charset="-128"/>
                <a:ea typeface="HG丸ｺﾞｼｯｸM-PRO" panose="020F0600000000000000" pitchFamily="50" charset="-128"/>
              </a:rPr>
              <a:t>　電話</a:t>
            </a:r>
            <a:r>
              <a:rPr lang="ja-JP" altLang="en-US" sz="800" dirty="0">
                <a:latin typeface="HG丸ｺﾞｼｯｸM-PRO" panose="020F0600000000000000" pitchFamily="50" charset="-128"/>
                <a:ea typeface="HG丸ｺﾞｼｯｸM-PRO" panose="020F0600000000000000" pitchFamily="50" charset="-128"/>
              </a:rPr>
              <a:t>にて</a:t>
            </a:r>
            <a:r>
              <a:rPr lang="ja-JP" altLang="en-US" sz="800" dirty="0" smtClean="0">
                <a:latin typeface="HG丸ｺﾞｼｯｸM-PRO" panose="020F0600000000000000" pitchFamily="50" charset="-128"/>
                <a:ea typeface="HG丸ｺﾞｼｯｸM-PRO" panose="020F0600000000000000" pitchFamily="50" charset="-128"/>
              </a:rPr>
              <a:t>受付の上、</a:t>
            </a:r>
            <a:r>
              <a:rPr lang="ja-JP" altLang="en-US" sz="800" dirty="0">
                <a:latin typeface="HG丸ｺﾞｼｯｸM-PRO" panose="020F0600000000000000" pitchFamily="50" charset="-128"/>
                <a:ea typeface="HG丸ｺﾞｼｯｸM-PRO" panose="020F0600000000000000" pitchFamily="50" charset="-128"/>
              </a:rPr>
              <a:t>お客様は故障機器を</a:t>
            </a:r>
            <a:r>
              <a:rPr lang="ja-JP" altLang="en-US" sz="800" dirty="0" smtClean="0">
                <a:latin typeface="HG丸ｺﾞｼｯｸM-PRO" panose="020F0600000000000000" pitchFamily="50" charset="-128"/>
                <a:ea typeface="HG丸ｺﾞｼｯｸM-PRO" panose="020F0600000000000000" pitchFamily="50" charset="-128"/>
              </a:rPr>
              <a:t>弊社へ送付、弊社から正常</a:t>
            </a:r>
            <a:r>
              <a:rPr lang="ja-JP" altLang="en-US" sz="800" dirty="0">
                <a:latin typeface="HG丸ｺﾞｼｯｸM-PRO" panose="020F0600000000000000" pitchFamily="50" charset="-128"/>
                <a:ea typeface="HG丸ｺﾞｼｯｸM-PRO" panose="020F0600000000000000" pitchFamily="50" charset="-128"/>
              </a:rPr>
              <a:t>稼動製品をお客様</a:t>
            </a:r>
            <a:r>
              <a:rPr lang="ja-JP" altLang="en-US" sz="800" dirty="0" smtClean="0">
                <a:latin typeface="HG丸ｺﾞｼｯｸM-PRO" panose="020F0600000000000000" pitchFamily="50" charset="-128"/>
                <a:ea typeface="HG丸ｺﾞｼｯｸM-PRO" panose="020F0600000000000000" pitchFamily="50" charset="-128"/>
              </a:rPr>
              <a:t>へ配送・交換</a:t>
            </a:r>
            <a:r>
              <a:rPr lang="ja-JP" altLang="en-US" sz="800" dirty="0">
                <a:latin typeface="HG丸ｺﾞｼｯｸM-PRO" panose="020F0600000000000000" pitchFamily="50" charset="-128"/>
                <a:ea typeface="HG丸ｺﾞｼｯｸM-PRO" panose="020F0600000000000000" pitchFamily="50" charset="-128"/>
              </a:rPr>
              <a:t>する</a:t>
            </a:r>
            <a:r>
              <a:rPr lang="ja-JP" altLang="en-US" sz="800" dirty="0" smtClean="0">
                <a:latin typeface="HG丸ｺﾞｼｯｸM-PRO" panose="020F0600000000000000" pitchFamily="50" charset="-128"/>
                <a:ea typeface="HG丸ｺﾞｼｯｸM-PRO" panose="020F0600000000000000" pitchFamily="50" charset="-128"/>
              </a:rPr>
              <a:t>保守です。（センドバック方式）</a:t>
            </a:r>
            <a:endParaRPr lang="en-US" altLang="ja-JP" sz="800" dirty="0" smtClean="0">
              <a:latin typeface="HG丸ｺﾞｼｯｸM-PRO" panose="020F0600000000000000" pitchFamily="50" charset="-128"/>
              <a:ea typeface="HG丸ｺﾞｼｯｸM-PRO" panose="020F0600000000000000" pitchFamily="50" charset="-128"/>
            </a:endParaRPr>
          </a:p>
        </p:txBody>
      </p:sp>
      <p:sp>
        <p:nvSpPr>
          <p:cNvPr id="663617" name="Text Box 13"/>
          <p:cNvSpPr txBox="1">
            <a:spLocks noChangeArrowheads="1"/>
          </p:cNvSpPr>
          <p:nvPr/>
        </p:nvSpPr>
        <p:spPr bwMode="auto">
          <a:xfrm>
            <a:off x="4241800" y="4913835"/>
            <a:ext cx="17081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カスタマディスプレイ</a:t>
            </a:r>
          </a:p>
        </p:txBody>
      </p:sp>
      <p:sp>
        <p:nvSpPr>
          <p:cNvPr id="663618" name="Text Box 14"/>
          <p:cNvSpPr txBox="1">
            <a:spLocks noChangeArrowheads="1"/>
          </p:cNvSpPr>
          <p:nvPr/>
        </p:nvSpPr>
        <p:spPr bwMode="auto">
          <a:xfrm>
            <a:off x="6321425" y="4913835"/>
            <a:ext cx="14033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レシートプリンタ</a:t>
            </a:r>
          </a:p>
        </p:txBody>
      </p:sp>
      <p:sp>
        <p:nvSpPr>
          <p:cNvPr id="663619" name="Text Box 15"/>
          <p:cNvSpPr txBox="1">
            <a:spLocks noChangeArrowheads="1"/>
          </p:cNvSpPr>
          <p:nvPr/>
        </p:nvSpPr>
        <p:spPr bwMode="auto">
          <a:xfrm>
            <a:off x="8027988" y="4913835"/>
            <a:ext cx="14033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キャッシュドロア</a:t>
            </a:r>
          </a:p>
        </p:txBody>
      </p:sp>
      <p:sp>
        <p:nvSpPr>
          <p:cNvPr id="663620" name="Text Box 16"/>
          <p:cNvSpPr txBox="1">
            <a:spLocks noChangeArrowheads="1"/>
          </p:cNvSpPr>
          <p:nvPr/>
        </p:nvSpPr>
        <p:spPr bwMode="auto">
          <a:xfrm>
            <a:off x="2495550" y="4913835"/>
            <a:ext cx="15557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a:latin typeface="HG丸ｺﾞｼｯｸM-PRO" panose="020F0600000000000000" pitchFamily="50" charset="-128"/>
                <a:ea typeface="HG丸ｺﾞｼｯｸM-PRO" panose="020F0600000000000000" pitchFamily="50" charset="-128"/>
              </a:rPr>
              <a:t>バーコードスキャナ</a:t>
            </a:r>
          </a:p>
        </p:txBody>
      </p:sp>
      <p:sp>
        <p:nvSpPr>
          <p:cNvPr id="663621" name="Text Box 44"/>
          <p:cNvSpPr txBox="1">
            <a:spLocks noChangeArrowheads="1"/>
          </p:cNvSpPr>
          <p:nvPr/>
        </p:nvSpPr>
        <p:spPr bwMode="auto">
          <a:xfrm>
            <a:off x="2437606" y="5872685"/>
            <a:ext cx="15081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1000" dirty="0">
                <a:latin typeface="HG丸ｺﾞｼｯｸM-PRO" panose="020F0600000000000000" pitchFamily="50" charset="-128"/>
                <a:ea typeface="HG丸ｺﾞｼｯｸM-PRO" panose="020F0600000000000000" pitchFamily="50" charset="-128"/>
              </a:rPr>
              <a:t>商品</a:t>
            </a:r>
            <a:r>
              <a:rPr lang="ja-JP" altLang="en-US" sz="1000" dirty="0" smtClean="0">
                <a:latin typeface="HG丸ｺﾞｼｯｸM-PRO" panose="020F0600000000000000" pitchFamily="50" charset="-128"/>
                <a:ea typeface="HG丸ｺﾞｼｯｸM-PRO" panose="020F0600000000000000" pitchFamily="50" charset="-128"/>
              </a:rPr>
              <a:t>やスマホ会員証の</a:t>
            </a:r>
            <a:r>
              <a:rPr lang="ja-JP" altLang="en-US" sz="1000" dirty="0">
                <a:latin typeface="HG丸ｺﾞｼｯｸM-PRO" panose="020F0600000000000000" pitchFamily="50" charset="-128"/>
                <a:ea typeface="HG丸ｺﾞｼｯｸM-PRO" panose="020F0600000000000000" pitchFamily="50" charset="-128"/>
              </a:rPr>
              <a:t/>
            </a:r>
            <a:br>
              <a:rPr lang="ja-JP" altLang="en-US" sz="1000" dirty="0">
                <a:latin typeface="HG丸ｺﾞｼｯｸM-PRO" panose="020F0600000000000000" pitchFamily="50" charset="-128"/>
                <a:ea typeface="HG丸ｺﾞｼｯｸM-PRO" panose="020F0600000000000000" pitchFamily="50" charset="-128"/>
              </a:rPr>
            </a:br>
            <a:r>
              <a:rPr lang="ja-JP" altLang="en-US" sz="1000" dirty="0">
                <a:latin typeface="HG丸ｺﾞｼｯｸM-PRO" panose="020F0600000000000000" pitchFamily="50" charset="-128"/>
                <a:ea typeface="HG丸ｺﾞｼｯｸM-PRO" panose="020F0600000000000000" pitchFamily="50" charset="-128"/>
              </a:rPr>
              <a:t>バーコードをスキャン</a:t>
            </a:r>
          </a:p>
        </p:txBody>
      </p:sp>
      <p:sp>
        <p:nvSpPr>
          <p:cNvPr id="663622" name="Text Box 45"/>
          <p:cNvSpPr txBox="1">
            <a:spLocks noChangeArrowheads="1"/>
          </p:cNvSpPr>
          <p:nvPr/>
        </p:nvSpPr>
        <p:spPr bwMode="auto">
          <a:xfrm>
            <a:off x="8111828" y="5872685"/>
            <a:ext cx="15684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1000" dirty="0">
                <a:latin typeface="HG丸ｺﾞｼｯｸM-PRO" panose="020F0600000000000000" pitchFamily="50" charset="-128"/>
                <a:ea typeface="HG丸ｺﾞｼｯｸM-PRO" panose="020F0600000000000000" pitchFamily="50" charset="-128"/>
              </a:rPr>
              <a:t>精算と連動</a:t>
            </a:r>
            <a:r>
              <a:rPr lang="ja-JP" altLang="en-US" sz="1000" dirty="0" smtClean="0">
                <a:latin typeface="HG丸ｺﾞｼｯｸM-PRO" panose="020F0600000000000000" pitchFamily="50" charset="-128"/>
                <a:ea typeface="HG丸ｺﾞｼｯｸM-PRO" panose="020F0600000000000000" pitchFamily="50" charset="-128"/>
              </a:rPr>
              <a:t>して自動オープン、現金</a:t>
            </a:r>
            <a:r>
              <a:rPr lang="ja-JP" altLang="en-US" sz="1000" dirty="0">
                <a:latin typeface="HG丸ｺﾞｼｯｸM-PRO" panose="020F0600000000000000" pitchFamily="50" charset="-128"/>
                <a:ea typeface="HG丸ｺﾞｼｯｸM-PRO" panose="020F0600000000000000" pitchFamily="50" charset="-128"/>
              </a:rPr>
              <a:t>を管理</a:t>
            </a:r>
          </a:p>
        </p:txBody>
      </p:sp>
      <p:sp>
        <p:nvSpPr>
          <p:cNvPr id="663623" name="Text Box 46"/>
          <p:cNvSpPr txBox="1">
            <a:spLocks noChangeArrowheads="1"/>
          </p:cNvSpPr>
          <p:nvPr/>
        </p:nvSpPr>
        <p:spPr bwMode="auto">
          <a:xfrm>
            <a:off x="6153150" y="5872685"/>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1000">
                <a:latin typeface="HG丸ｺﾞｼｯｸM-PRO" panose="020F0600000000000000" pitchFamily="50" charset="-128"/>
                <a:ea typeface="HG丸ｺﾞｼｯｸM-PRO" panose="020F0600000000000000" pitchFamily="50" charset="-128"/>
              </a:rPr>
              <a:t>レシート･領収書･日報等を印刷</a:t>
            </a:r>
            <a:r>
              <a:rPr lang="en-US" altLang="ja-JP" sz="1000">
                <a:latin typeface="HG丸ｺﾞｼｯｸM-PRO" panose="020F0600000000000000" pitchFamily="50" charset="-128"/>
                <a:ea typeface="HG丸ｺﾞｼｯｸM-PRO" panose="020F0600000000000000" pitchFamily="50" charset="-128"/>
              </a:rPr>
              <a:t>(80mm or 58mm)</a:t>
            </a:r>
          </a:p>
        </p:txBody>
      </p:sp>
      <p:sp>
        <p:nvSpPr>
          <p:cNvPr id="663624" name="Text Box 47"/>
          <p:cNvSpPr txBox="1">
            <a:spLocks noChangeArrowheads="1"/>
          </p:cNvSpPr>
          <p:nvPr/>
        </p:nvSpPr>
        <p:spPr bwMode="auto">
          <a:xfrm>
            <a:off x="4051300" y="5872685"/>
            <a:ext cx="19018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1000" dirty="0">
                <a:latin typeface="HG丸ｺﾞｼｯｸM-PRO" panose="020F0600000000000000" pitchFamily="50" charset="-128"/>
                <a:ea typeface="HG丸ｺﾞｼｯｸM-PRO" panose="020F0600000000000000" pitchFamily="50" charset="-128"/>
              </a:rPr>
              <a:t>商品名･価格</a:t>
            </a:r>
            <a:r>
              <a:rPr lang="ja-JP" altLang="en-US" sz="1000" dirty="0" smtClean="0">
                <a:latin typeface="HG丸ｺﾞｼｯｸM-PRO" panose="020F0600000000000000" pitchFamily="50" charset="-128"/>
                <a:ea typeface="HG丸ｺﾞｼｯｸM-PRO" panose="020F0600000000000000" pitchFamily="50" charset="-128"/>
              </a:rPr>
              <a:t>や、ディスプレイ広告を表示</a:t>
            </a:r>
            <a:endParaRPr lang="ja-JP" altLang="en-US" sz="1000" dirty="0">
              <a:latin typeface="HG丸ｺﾞｼｯｸM-PRO" panose="020F0600000000000000" pitchFamily="50" charset="-128"/>
              <a:ea typeface="HG丸ｺﾞｼｯｸM-PRO" panose="020F0600000000000000" pitchFamily="50" charset="-128"/>
            </a:endParaRPr>
          </a:p>
        </p:txBody>
      </p:sp>
      <p:sp>
        <p:nvSpPr>
          <p:cNvPr id="663625" name="Rectangle 17"/>
          <p:cNvSpPr>
            <a:spLocks noChangeArrowheads="1"/>
          </p:cNvSpPr>
          <p:nvPr/>
        </p:nvSpPr>
        <p:spPr bwMode="auto">
          <a:xfrm>
            <a:off x="520700" y="4875735"/>
            <a:ext cx="1949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buFontTx/>
              <a:buNone/>
            </a:pPr>
            <a:r>
              <a:rPr lang="en-US" altLang="ja-JP" sz="1600" b="1" dirty="0">
                <a:solidFill>
                  <a:srgbClr val="33CCFF"/>
                </a:solidFill>
                <a:latin typeface="HG丸ｺﾞｼｯｸM-PRO" panose="020F0600000000000000" pitchFamily="50" charset="-128"/>
                <a:ea typeface="HG丸ｺﾞｼｯｸM-PRO" panose="020F0600000000000000" pitchFamily="50" charset="-128"/>
              </a:rPr>
              <a:t>■</a:t>
            </a:r>
            <a:r>
              <a:rPr lang="en-US" altLang="ja-JP" sz="1600" b="1" dirty="0">
                <a:solidFill>
                  <a:srgbClr val="9933FF"/>
                </a:solidFill>
                <a:latin typeface="HG丸ｺﾞｼｯｸM-PRO" panose="020F0600000000000000" pitchFamily="50" charset="-128"/>
                <a:ea typeface="HG丸ｺﾞｼｯｸM-PRO" panose="020F0600000000000000" pitchFamily="50" charset="-128"/>
              </a:rPr>
              <a:t> </a:t>
            </a:r>
            <a:r>
              <a:rPr lang="ja-JP" altLang="en-US" sz="1600" b="1" dirty="0">
                <a:latin typeface="HG丸ｺﾞｼｯｸM-PRO" panose="020F0600000000000000" pitchFamily="50" charset="-128"/>
                <a:ea typeface="HG丸ｺﾞｼｯｸM-PRO" panose="020F0600000000000000" pitchFamily="50" charset="-128"/>
              </a:rPr>
              <a:t>周辺機器セット</a:t>
            </a:r>
          </a:p>
        </p:txBody>
      </p:sp>
      <p:pic>
        <p:nvPicPr>
          <p:cNvPr id="663612" name="Picture 60" descr="BC漢字5行表示カスタマディスプレイ-黒"/>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19662" y="5270132"/>
            <a:ext cx="615963" cy="57080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63613" name="Object 61"/>
          <p:cNvGraphicFramePr>
            <a:graphicFrameLocks noChangeAspect="1"/>
          </p:cNvGraphicFramePr>
          <p:nvPr/>
        </p:nvGraphicFramePr>
        <p:xfrm>
          <a:off x="4171950" y="5240860"/>
          <a:ext cx="603766" cy="584219"/>
        </p:xfrm>
        <a:graphic>
          <a:graphicData uri="http://schemas.openxmlformats.org/presentationml/2006/ole">
            <mc:AlternateContent xmlns:mc="http://schemas.openxmlformats.org/markup-compatibility/2006">
              <mc:Choice xmlns:v="urn:schemas-microsoft-com:vml" Requires="v">
                <p:oleObj spid="_x0000_s663698" name="Image" r:id="rId9" imgW="1595879" imgH="1541141" progId="Photoshop.Image.13">
                  <p:embed/>
                </p:oleObj>
              </mc:Choice>
              <mc:Fallback>
                <p:oleObj name="Image" r:id="rId9" imgW="1595879" imgH="1541141" progId="Photoshop.Image.13">
                  <p:embed/>
                  <p:pic>
                    <p:nvPicPr>
                      <p:cNvPr id="0" name="Object 6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71950" y="5240860"/>
                        <a:ext cx="603766" cy="58421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63631" name="Text Box 11"/>
          <p:cNvSpPr txBox="1">
            <a:spLocks noChangeArrowheads="1"/>
          </p:cNvSpPr>
          <p:nvPr/>
        </p:nvSpPr>
        <p:spPr bwMode="auto">
          <a:xfrm>
            <a:off x="5338994" y="1536895"/>
            <a:ext cx="4070350" cy="596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spcBef>
                <a:spcPct val="0"/>
              </a:spcBef>
              <a:buFontTx/>
              <a:buNone/>
            </a:pPr>
            <a:r>
              <a:rPr lang="ja-JP" altLang="en-US" sz="1000" b="1" dirty="0">
                <a:solidFill>
                  <a:srgbClr val="0000FF"/>
                </a:solidFill>
                <a:latin typeface="HG丸ｺﾞｼｯｸM-PRO" panose="020F0600000000000000" pitchFamily="50" charset="-128"/>
                <a:ea typeface="HG丸ｺﾞｼｯｸM-PRO" panose="020F0600000000000000" pitchFamily="50" charset="-128"/>
              </a:rPr>
              <a:t>料金　　：</a:t>
            </a:r>
            <a:r>
              <a:rPr lang="en-US" altLang="ja-JP" sz="1000" b="1" dirty="0">
                <a:latin typeface="HG丸ｺﾞｼｯｸM-PRO" panose="020F0600000000000000" pitchFamily="50" charset="-128"/>
                <a:ea typeface="HG丸ｺﾞｼｯｸM-PRO" panose="020F0600000000000000" pitchFamily="50" charset="-128"/>
              </a:rPr>
              <a:t>1</a:t>
            </a:r>
            <a:r>
              <a:rPr lang="ja-JP" altLang="en-US" sz="1000" b="1" dirty="0">
                <a:latin typeface="HG丸ｺﾞｼｯｸM-PRO" panose="020F0600000000000000" pitchFamily="50" charset="-128"/>
                <a:ea typeface="HG丸ｺﾞｼｯｸM-PRO" panose="020F0600000000000000" pitchFamily="50" charset="-128"/>
              </a:rPr>
              <a:t>ヶ月あたり</a:t>
            </a:r>
            <a:r>
              <a:rPr lang="en-US" altLang="ja-JP" sz="1000" b="1" dirty="0" smtClean="0">
                <a:latin typeface="HG丸ｺﾞｼｯｸM-PRO" panose="020F0600000000000000" pitchFamily="50" charset="-128"/>
                <a:ea typeface="HG丸ｺﾞｼｯｸM-PRO" panose="020F0600000000000000" pitchFamily="50" charset="-128"/>
              </a:rPr>
              <a:t>/</a:t>
            </a:r>
            <a:r>
              <a:rPr lang="en-US" altLang="ja-JP" sz="1000" b="1" dirty="0">
                <a:latin typeface="HG丸ｺﾞｼｯｸM-PRO" panose="020F0600000000000000" pitchFamily="50" charset="-128"/>
                <a:ea typeface="HG丸ｺﾞｼｯｸM-PRO" panose="020F0600000000000000" pitchFamily="50" charset="-128"/>
              </a:rPr>
              <a:t>1</a:t>
            </a:r>
            <a:r>
              <a:rPr lang="ja-JP" altLang="en-US" sz="1000" b="1" dirty="0">
                <a:latin typeface="HG丸ｺﾞｼｯｸM-PRO" panose="020F0600000000000000" pitchFamily="50" charset="-128"/>
                <a:ea typeface="HG丸ｺﾞｼｯｸM-PRO" panose="020F0600000000000000" pitchFamily="50" charset="-128"/>
              </a:rPr>
              <a:t>台　</a:t>
            </a:r>
            <a:r>
              <a:rPr lang="en-US" altLang="ja-JP" sz="1000" b="1" dirty="0">
                <a:solidFill>
                  <a:srgbClr val="FF0000"/>
                </a:solidFill>
                <a:latin typeface="HG丸ｺﾞｼｯｸM-PRO" panose="020F0600000000000000" pitchFamily="50" charset="-128"/>
                <a:ea typeface="HG丸ｺﾞｼｯｸM-PRO" panose="020F0600000000000000" pitchFamily="50" charset="-128"/>
              </a:rPr>
              <a:t>3,500</a:t>
            </a:r>
            <a:r>
              <a:rPr lang="ja-JP" altLang="en-US" sz="1000" b="1" dirty="0">
                <a:solidFill>
                  <a:srgbClr val="FF0000"/>
                </a:solidFill>
                <a:latin typeface="HG丸ｺﾞｼｯｸM-PRO" panose="020F0600000000000000" pitchFamily="50" charset="-128"/>
                <a:ea typeface="HG丸ｺﾞｼｯｸM-PRO" panose="020F0600000000000000" pitchFamily="50" charset="-128"/>
              </a:rPr>
              <a:t>円</a:t>
            </a:r>
            <a:r>
              <a:rPr lang="ja-JP" altLang="en-US" sz="1000" b="1" dirty="0">
                <a:latin typeface="HG丸ｺﾞｼｯｸM-PRO" panose="020F0600000000000000" pitchFamily="50" charset="-128"/>
                <a:ea typeface="HG丸ｺﾞｼｯｸM-PRO" panose="020F0600000000000000" pitchFamily="50" charset="-128"/>
              </a:rPr>
              <a:t>（税別）</a:t>
            </a:r>
            <a:endParaRPr lang="en-US" altLang="ja-JP" sz="1000" b="1" dirty="0">
              <a:latin typeface="HG丸ｺﾞｼｯｸM-PRO" panose="020F0600000000000000" pitchFamily="50" charset="-128"/>
              <a:ea typeface="HG丸ｺﾞｼｯｸM-PRO" panose="020F0600000000000000" pitchFamily="50" charset="-128"/>
            </a:endParaRPr>
          </a:p>
          <a:p>
            <a:pPr eaLnBrk="1" hangingPunct="1">
              <a:lnSpc>
                <a:spcPct val="110000"/>
              </a:lnSpc>
              <a:spcBef>
                <a:spcPct val="0"/>
              </a:spcBef>
              <a:buFontTx/>
              <a:buNone/>
            </a:pPr>
            <a:r>
              <a:rPr lang="ja-JP" altLang="en-US" sz="1000" b="1" dirty="0">
                <a:solidFill>
                  <a:srgbClr val="0000FF"/>
                </a:solidFill>
                <a:latin typeface="HG丸ｺﾞｼｯｸM-PRO" panose="020F0600000000000000" pitchFamily="50" charset="-128"/>
                <a:ea typeface="HG丸ｺﾞｼｯｸM-PRO" panose="020F0600000000000000" pitchFamily="50" charset="-128"/>
              </a:rPr>
              <a:t>対応時間：</a:t>
            </a:r>
            <a:r>
              <a:rPr lang="en-US" altLang="ja-JP" sz="1000" b="1" dirty="0">
                <a:latin typeface="HG丸ｺﾞｼｯｸM-PRO" panose="020F0600000000000000" pitchFamily="50" charset="-128"/>
                <a:ea typeface="HG丸ｺﾞｼｯｸM-PRO" panose="020F0600000000000000" pitchFamily="50" charset="-128"/>
              </a:rPr>
              <a:t>365</a:t>
            </a:r>
            <a:r>
              <a:rPr lang="ja-JP" altLang="en-US" sz="1000" b="1" dirty="0">
                <a:latin typeface="HG丸ｺﾞｼｯｸM-PRO" panose="020F0600000000000000" pitchFamily="50" charset="-128"/>
                <a:ea typeface="HG丸ｺﾞｼｯｸM-PRO" panose="020F0600000000000000" pitchFamily="50" charset="-128"/>
              </a:rPr>
              <a:t>日　</a:t>
            </a:r>
            <a:r>
              <a:rPr lang="en-US" altLang="ja-JP" sz="1000" b="1" dirty="0">
                <a:latin typeface="HG丸ｺﾞｼｯｸM-PRO" panose="020F0600000000000000" pitchFamily="50" charset="-128"/>
                <a:ea typeface="HG丸ｺﾞｼｯｸM-PRO" panose="020F0600000000000000" pitchFamily="50" charset="-128"/>
              </a:rPr>
              <a:t>9</a:t>
            </a:r>
            <a:r>
              <a:rPr lang="ja-JP" altLang="en-US" sz="1000" b="1" dirty="0">
                <a:latin typeface="HG丸ｺﾞｼｯｸM-PRO" panose="020F0600000000000000" pitchFamily="50" charset="-128"/>
                <a:ea typeface="HG丸ｺﾞｼｯｸM-PRO" panose="020F0600000000000000" pitchFamily="50" charset="-128"/>
              </a:rPr>
              <a:t>：</a:t>
            </a:r>
            <a:r>
              <a:rPr lang="en-US" altLang="ja-JP" sz="1000" b="1" dirty="0">
                <a:latin typeface="HG丸ｺﾞｼｯｸM-PRO" panose="020F0600000000000000" pitchFamily="50" charset="-128"/>
                <a:ea typeface="HG丸ｺﾞｼｯｸM-PRO" panose="020F0600000000000000" pitchFamily="50" charset="-128"/>
              </a:rPr>
              <a:t>00</a:t>
            </a:r>
            <a:r>
              <a:rPr lang="ja-JP" altLang="en-US" sz="1000" b="1" dirty="0">
                <a:latin typeface="HG丸ｺﾞｼｯｸM-PRO" panose="020F0600000000000000" pitchFamily="50" charset="-128"/>
                <a:ea typeface="HG丸ｺﾞｼｯｸM-PRO" panose="020F0600000000000000" pitchFamily="50" charset="-128"/>
              </a:rPr>
              <a:t>～</a:t>
            </a:r>
            <a:r>
              <a:rPr lang="en-US" altLang="ja-JP" sz="1000" b="1" dirty="0">
                <a:latin typeface="HG丸ｺﾞｼｯｸM-PRO" panose="020F0600000000000000" pitchFamily="50" charset="-128"/>
                <a:ea typeface="HG丸ｺﾞｼｯｸM-PRO" panose="020F0600000000000000" pitchFamily="50" charset="-128"/>
              </a:rPr>
              <a:t>20</a:t>
            </a:r>
            <a:r>
              <a:rPr lang="ja-JP" altLang="en-US" sz="1000" b="1" dirty="0">
                <a:latin typeface="HG丸ｺﾞｼｯｸM-PRO" panose="020F0600000000000000" pitchFamily="50" charset="-128"/>
                <a:ea typeface="HG丸ｺﾞｼｯｸM-PRO" panose="020F0600000000000000" pitchFamily="50" charset="-128"/>
              </a:rPr>
              <a:t>：</a:t>
            </a:r>
            <a:r>
              <a:rPr lang="en-US" altLang="ja-JP" sz="1000" b="1" dirty="0">
                <a:latin typeface="HG丸ｺﾞｼｯｸM-PRO" panose="020F0600000000000000" pitchFamily="50" charset="-128"/>
                <a:ea typeface="HG丸ｺﾞｼｯｸM-PRO" panose="020F0600000000000000" pitchFamily="50" charset="-128"/>
              </a:rPr>
              <a:t>55</a:t>
            </a:r>
            <a:r>
              <a:rPr lang="ja-JP" altLang="en-US" sz="1000" b="1" dirty="0">
                <a:latin typeface="HG丸ｺﾞｼｯｸM-PRO" panose="020F0600000000000000" pitchFamily="50" charset="-128"/>
                <a:ea typeface="HG丸ｺﾞｼｯｸM-PRO" panose="020F0600000000000000" pitchFamily="50" charset="-128"/>
              </a:rPr>
              <a:t>　</a:t>
            </a:r>
            <a:br>
              <a:rPr lang="ja-JP" altLang="en-US" sz="1000" b="1" dirty="0">
                <a:latin typeface="HG丸ｺﾞｼｯｸM-PRO" panose="020F0600000000000000" pitchFamily="50" charset="-128"/>
                <a:ea typeface="HG丸ｺﾞｼｯｸM-PRO" panose="020F0600000000000000" pitchFamily="50" charset="-128"/>
              </a:rPr>
            </a:br>
            <a:r>
              <a:rPr lang="ja-JP" altLang="en-US" sz="1000" b="1" dirty="0">
                <a:solidFill>
                  <a:srgbClr val="0000FF"/>
                </a:solidFill>
                <a:latin typeface="HG丸ｺﾞｼｯｸM-PRO" panose="020F0600000000000000" pitchFamily="50" charset="-128"/>
                <a:ea typeface="HG丸ｺﾞｼｯｸM-PRO" panose="020F0600000000000000" pitchFamily="50" charset="-128"/>
              </a:rPr>
              <a:t>保守内容：</a:t>
            </a:r>
            <a:r>
              <a:rPr lang="en-US" altLang="ja-JP" sz="1000" b="1" dirty="0">
                <a:latin typeface="HG丸ｺﾞｼｯｸM-PRO" panose="020F0600000000000000" pitchFamily="50" charset="-128"/>
                <a:ea typeface="HG丸ｺﾞｼｯｸM-PRO" panose="020F0600000000000000" pitchFamily="50" charset="-128"/>
              </a:rPr>
              <a:t>POS</a:t>
            </a:r>
            <a:r>
              <a:rPr lang="ja-JP" altLang="en-US" sz="1000" b="1" dirty="0">
                <a:latin typeface="HG丸ｺﾞｼｯｸM-PRO" panose="020F0600000000000000" pitchFamily="50" charset="-128"/>
                <a:ea typeface="HG丸ｺﾞｼｯｸM-PRO" panose="020F0600000000000000" pitchFamily="50" charset="-128"/>
              </a:rPr>
              <a:t>本体の以下の内容について保守します。</a:t>
            </a:r>
            <a:endParaRPr lang="ja-JP" altLang="en-US" sz="1000" dirty="0">
              <a:latin typeface="HG丸ｺﾞｼｯｸM-PRO" panose="020F0600000000000000" pitchFamily="50" charset="-128"/>
              <a:ea typeface="HG丸ｺﾞｼｯｸM-PRO" panose="020F0600000000000000" pitchFamily="50" charset="-128"/>
            </a:endParaRPr>
          </a:p>
        </p:txBody>
      </p:sp>
      <p:sp>
        <p:nvSpPr>
          <p:cNvPr id="663632" name="Text Box 53"/>
          <p:cNvSpPr txBox="1">
            <a:spLocks noChangeArrowheads="1"/>
          </p:cNvSpPr>
          <p:nvPr/>
        </p:nvSpPr>
        <p:spPr bwMode="auto">
          <a:xfrm>
            <a:off x="5338994" y="2109983"/>
            <a:ext cx="4014787"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30000"/>
              </a:lnSpc>
              <a:spcBef>
                <a:spcPct val="0"/>
              </a:spcBef>
              <a:buFontTx/>
              <a:buNone/>
            </a:pPr>
            <a:r>
              <a:rPr lang="en-US" altLang="ja-JP" sz="1000" b="1" dirty="0">
                <a:latin typeface="HG丸ｺﾞｼｯｸM-PRO" panose="020F0600000000000000" pitchFamily="50" charset="-128"/>
                <a:ea typeface="HG丸ｺﾞｼｯｸM-PRO" panose="020F0600000000000000" pitchFamily="50" charset="-128"/>
              </a:rPr>
              <a:t>① </a:t>
            </a:r>
            <a:r>
              <a:rPr lang="ja-JP" altLang="en-US" sz="1000" b="1" dirty="0">
                <a:latin typeface="HG丸ｺﾞｼｯｸM-PRO" panose="020F0600000000000000" pitchFamily="50" charset="-128"/>
                <a:ea typeface="HG丸ｺﾞｼｯｸM-PRO" panose="020F0600000000000000" pitchFamily="50" charset="-128"/>
              </a:rPr>
              <a:t>ハードウェア故障修理 </a:t>
            </a:r>
            <a:br>
              <a:rPr lang="ja-JP" altLang="en-US" sz="1000" b="1" dirty="0">
                <a:latin typeface="HG丸ｺﾞｼｯｸM-PRO" panose="020F0600000000000000" pitchFamily="50" charset="-128"/>
                <a:ea typeface="HG丸ｺﾞｼｯｸM-PRO" panose="020F0600000000000000" pitchFamily="50" charset="-128"/>
              </a:rPr>
            </a:br>
            <a:r>
              <a:rPr lang="ja-JP" altLang="en-US" sz="1000" b="1" dirty="0">
                <a:latin typeface="HG丸ｺﾞｼｯｸM-PRO" panose="020F0600000000000000" pitchFamily="50" charset="-128"/>
                <a:ea typeface="HG丸ｺﾞｼｯｸM-PRO" panose="020F0600000000000000" pitchFamily="50" charset="-128"/>
              </a:rPr>
              <a:t>　</a:t>
            </a:r>
            <a:r>
              <a:rPr lang="en-US" altLang="ja-JP" sz="1000" b="1" dirty="0">
                <a:latin typeface="HG丸ｺﾞｼｯｸM-PRO" panose="020F0600000000000000" pitchFamily="50" charset="-128"/>
                <a:ea typeface="HG丸ｺﾞｼｯｸM-PRO" panose="020F0600000000000000" pitchFamily="50" charset="-128"/>
              </a:rPr>
              <a:t>(</a:t>
            </a:r>
            <a:r>
              <a:rPr lang="ja-JP" altLang="en-US" sz="1000" b="1" dirty="0">
                <a:latin typeface="HG丸ｺﾞｼｯｸM-PRO" panose="020F0600000000000000" pitchFamily="50" charset="-128"/>
                <a:ea typeface="HG丸ｺﾞｼｯｸM-PRO" panose="020F0600000000000000" pitchFamily="50" charset="-128"/>
              </a:rPr>
              <a:t>モニター・</a:t>
            </a:r>
            <a:r>
              <a:rPr lang="en-US" altLang="ja-JP" sz="1000" b="1" dirty="0">
                <a:latin typeface="HG丸ｺﾞｼｯｸM-PRO" panose="020F0600000000000000" pitchFamily="50" charset="-128"/>
                <a:ea typeface="HG丸ｺﾞｼｯｸM-PRO" panose="020F0600000000000000" pitchFamily="50" charset="-128"/>
              </a:rPr>
              <a:t>POS</a:t>
            </a:r>
            <a:r>
              <a:rPr lang="ja-JP" altLang="en-US" sz="1000" b="1" dirty="0">
                <a:latin typeface="HG丸ｺﾞｼｯｸM-PRO" panose="020F0600000000000000" pitchFamily="50" charset="-128"/>
                <a:ea typeface="HG丸ｺﾞｼｯｸM-PRO" panose="020F0600000000000000" pitchFamily="50" charset="-128"/>
              </a:rPr>
              <a:t>本体</a:t>
            </a:r>
            <a:r>
              <a:rPr lang="en-US" altLang="ja-JP" sz="800" b="1" dirty="0">
                <a:latin typeface="HG丸ｺﾞｼｯｸM-PRO" panose="020F0600000000000000" pitchFamily="50" charset="-128"/>
                <a:ea typeface="HG丸ｺﾞｼｯｸM-PRO" panose="020F0600000000000000" pitchFamily="50" charset="-128"/>
              </a:rPr>
              <a:t>&lt;</a:t>
            </a:r>
            <a:r>
              <a:rPr lang="ja-JP" altLang="en-US" sz="800" b="1" dirty="0">
                <a:latin typeface="HG丸ｺﾞｼｯｸM-PRO" panose="020F0600000000000000" pitchFamily="50" charset="-128"/>
                <a:ea typeface="HG丸ｺﾞｼｯｸM-PRO" panose="020F0600000000000000" pitchFamily="50" charset="-128"/>
              </a:rPr>
              <a:t>ディスク･ボード･</a:t>
            </a:r>
            <a:r>
              <a:rPr lang="en-US" altLang="ja-JP" sz="800" b="1" dirty="0">
                <a:latin typeface="HG丸ｺﾞｼｯｸM-PRO" panose="020F0600000000000000" pitchFamily="50" charset="-128"/>
                <a:ea typeface="HG丸ｺﾞｼｯｸM-PRO" panose="020F0600000000000000" pitchFamily="50" charset="-128"/>
              </a:rPr>
              <a:t>CPU</a:t>
            </a:r>
            <a:r>
              <a:rPr lang="ja-JP" altLang="en-US" sz="800" b="1" dirty="0">
                <a:latin typeface="HG丸ｺﾞｼｯｸM-PRO" panose="020F0600000000000000" pitchFamily="50" charset="-128"/>
                <a:ea typeface="HG丸ｺﾞｼｯｸM-PRO" panose="020F0600000000000000" pitchFamily="50" charset="-128"/>
              </a:rPr>
              <a:t>･･･等含む</a:t>
            </a:r>
            <a:r>
              <a:rPr lang="en-US" altLang="ja-JP" sz="800" b="1" dirty="0">
                <a:latin typeface="HG丸ｺﾞｼｯｸM-PRO" panose="020F0600000000000000" pitchFamily="50" charset="-128"/>
                <a:ea typeface="HG丸ｺﾞｼｯｸM-PRO" panose="020F0600000000000000" pitchFamily="50" charset="-128"/>
              </a:rPr>
              <a:t>&gt;</a:t>
            </a:r>
            <a:r>
              <a:rPr lang="en-US" altLang="ja-JP" sz="1000" b="1" dirty="0">
                <a:latin typeface="HG丸ｺﾞｼｯｸM-PRO" panose="020F0600000000000000" pitchFamily="50" charset="-128"/>
                <a:ea typeface="HG丸ｺﾞｼｯｸM-PRO" panose="020F0600000000000000" pitchFamily="50" charset="-128"/>
              </a:rPr>
              <a:t>)</a:t>
            </a:r>
            <a:br>
              <a:rPr lang="en-US" altLang="ja-JP" sz="1000" b="1" dirty="0">
                <a:latin typeface="HG丸ｺﾞｼｯｸM-PRO" panose="020F0600000000000000" pitchFamily="50" charset="-128"/>
                <a:ea typeface="HG丸ｺﾞｼｯｸM-PRO" panose="020F0600000000000000" pitchFamily="50" charset="-128"/>
              </a:rPr>
            </a:br>
            <a:r>
              <a:rPr lang="en-US" altLang="ja-JP" sz="1000" b="1" dirty="0">
                <a:latin typeface="HG丸ｺﾞｼｯｸM-PRO" panose="020F0600000000000000" pitchFamily="50" charset="-128"/>
                <a:ea typeface="HG丸ｺﾞｼｯｸM-PRO" panose="020F0600000000000000" pitchFamily="50" charset="-128"/>
              </a:rPr>
              <a:t>② OS</a:t>
            </a:r>
            <a:r>
              <a:rPr lang="en-US" altLang="ja-JP" sz="800" b="1" dirty="0">
                <a:latin typeface="HG丸ｺﾞｼｯｸM-PRO" panose="020F0600000000000000" pitchFamily="50" charset="-128"/>
                <a:ea typeface="HG丸ｺﾞｼｯｸM-PRO" panose="020F0600000000000000" pitchFamily="50" charset="-128"/>
              </a:rPr>
              <a:t>(Windows)</a:t>
            </a:r>
            <a:r>
              <a:rPr lang="ja-JP" altLang="en-US" sz="1000" b="1" dirty="0">
                <a:latin typeface="HG丸ｺﾞｼｯｸM-PRO" panose="020F0600000000000000" pitchFamily="50" charset="-128"/>
                <a:ea typeface="HG丸ｺﾞｼｯｸM-PRO" panose="020F0600000000000000" pitchFamily="50" charset="-128"/>
              </a:rPr>
              <a:t>再インストール</a:t>
            </a:r>
            <a:br>
              <a:rPr lang="ja-JP" altLang="en-US" sz="1000" b="1" dirty="0">
                <a:latin typeface="HG丸ｺﾞｼｯｸM-PRO" panose="020F0600000000000000" pitchFamily="50" charset="-128"/>
                <a:ea typeface="HG丸ｺﾞｼｯｸM-PRO" panose="020F0600000000000000" pitchFamily="50" charset="-128"/>
              </a:rPr>
            </a:br>
            <a:r>
              <a:rPr lang="ja-JP" altLang="en-US" sz="1000" b="1" dirty="0">
                <a:latin typeface="HG丸ｺﾞｼｯｸM-PRO" panose="020F0600000000000000" pitchFamily="50" charset="-128"/>
                <a:ea typeface="HG丸ｺﾞｼｯｸM-PRO" panose="020F0600000000000000" pitchFamily="50" charset="-128"/>
              </a:rPr>
              <a:t>③ </a:t>
            </a:r>
            <a:r>
              <a:rPr lang="en-US" altLang="ja-JP" sz="1000" b="1" dirty="0">
                <a:latin typeface="HG丸ｺﾞｼｯｸM-PRO" panose="020F0600000000000000" pitchFamily="50" charset="-128"/>
                <a:ea typeface="HG丸ｺﾞｼｯｸM-PRO" panose="020F0600000000000000" pitchFamily="50" charset="-128"/>
              </a:rPr>
              <a:t>BCPOS</a:t>
            </a:r>
            <a:r>
              <a:rPr lang="ja-JP" altLang="en-US" sz="1000" b="1" dirty="0">
                <a:latin typeface="HG丸ｺﾞｼｯｸM-PRO" panose="020F0600000000000000" pitchFamily="50" charset="-128"/>
                <a:ea typeface="HG丸ｺﾞｼｯｸM-PRO" panose="020F0600000000000000" pitchFamily="50" charset="-128"/>
              </a:rPr>
              <a:t>アプリケーションソフトの再インストール</a:t>
            </a:r>
            <a:br>
              <a:rPr lang="ja-JP" altLang="en-US" sz="1000" b="1" dirty="0">
                <a:latin typeface="HG丸ｺﾞｼｯｸM-PRO" panose="020F0600000000000000" pitchFamily="50" charset="-128"/>
                <a:ea typeface="HG丸ｺﾞｼｯｸM-PRO" panose="020F0600000000000000" pitchFamily="50" charset="-128"/>
              </a:rPr>
            </a:br>
            <a:r>
              <a:rPr lang="ja-JP" altLang="en-US" sz="1000" b="1" dirty="0">
                <a:latin typeface="HG丸ｺﾞｼｯｸM-PRO" panose="020F0600000000000000" pitchFamily="50" charset="-128"/>
                <a:ea typeface="HG丸ｺﾞｼｯｸM-PRO" panose="020F0600000000000000" pitchFamily="50" charset="-128"/>
              </a:rPr>
              <a:t>④ </a:t>
            </a:r>
            <a:r>
              <a:rPr lang="en-US" altLang="ja-JP" sz="1000" b="1" dirty="0">
                <a:latin typeface="HG丸ｺﾞｼｯｸM-PRO" panose="020F0600000000000000" pitchFamily="50" charset="-128"/>
                <a:ea typeface="HG丸ｺﾞｼｯｸM-PRO" panose="020F0600000000000000" pitchFamily="50" charset="-128"/>
              </a:rPr>
              <a:t>BCPOS</a:t>
            </a:r>
            <a:r>
              <a:rPr lang="ja-JP" altLang="en-US" sz="1000" b="1" dirty="0">
                <a:latin typeface="HG丸ｺﾞｼｯｸM-PRO" panose="020F0600000000000000" pitchFamily="50" charset="-128"/>
                <a:ea typeface="HG丸ｺﾞｼｯｸM-PRO" panose="020F0600000000000000" pitchFamily="50" charset="-128"/>
              </a:rPr>
              <a:t>データの復旧</a:t>
            </a:r>
            <a:br>
              <a:rPr lang="ja-JP" altLang="en-US" sz="1000" b="1" dirty="0">
                <a:latin typeface="HG丸ｺﾞｼｯｸM-PRO" panose="020F0600000000000000" pitchFamily="50" charset="-128"/>
                <a:ea typeface="HG丸ｺﾞｼｯｸM-PRO" panose="020F0600000000000000" pitchFamily="50" charset="-128"/>
              </a:rPr>
            </a:br>
            <a:r>
              <a:rPr lang="ja-JP" altLang="en-US" sz="1000" b="1" dirty="0">
                <a:latin typeface="HG丸ｺﾞｼｯｸM-PRO" panose="020F0600000000000000" pitchFamily="50" charset="-128"/>
                <a:ea typeface="HG丸ｺﾞｼｯｸM-PRO" panose="020F0600000000000000" pitchFamily="50" charset="-128"/>
              </a:rPr>
              <a:t>　</a:t>
            </a:r>
            <a:r>
              <a:rPr lang="en-US" altLang="ja-JP" sz="1000" b="1" dirty="0">
                <a:latin typeface="HG丸ｺﾞｼｯｸM-PRO" panose="020F0600000000000000" pitchFamily="50" charset="-128"/>
                <a:ea typeface="HG丸ｺﾞｼｯｸM-PRO" panose="020F0600000000000000" pitchFamily="50" charset="-128"/>
              </a:rPr>
              <a:t>(</a:t>
            </a:r>
            <a:r>
              <a:rPr lang="ja-JP" altLang="en-US" sz="1000" b="1" dirty="0">
                <a:latin typeface="HG丸ｺﾞｼｯｸM-PRO" panose="020F0600000000000000" pitchFamily="50" charset="-128"/>
                <a:ea typeface="HG丸ｺﾞｼｯｸM-PRO" panose="020F0600000000000000" pitchFamily="50" charset="-128"/>
              </a:rPr>
              <a:t>外付け</a:t>
            </a:r>
            <a:r>
              <a:rPr lang="en-US" altLang="ja-JP" sz="1000" b="1" dirty="0">
                <a:latin typeface="HG丸ｺﾞｼｯｸM-PRO" panose="020F0600000000000000" pitchFamily="50" charset="-128"/>
                <a:ea typeface="HG丸ｺﾞｼｯｸM-PRO" panose="020F0600000000000000" pitchFamily="50" charset="-128"/>
              </a:rPr>
              <a:t>HDD</a:t>
            </a:r>
            <a:r>
              <a:rPr lang="ja-JP" altLang="en-US" sz="1000" b="1" dirty="0">
                <a:latin typeface="HG丸ｺﾞｼｯｸM-PRO" panose="020F0600000000000000" pitchFamily="50" charset="-128"/>
                <a:ea typeface="HG丸ｺﾞｼｯｸM-PRO" panose="020F0600000000000000" pitchFamily="50" charset="-128"/>
              </a:rPr>
              <a:t>等に保存されたバックアップデータの復旧</a:t>
            </a:r>
            <a:r>
              <a:rPr lang="en-US" altLang="ja-JP" sz="1000" b="1" dirty="0">
                <a:latin typeface="HG丸ｺﾞｼｯｸM-PRO" panose="020F0600000000000000" pitchFamily="50" charset="-128"/>
                <a:ea typeface="HG丸ｺﾞｼｯｸM-PRO" panose="020F0600000000000000" pitchFamily="50" charset="-128"/>
              </a:rPr>
              <a:t>)</a:t>
            </a:r>
          </a:p>
        </p:txBody>
      </p:sp>
      <p:sp>
        <p:nvSpPr>
          <p:cNvPr id="663633" name="Text Box 30"/>
          <p:cNvSpPr txBox="1">
            <a:spLocks noChangeArrowheads="1"/>
          </p:cNvSpPr>
          <p:nvPr/>
        </p:nvSpPr>
        <p:spPr bwMode="auto">
          <a:xfrm>
            <a:off x="5310419" y="1249558"/>
            <a:ext cx="4173537" cy="304800"/>
          </a:xfrm>
          <a:prstGeom prst="rect">
            <a:avLst/>
          </a:prstGeom>
          <a:noFill/>
          <a:ln>
            <a:noFill/>
          </a:ln>
          <a:effectLst/>
          <a:extLst>
            <a:ext uri="{909E8E84-426E-40DD-AFC4-6F175D3DCCD1}">
              <a14:hiddenFill xmlns:a14="http://schemas.microsoft.com/office/drawing/2010/main">
                <a:solidFill>
                  <a:srgbClr val="FFCC66">
                    <a:alpha val="89803"/>
                  </a:srgbClr>
                </a:solidFill>
              </a14:hiddenFill>
            </a:ext>
            <a:ext uri="{91240B29-F687-4F45-9708-019B960494DF}">
              <a14:hiddenLine xmlns:a14="http://schemas.microsoft.com/office/drawing/2010/main" w="22225">
                <a:solidFill>
                  <a:srgbClr val="FF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b="1" dirty="0">
                <a:solidFill>
                  <a:srgbClr val="FFCC00"/>
                </a:solidFill>
                <a:latin typeface="HG丸ｺﾞｼｯｸM-PRO" panose="020F0600000000000000" pitchFamily="50" charset="-128"/>
                <a:ea typeface="HG丸ｺﾞｼｯｸM-PRO" panose="020F0600000000000000" pitchFamily="50" charset="-128"/>
              </a:rPr>
              <a:t>■</a:t>
            </a:r>
            <a:r>
              <a:rPr lang="ja-JP" altLang="en-US" b="1" dirty="0">
                <a:latin typeface="HG丸ｺﾞｼｯｸM-PRO" panose="020F0600000000000000" pitchFamily="50" charset="-128"/>
                <a:ea typeface="HG丸ｺﾞｼｯｸM-PRO" panose="020F0600000000000000" pitchFamily="50" charset="-128"/>
              </a:rPr>
              <a:t>  </a:t>
            </a:r>
            <a:r>
              <a:rPr lang="en-US" altLang="ja-JP" b="1" dirty="0">
                <a:latin typeface="HG丸ｺﾞｼｯｸM-PRO" panose="020F0600000000000000" pitchFamily="50" charset="-128"/>
                <a:ea typeface="HG丸ｺﾞｼｯｸM-PRO" panose="020F0600000000000000" pitchFamily="50" charset="-128"/>
              </a:rPr>
              <a:t>RZ-A391</a:t>
            </a:r>
            <a:r>
              <a:rPr lang="en-US" altLang="ja-JP" sz="1000" b="1" dirty="0">
                <a:latin typeface="HG丸ｺﾞｼｯｸM-PRO" panose="020F0600000000000000" pitchFamily="50" charset="-128"/>
                <a:ea typeface="HG丸ｺﾞｼｯｸM-PRO" panose="020F0600000000000000" pitchFamily="50" charset="-128"/>
              </a:rPr>
              <a:t>(SHARP</a:t>
            </a:r>
            <a:r>
              <a:rPr lang="ja-JP" altLang="en-US" sz="1000" b="1" dirty="0">
                <a:latin typeface="HG丸ｺﾞｼｯｸM-PRO" panose="020F0600000000000000" pitchFamily="50" charset="-128"/>
                <a:ea typeface="HG丸ｺﾞｼｯｸM-PRO" panose="020F0600000000000000" pitchFamily="50" charset="-128"/>
              </a:rPr>
              <a:t>製</a:t>
            </a:r>
            <a:r>
              <a:rPr lang="en-US" altLang="ja-JP" sz="1000" b="1" dirty="0">
                <a:latin typeface="HG丸ｺﾞｼｯｸM-PRO" panose="020F0600000000000000" pitchFamily="50" charset="-128"/>
                <a:ea typeface="HG丸ｺﾞｼｯｸM-PRO" panose="020F0600000000000000" pitchFamily="50" charset="-128"/>
              </a:rPr>
              <a:t>POS</a:t>
            </a:r>
            <a:r>
              <a:rPr lang="ja-JP" altLang="en-US" sz="1000" b="1" dirty="0">
                <a:latin typeface="HG丸ｺﾞｼｯｸM-PRO" panose="020F0600000000000000" pitchFamily="50" charset="-128"/>
                <a:ea typeface="HG丸ｺﾞｼｯｸM-PRO" panose="020F0600000000000000" pitchFamily="50" charset="-128"/>
              </a:rPr>
              <a:t>筐体</a:t>
            </a:r>
            <a:r>
              <a:rPr lang="en-US" altLang="ja-JP" sz="1000" b="1" dirty="0">
                <a:latin typeface="HG丸ｺﾞｼｯｸM-PRO" panose="020F0600000000000000" pitchFamily="50" charset="-128"/>
                <a:ea typeface="HG丸ｺﾞｼｯｸM-PRO" panose="020F0600000000000000" pitchFamily="50" charset="-128"/>
              </a:rPr>
              <a:t>)</a:t>
            </a:r>
            <a:r>
              <a:rPr lang="ja-JP" altLang="en-US" b="1" dirty="0">
                <a:latin typeface="HG丸ｺﾞｼｯｸM-PRO" panose="020F0600000000000000" pitchFamily="50" charset="-128"/>
                <a:ea typeface="HG丸ｺﾞｼｯｸM-PRO" panose="020F0600000000000000" pitchFamily="50" charset="-128"/>
              </a:rPr>
              <a:t>用保守パック</a:t>
            </a:r>
            <a:endParaRPr lang="ja-JP" altLang="en-US" b="1" dirty="0">
              <a:solidFill>
                <a:srgbClr val="FF0000"/>
              </a:solidFill>
              <a:latin typeface="HG丸ｺﾞｼｯｸM-PRO" panose="020F0600000000000000" pitchFamily="50" charset="-128"/>
              <a:ea typeface="HG丸ｺﾞｼｯｸM-PRO" panose="020F0600000000000000" pitchFamily="50" charset="-128"/>
            </a:endParaRPr>
          </a:p>
        </p:txBody>
      </p:sp>
      <p:sp>
        <p:nvSpPr>
          <p:cNvPr id="663634" name="Text Box 11"/>
          <p:cNvSpPr txBox="1">
            <a:spLocks noChangeArrowheads="1"/>
          </p:cNvSpPr>
          <p:nvPr/>
        </p:nvSpPr>
        <p:spPr bwMode="auto">
          <a:xfrm>
            <a:off x="5338994" y="3565525"/>
            <a:ext cx="2687637" cy="2616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spcBef>
                <a:spcPct val="0"/>
              </a:spcBef>
              <a:buFontTx/>
              <a:buNone/>
            </a:pPr>
            <a:r>
              <a:rPr lang="ja-JP" altLang="en-US" sz="1000" b="1" dirty="0">
                <a:solidFill>
                  <a:srgbClr val="0000FF"/>
                </a:solidFill>
                <a:latin typeface="HG丸ｺﾞｼｯｸM-PRO" panose="020F0600000000000000" pitchFamily="50" charset="-128"/>
                <a:ea typeface="HG丸ｺﾞｼｯｸM-PRO" panose="020F0600000000000000" pitchFamily="50" charset="-128"/>
              </a:rPr>
              <a:t>料金：</a:t>
            </a:r>
            <a:r>
              <a:rPr lang="en-US" altLang="ja-JP" sz="1000" b="1" dirty="0">
                <a:latin typeface="HG丸ｺﾞｼｯｸM-PRO" panose="020F0600000000000000" pitchFamily="50" charset="-128"/>
                <a:ea typeface="HG丸ｺﾞｼｯｸM-PRO" panose="020F0600000000000000" pitchFamily="50" charset="-128"/>
              </a:rPr>
              <a:t>1</a:t>
            </a:r>
            <a:r>
              <a:rPr lang="ja-JP" altLang="en-US" sz="1000" b="1" dirty="0">
                <a:latin typeface="HG丸ｺﾞｼｯｸM-PRO" panose="020F0600000000000000" pitchFamily="50" charset="-128"/>
                <a:ea typeface="HG丸ｺﾞｼｯｸM-PRO" panose="020F0600000000000000" pitchFamily="50" charset="-128"/>
              </a:rPr>
              <a:t>ヶ</a:t>
            </a:r>
            <a:r>
              <a:rPr lang="ja-JP" altLang="en-US" sz="1000" b="1" dirty="0" smtClean="0">
                <a:latin typeface="HG丸ｺﾞｼｯｸM-PRO" panose="020F0600000000000000" pitchFamily="50" charset="-128"/>
                <a:ea typeface="HG丸ｺﾞｼｯｸM-PRO" panose="020F0600000000000000" pitchFamily="50" charset="-128"/>
              </a:rPr>
              <a:t>月あ</a:t>
            </a:r>
            <a:r>
              <a:rPr lang="ja-JP" altLang="en-US" sz="1000" b="1" dirty="0">
                <a:latin typeface="HG丸ｺﾞｼｯｸM-PRO" panose="020F0600000000000000" pitchFamily="50" charset="-128"/>
                <a:ea typeface="HG丸ｺﾞｼｯｸM-PRO" panose="020F0600000000000000" pitchFamily="50" charset="-128"/>
              </a:rPr>
              <a:t>た</a:t>
            </a:r>
            <a:r>
              <a:rPr lang="ja-JP" altLang="en-US" sz="1000" b="1" dirty="0" smtClean="0">
                <a:latin typeface="HG丸ｺﾞｼｯｸM-PRO" panose="020F0600000000000000" pitchFamily="50" charset="-128"/>
                <a:ea typeface="HG丸ｺﾞｼｯｸM-PRO" panose="020F0600000000000000" pitchFamily="50" charset="-128"/>
              </a:rPr>
              <a:t>り</a:t>
            </a:r>
            <a:r>
              <a:rPr lang="en-US" altLang="ja-JP" sz="1000" b="1" dirty="0">
                <a:latin typeface="HG丸ｺﾞｼｯｸM-PRO" panose="020F0600000000000000" pitchFamily="50" charset="-128"/>
                <a:ea typeface="HG丸ｺﾞｼｯｸM-PRO" panose="020F0600000000000000" pitchFamily="50" charset="-128"/>
              </a:rPr>
              <a:t>/1</a:t>
            </a:r>
            <a:r>
              <a:rPr lang="ja-JP" altLang="en-US" sz="1000" b="1" dirty="0">
                <a:latin typeface="HG丸ｺﾞｼｯｸM-PRO" panose="020F0600000000000000" pitchFamily="50" charset="-128"/>
                <a:ea typeface="HG丸ｺﾞｼｯｸM-PRO" panose="020F0600000000000000" pitchFamily="50" charset="-128"/>
              </a:rPr>
              <a:t>台　</a:t>
            </a:r>
            <a:r>
              <a:rPr lang="en-US" altLang="ja-JP" sz="1000" b="1" dirty="0">
                <a:solidFill>
                  <a:srgbClr val="FF0000"/>
                </a:solidFill>
                <a:latin typeface="HG丸ｺﾞｼｯｸM-PRO" panose="020F0600000000000000" pitchFamily="50" charset="-128"/>
                <a:ea typeface="HG丸ｺﾞｼｯｸM-PRO" panose="020F0600000000000000" pitchFamily="50" charset="-128"/>
              </a:rPr>
              <a:t>300</a:t>
            </a:r>
            <a:r>
              <a:rPr lang="ja-JP" altLang="en-US" sz="1000" b="1" dirty="0">
                <a:solidFill>
                  <a:srgbClr val="FF0000"/>
                </a:solidFill>
                <a:latin typeface="HG丸ｺﾞｼｯｸM-PRO" panose="020F0600000000000000" pitchFamily="50" charset="-128"/>
                <a:ea typeface="HG丸ｺﾞｼｯｸM-PRO" panose="020F0600000000000000" pitchFamily="50" charset="-128"/>
              </a:rPr>
              <a:t>円</a:t>
            </a:r>
            <a:r>
              <a:rPr lang="ja-JP" altLang="en-US" sz="1000" b="1" dirty="0">
                <a:latin typeface="HG丸ｺﾞｼｯｸM-PRO" panose="020F0600000000000000" pitchFamily="50" charset="-128"/>
                <a:ea typeface="HG丸ｺﾞｼｯｸM-PRO" panose="020F0600000000000000" pitchFamily="50" charset="-128"/>
              </a:rPr>
              <a:t>（税別）</a:t>
            </a:r>
          </a:p>
        </p:txBody>
      </p:sp>
      <p:sp>
        <p:nvSpPr>
          <p:cNvPr id="38" name="角丸四角形 37"/>
          <p:cNvSpPr/>
          <p:nvPr/>
        </p:nvSpPr>
        <p:spPr bwMode="auto">
          <a:xfrm>
            <a:off x="574675" y="213605"/>
            <a:ext cx="739833" cy="174568"/>
          </a:xfrm>
          <a:prstGeom prst="roundRect">
            <a:avLst>
              <a:gd name="adj" fmla="val 50000"/>
            </a:avLst>
          </a:prstGeom>
          <a:solidFill>
            <a:srgbClr val="F68364"/>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800" b="1" i="0" u="none" strike="noStrike" cap="none" normalizeH="0" baseline="0" dirty="0" smtClean="0">
                <a:ln>
                  <a:noFill/>
                </a:ln>
                <a:solidFill>
                  <a:schemeClr val="bg1"/>
                </a:solidFill>
                <a:effectLst/>
                <a:latin typeface="+mn-ea"/>
                <a:ea typeface="+mn-ea"/>
              </a:rPr>
              <a:t>オプション</a:t>
            </a:r>
          </a:p>
        </p:txBody>
      </p:sp>
      <p:sp>
        <p:nvSpPr>
          <p:cNvPr id="39" name="Text Box 11"/>
          <p:cNvSpPr txBox="1">
            <a:spLocks noChangeArrowheads="1"/>
          </p:cNvSpPr>
          <p:nvPr/>
        </p:nvSpPr>
        <p:spPr bwMode="auto">
          <a:xfrm>
            <a:off x="590551" y="1521026"/>
            <a:ext cx="4070350" cy="596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spcBef>
                <a:spcPct val="0"/>
              </a:spcBef>
              <a:buFontTx/>
              <a:buNone/>
            </a:pPr>
            <a:r>
              <a:rPr lang="ja-JP" altLang="en-US" sz="1000" b="1" dirty="0">
                <a:solidFill>
                  <a:srgbClr val="0000FF"/>
                </a:solidFill>
                <a:latin typeface="HG丸ｺﾞｼｯｸM-PRO" panose="020F0600000000000000" pitchFamily="50" charset="-128"/>
                <a:ea typeface="HG丸ｺﾞｼｯｸM-PRO" panose="020F0600000000000000" pitchFamily="50" charset="-128"/>
              </a:rPr>
              <a:t>料金　　：</a:t>
            </a:r>
            <a:r>
              <a:rPr lang="en-US" altLang="ja-JP" sz="1000" b="1" dirty="0">
                <a:latin typeface="HG丸ｺﾞｼｯｸM-PRO" panose="020F0600000000000000" pitchFamily="50" charset="-128"/>
                <a:ea typeface="HG丸ｺﾞｼｯｸM-PRO" panose="020F0600000000000000" pitchFamily="50" charset="-128"/>
              </a:rPr>
              <a:t>1</a:t>
            </a:r>
            <a:r>
              <a:rPr lang="ja-JP" altLang="en-US" sz="1000" b="1" dirty="0">
                <a:latin typeface="HG丸ｺﾞｼｯｸM-PRO" panose="020F0600000000000000" pitchFamily="50" charset="-128"/>
                <a:ea typeface="HG丸ｺﾞｼｯｸM-PRO" panose="020F0600000000000000" pitchFamily="50" charset="-128"/>
              </a:rPr>
              <a:t>ヶ</a:t>
            </a:r>
            <a:r>
              <a:rPr lang="ja-JP" altLang="en-US" sz="1000" b="1" dirty="0" smtClean="0">
                <a:latin typeface="HG丸ｺﾞｼｯｸM-PRO" panose="020F0600000000000000" pitchFamily="50" charset="-128"/>
                <a:ea typeface="HG丸ｺﾞｼｯｸM-PRO" panose="020F0600000000000000" pitchFamily="50" charset="-128"/>
              </a:rPr>
              <a:t>月あたり</a:t>
            </a:r>
            <a:r>
              <a:rPr lang="en-US" altLang="ja-JP" sz="1000" b="1" dirty="0" smtClean="0">
                <a:latin typeface="HG丸ｺﾞｼｯｸM-PRO" panose="020F0600000000000000" pitchFamily="50" charset="-128"/>
                <a:ea typeface="HG丸ｺﾞｼｯｸM-PRO" panose="020F0600000000000000" pitchFamily="50" charset="-128"/>
              </a:rPr>
              <a:t>/</a:t>
            </a:r>
            <a:r>
              <a:rPr lang="en-US" altLang="ja-JP" sz="1000" b="1" dirty="0">
                <a:latin typeface="HG丸ｺﾞｼｯｸM-PRO" panose="020F0600000000000000" pitchFamily="50" charset="-128"/>
                <a:ea typeface="HG丸ｺﾞｼｯｸM-PRO" panose="020F0600000000000000" pitchFamily="50" charset="-128"/>
              </a:rPr>
              <a:t>1</a:t>
            </a:r>
            <a:r>
              <a:rPr lang="ja-JP" altLang="en-US" sz="1000" b="1" dirty="0">
                <a:latin typeface="HG丸ｺﾞｼｯｸM-PRO" panose="020F0600000000000000" pitchFamily="50" charset="-128"/>
                <a:ea typeface="HG丸ｺﾞｼｯｸM-PRO" panose="020F0600000000000000" pitchFamily="50" charset="-128"/>
              </a:rPr>
              <a:t>台　</a:t>
            </a:r>
            <a:r>
              <a:rPr lang="en-US" altLang="ja-JP" sz="1000" b="1" dirty="0" smtClean="0">
                <a:solidFill>
                  <a:srgbClr val="FF0000"/>
                </a:solidFill>
                <a:latin typeface="HG丸ｺﾞｼｯｸM-PRO" panose="020F0600000000000000" pitchFamily="50" charset="-128"/>
                <a:ea typeface="HG丸ｺﾞｼｯｸM-PRO" panose="020F0600000000000000" pitchFamily="50" charset="-128"/>
              </a:rPr>
              <a:t>3,000</a:t>
            </a:r>
            <a:r>
              <a:rPr lang="ja-JP" altLang="en-US" sz="1000" b="1" dirty="0">
                <a:solidFill>
                  <a:srgbClr val="FF0000"/>
                </a:solidFill>
                <a:latin typeface="HG丸ｺﾞｼｯｸM-PRO" panose="020F0600000000000000" pitchFamily="50" charset="-128"/>
                <a:ea typeface="HG丸ｺﾞｼｯｸM-PRO" panose="020F0600000000000000" pitchFamily="50" charset="-128"/>
              </a:rPr>
              <a:t>円</a:t>
            </a:r>
            <a:r>
              <a:rPr lang="ja-JP" altLang="en-US" sz="1000" b="1" dirty="0">
                <a:latin typeface="HG丸ｺﾞｼｯｸM-PRO" panose="020F0600000000000000" pitchFamily="50" charset="-128"/>
                <a:ea typeface="HG丸ｺﾞｼｯｸM-PRO" panose="020F0600000000000000" pitchFamily="50" charset="-128"/>
              </a:rPr>
              <a:t>（税別）</a:t>
            </a:r>
            <a:endParaRPr lang="en-US" altLang="ja-JP" sz="1000" b="1" dirty="0">
              <a:latin typeface="HG丸ｺﾞｼｯｸM-PRO" panose="020F0600000000000000" pitchFamily="50" charset="-128"/>
              <a:ea typeface="HG丸ｺﾞｼｯｸM-PRO" panose="020F0600000000000000" pitchFamily="50" charset="-128"/>
            </a:endParaRPr>
          </a:p>
          <a:p>
            <a:pPr eaLnBrk="1" hangingPunct="1">
              <a:lnSpc>
                <a:spcPct val="110000"/>
              </a:lnSpc>
              <a:spcBef>
                <a:spcPct val="0"/>
              </a:spcBef>
              <a:buFontTx/>
              <a:buNone/>
            </a:pPr>
            <a:r>
              <a:rPr lang="ja-JP" altLang="en-US" sz="1000" b="1" dirty="0">
                <a:solidFill>
                  <a:srgbClr val="0000FF"/>
                </a:solidFill>
                <a:latin typeface="HG丸ｺﾞｼｯｸM-PRO" panose="020F0600000000000000" pitchFamily="50" charset="-128"/>
                <a:ea typeface="HG丸ｺﾞｼｯｸM-PRO" panose="020F0600000000000000" pitchFamily="50" charset="-128"/>
              </a:rPr>
              <a:t>対応時間：</a:t>
            </a:r>
            <a:r>
              <a:rPr lang="en-US" altLang="ja-JP" sz="1000" b="1" dirty="0">
                <a:latin typeface="HG丸ｺﾞｼｯｸM-PRO" panose="020F0600000000000000" pitchFamily="50" charset="-128"/>
                <a:ea typeface="HG丸ｺﾞｼｯｸM-PRO" panose="020F0600000000000000" pitchFamily="50" charset="-128"/>
              </a:rPr>
              <a:t>365</a:t>
            </a:r>
            <a:r>
              <a:rPr lang="ja-JP" altLang="en-US" sz="1000" b="1" dirty="0">
                <a:latin typeface="HG丸ｺﾞｼｯｸM-PRO" panose="020F0600000000000000" pitchFamily="50" charset="-128"/>
                <a:ea typeface="HG丸ｺﾞｼｯｸM-PRO" panose="020F0600000000000000" pitchFamily="50" charset="-128"/>
              </a:rPr>
              <a:t>日　</a:t>
            </a:r>
            <a:r>
              <a:rPr lang="en-US" altLang="ja-JP" sz="1000" b="1" dirty="0">
                <a:latin typeface="HG丸ｺﾞｼｯｸM-PRO" panose="020F0600000000000000" pitchFamily="50" charset="-128"/>
                <a:ea typeface="HG丸ｺﾞｼｯｸM-PRO" panose="020F0600000000000000" pitchFamily="50" charset="-128"/>
              </a:rPr>
              <a:t>9</a:t>
            </a:r>
            <a:r>
              <a:rPr lang="ja-JP" altLang="en-US" sz="1000" b="1" dirty="0">
                <a:latin typeface="HG丸ｺﾞｼｯｸM-PRO" panose="020F0600000000000000" pitchFamily="50" charset="-128"/>
                <a:ea typeface="HG丸ｺﾞｼｯｸM-PRO" panose="020F0600000000000000" pitchFamily="50" charset="-128"/>
              </a:rPr>
              <a:t>：</a:t>
            </a:r>
            <a:r>
              <a:rPr lang="en-US" altLang="ja-JP" sz="1000" b="1" dirty="0">
                <a:latin typeface="HG丸ｺﾞｼｯｸM-PRO" panose="020F0600000000000000" pitchFamily="50" charset="-128"/>
                <a:ea typeface="HG丸ｺﾞｼｯｸM-PRO" panose="020F0600000000000000" pitchFamily="50" charset="-128"/>
              </a:rPr>
              <a:t>00</a:t>
            </a:r>
            <a:r>
              <a:rPr lang="ja-JP" altLang="en-US" sz="1000" b="1" dirty="0">
                <a:latin typeface="HG丸ｺﾞｼｯｸM-PRO" panose="020F0600000000000000" pitchFamily="50" charset="-128"/>
                <a:ea typeface="HG丸ｺﾞｼｯｸM-PRO" panose="020F0600000000000000" pitchFamily="50" charset="-128"/>
              </a:rPr>
              <a:t>～</a:t>
            </a:r>
            <a:r>
              <a:rPr lang="en-US" altLang="ja-JP" sz="1000" b="1" dirty="0">
                <a:latin typeface="HG丸ｺﾞｼｯｸM-PRO" panose="020F0600000000000000" pitchFamily="50" charset="-128"/>
                <a:ea typeface="HG丸ｺﾞｼｯｸM-PRO" panose="020F0600000000000000" pitchFamily="50" charset="-128"/>
              </a:rPr>
              <a:t>20</a:t>
            </a:r>
            <a:r>
              <a:rPr lang="ja-JP" altLang="en-US" sz="1000" b="1" dirty="0">
                <a:latin typeface="HG丸ｺﾞｼｯｸM-PRO" panose="020F0600000000000000" pitchFamily="50" charset="-128"/>
                <a:ea typeface="HG丸ｺﾞｼｯｸM-PRO" panose="020F0600000000000000" pitchFamily="50" charset="-128"/>
              </a:rPr>
              <a:t>：</a:t>
            </a:r>
            <a:r>
              <a:rPr lang="en-US" altLang="ja-JP" sz="1000" b="1" dirty="0">
                <a:latin typeface="HG丸ｺﾞｼｯｸM-PRO" panose="020F0600000000000000" pitchFamily="50" charset="-128"/>
                <a:ea typeface="HG丸ｺﾞｼｯｸM-PRO" panose="020F0600000000000000" pitchFamily="50" charset="-128"/>
              </a:rPr>
              <a:t>55</a:t>
            </a:r>
            <a:r>
              <a:rPr lang="ja-JP" altLang="en-US" sz="1000" b="1" dirty="0">
                <a:latin typeface="HG丸ｺﾞｼｯｸM-PRO" panose="020F0600000000000000" pitchFamily="50" charset="-128"/>
                <a:ea typeface="HG丸ｺﾞｼｯｸM-PRO" panose="020F0600000000000000" pitchFamily="50" charset="-128"/>
              </a:rPr>
              <a:t>　</a:t>
            </a:r>
            <a:br>
              <a:rPr lang="ja-JP" altLang="en-US" sz="1000" b="1" dirty="0">
                <a:latin typeface="HG丸ｺﾞｼｯｸM-PRO" panose="020F0600000000000000" pitchFamily="50" charset="-128"/>
                <a:ea typeface="HG丸ｺﾞｼｯｸM-PRO" panose="020F0600000000000000" pitchFamily="50" charset="-128"/>
              </a:rPr>
            </a:br>
            <a:r>
              <a:rPr lang="ja-JP" altLang="en-US" sz="1000" b="1" dirty="0">
                <a:solidFill>
                  <a:srgbClr val="0000FF"/>
                </a:solidFill>
                <a:latin typeface="HG丸ｺﾞｼｯｸM-PRO" panose="020F0600000000000000" pitchFamily="50" charset="-128"/>
                <a:ea typeface="HG丸ｺﾞｼｯｸM-PRO" panose="020F0600000000000000" pitchFamily="50" charset="-128"/>
              </a:rPr>
              <a:t>保守内容：</a:t>
            </a:r>
            <a:r>
              <a:rPr lang="en-US" altLang="ja-JP" sz="1000" b="1" dirty="0">
                <a:latin typeface="HG丸ｺﾞｼｯｸM-PRO" panose="020F0600000000000000" pitchFamily="50" charset="-128"/>
                <a:ea typeface="HG丸ｺﾞｼｯｸM-PRO" panose="020F0600000000000000" pitchFamily="50" charset="-128"/>
              </a:rPr>
              <a:t>POS</a:t>
            </a:r>
            <a:r>
              <a:rPr lang="ja-JP" altLang="en-US" sz="1000" b="1" dirty="0">
                <a:latin typeface="HG丸ｺﾞｼｯｸM-PRO" panose="020F0600000000000000" pitchFamily="50" charset="-128"/>
                <a:ea typeface="HG丸ｺﾞｼｯｸM-PRO" panose="020F0600000000000000" pitchFamily="50" charset="-128"/>
              </a:rPr>
              <a:t>本体の以下の内容について保守します。</a:t>
            </a:r>
            <a:endParaRPr lang="ja-JP" altLang="en-US" sz="1000" dirty="0">
              <a:latin typeface="HG丸ｺﾞｼｯｸM-PRO" panose="020F0600000000000000" pitchFamily="50" charset="-128"/>
              <a:ea typeface="HG丸ｺﾞｼｯｸM-PRO" panose="020F0600000000000000" pitchFamily="50" charset="-128"/>
            </a:endParaRPr>
          </a:p>
        </p:txBody>
      </p:sp>
      <p:sp>
        <p:nvSpPr>
          <p:cNvPr id="40" name="Text Box 53"/>
          <p:cNvSpPr txBox="1">
            <a:spLocks noChangeArrowheads="1"/>
          </p:cNvSpPr>
          <p:nvPr/>
        </p:nvSpPr>
        <p:spPr bwMode="auto">
          <a:xfrm>
            <a:off x="590551" y="2203431"/>
            <a:ext cx="4014787"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30000"/>
              </a:lnSpc>
              <a:spcBef>
                <a:spcPct val="0"/>
              </a:spcBef>
              <a:buFontTx/>
              <a:buNone/>
            </a:pPr>
            <a:r>
              <a:rPr lang="en-US" altLang="ja-JP" sz="1000" b="1" dirty="0">
                <a:latin typeface="HG丸ｺﾞｼｯｸM-PRO" panose="020F0600000000000000" pitchFamily="50" charset="-128"/>
                <a:ea typeface="HG丸ｺﾞｼｯｸM-PRO" panose="020F0600000000000000" pitchFamily="50" charset="-128"/>
              </a:rPr>
              <a:t>① </a:t>
            </a:r>
            <a:r>
              <a:rPr lang="ja-JP" altLang="en-US" sz="1000" b="1" dirty="0">
                <a:latin typeface="HG丸ｺﾞｼｯｸM-PRO" panose="020F0600000000000000" pitchFamily="50" charset="-128"/>
                <a:ea typeface="HG丸ｺﾞｼｯｸM-PRO" panose="020F0600000000000000" pitchFamily="50" charset="-128"/>
              </a:rPr>
              <a:t>ハードウェア故障修理 </a:t>
            </a:r>
            <a:br>
              <a:rPr lang="ja-JP" altLang="en-US" sz="1000" b="1" dirty="0">
                <a:latin typeface="HG丸ｺﾞｼｯｸM-PRO" panose="020F0600000000000000" pitchFamily="50" charset="-128"/>
                <a:ea typeface="HG丸ｺﾞｼｯｸM-PRO" panose="020F0600000000000000" pitchFamily="50" charset="-128"/>
              </a:rPr>
            </a:br>
            <a:r>
              <a:rPr lang="ja-JP" altLang="en-US" sz="1000" b="1" dirty="0">
                <a:latin typeface="HG丸ｺﾞｼｯｸM-PRO" panose="020F0600000000000000" pitchFamily="50" charset="-128"/>
                <a:ea typeface="HG丸ｺﾞｼｯｸM-PRO" panose="020F0600000000000000" pitchFamily="50" charset="-128"/>
              </a:rPr>
              <a:t>　</a:t>
            </a:r>
            <a:r>
              <a:rPr lang="en-US" altLang="ja-JP" sz="1000" b="1" dirty="0">
                <a:latin typeface="HG丸ｺﾞｼｯｸM-PRO" panose="020F0600000000000000" pitchFamily="50" charset="-128"/>
                <a:ea typeface="HG丸ｺﾞｼｯｸM-PRO" panose="020F0600000000000000" pitchFamily="50" charset="-128"/>
              </a:rPr>
              <a:t>(</a:t>
            </a:r>
            <a:r>
              <a:rPr lang="ja-JP" altLang="en-US" sz="1000" b="1" dirty="0">
                <a:latin typeface="HG丸ｺﾞｼｯｸM-PRO" panose="020F0600000000000000" pitchFamily="50" charset="-128"/>
                <a:ea typeface="HG丸ｺﾞｼｯｸM-PRO" panose="020F0600000000000000" pitchFamily="50" charset="-128"/>
              </a:rPr>
              <a:t>モニター・</a:t>
            </a:r>
            <a:r>
              <a:rPr lang="en-US" altLang="ja-JP" sz="1000" b="1" dirty="0">
                <a:latin typeface="HG丸ｺﾞｼｯｸM-PRO" panose="020F0600000000000000" pitchFamily="50" charset="-128"/>
                <a:ea typeface="HG丸ｺﾞｼｯｸM-PRO" panose="020F0600000000000000" pitchFamily="50" charset="-128"/>
              </a:rPr>
              <a:t>POS</a:t>
            </a:r>
            <a:r>
              <a:rPr lang="ja-JP" altLang="en-US" sz="1000" b="1" dirty="0">
                <a:latin typeface="HG丸ｺﾞｼｯｸM-PRO" panose="020F0600000000000000" pitchFamily="50" charset="-128"/>
                <a:ea typeface="HG丸ｺﾞｼｯｸM-PRO" panose="020F0600000000000000" pitchFamily="50" charset="-128"/>
              </a:rPr>
              <a:t>本体</a:t>
            </a:r>
            <a:r>
              <a:rPr lang="en-US" altLang="ja-JP" sz="800" b="1" dirty="0">
                <a:latin typeface="HG丸ｺﾞｼｯｸM-PRO" panose="020F0600000000000000" pitchFamily="50" charset="-128"/>
                <a:ea typeface="HG丸ｺﾞｼｯｸM-PRO" panose="020F0600000000000000" pitchFamily="50" charset="-128"/>
              </a:rPr>
              <a:t>&lt;</a:t>
            </a:r>
            <a:r>
              <a:rPr lang="ja-JP" altLang="en-US" sz="800" b="1" dirty="0">
                <a:latin typeface="HG丸ｺﾞｼｯｸM-PRO" panose="020F0600000000000000" pitchFamily="50" charset="-128"/>
                <a:ea typeface="HG丸ｺﾞｼｯｸM-PRO" panose="020F0600000000000000" pitchFamily="50" charset="-128"/>
              </a:rPr>
              <a:t>ディスク･ボード･</a:t>
            </a:r>
            <a:r>
              <a:rPr lang="en-US" altLang="ja-JP" sz="800" b="1" dirty="0">
                <a:latin typeface="HG丸ｺﾞｼｯｸM-PRO" panose="020F0600000000000000" pitchFamily="50" charset="-128"/>
                <a:ea typeface="HG丸ｺﾞｼｯｸM-PRO" panose="020F0600000000000000" pitchFamily="50" charset="-128"/>
              </a:rPr>
              <a:t>CPU</a:t>
            </a:r>
            <a:r>
              <a:rPr lang="ja-JP" altLang="en-US" sz="800" b="1" dirty="0">
                <a:latin typeface="HG丸ｺﾞｼｯｸM-PRO" panose="020F0600000000000000" pitchFamily="50" charset="-128"/>
                <a:ea typeface="HG丸ｺﾞｼｯｸM-PRO" panose="020F0600000000000000" pitchFamily="50" charset="-128"/>
              </a:rPr>
              <a:t>･･･等含む</a:t>
            </a:r>
            <a:r>
              <a:rPr lang="en-US" altLang="ja-JP" sz="800" b="1" dirty="0">
                <a:latin typeface="HG丸ｺﾞｼｯｸM-PRO" panose="020F0600000000000000" pitchFamily="50" charset="-128"/>
                <a:ea typeface="HG丸ｺﾞｼｯｸM-PRO" panose="020F0600000000000000" pitchFamily="50" charset="-128"/>
              </a:rPr>
              <a:t>&gt;</a:t>
            </a:r>
            <a:r>
              <a:rPr lang="en-US" altLang="ja-JP" sz="1000" b="1" dirty="0">
                <a:latin typeface="HG丸ｺﾞｼｯｸM-PRO" panose="020F0600000000000000" pitchFamily="50" charset="-128"/>
                <a:ea typeface="HG丸ｺﾞｼｯｸM-PRO" panose="020F0600000000000000" pitchFamily="50" charset="-128"/>
              </a:rPr>
              <a:t>)</a:t>
            </a:r>
            <a:br>
              <a:rPr lang="en-US" altLang="ja-JP" sz="1000" b="1" dirty="0">
                <a:latin typeface="HG丸ｺﾞｼｯｸM-PRO" panose="020F0600000000000000" pitchFamily="50" charset="-128"/>
                <a:ea typeface="HG丸ｺﾞｼｯｸM-PRO" panose="020F0600000000000000" pitchFamily="50" charset="-128"/>
              </a:rPr>
            </a:br>
            <a:r>
              <a:rPr lang="en-US" altLang="ja-JP" sz="1000" b="1" dirty="0">
                <a:latin typeface="HG丸ｺﾞｼｯｸM-PRO" panose="020F0600000000000000" pitchFamily="50" charset="-128"/>
                <a:ea typeface="HG丸ｺﾞｼｯｸM-PRO" panose="020F0600000000000000" pitchFamily="50" charset="-128"/>
              </a:rPr>
              <a:t>② OS</a:t>
            </a:r>
            <a:r>
              <a:rPr lang="en-US" altLang="ja-JP" sz="800" b="1" dirty="0">
                <a:latin typeface="HG丸ｺﾞｼｯｸM-PRO" panose="020F0600000000000000" pitchFamily="50" charset="-128"/>
                <a:ea typeface="HG丸ｺﾞｼｯｸM-PRO" panose="020F0600000000000000" pitchFamily="50" charset="-128"/>
              </a:rPr>
              <a:t>(Windows)</a:t>
            </a:r>
            <a:r>
              <a:rPr lang="ja-JP" altLang="en-US" sz="1000" b="1" dirty="0">
                <a:latin typeface="HG丸ｺﾞｼｯｸM-PRO" panose="020F0600000000000000" pitchFamily="50" charset="-128"/>
                <a:ea typeface="HG丸ｺﾞｼｯｸM-PRO" panose="020F0600000000000000" pitchFamily="50" charset="-128"/>
              </a:rPr>
              <a:t>再インストール</a:t>
            </a:r>
            <a:br>
              <a:rPr lang="ja-JP" altLang="en-US" sz="1000" b="1" dirty="0">
                <a:latin typeface="HG丸ｺﾞｼｯｸM-PRO" panose="020F0600000000000000" pitchFamily="50" charset="-128"/>
                <a:ea typeface="HG丸ｺﾞｼｯｸM-PRO" panose="020F0600000000000000" pitchFamily="50" charset="-128"/>
              </a:rPr>
            </a:br>
            <a:r>
              <a:rPr lang="ja-JP" altLang="en-US" sz="1000" b="1" dirty="0">
                <a:latin typeface="HG丸ｺﾞｼｯｸM-PRO" panose="020F0600000000000000" pitchFamily="50" charset="-128"/>
                <a:ea typeface="HG丸ｺﾞｼｯｸM-PRO" panose="020F0600000000000000" pitchFamily="50" charset="-128"/>
              </a:rPr>
              <a:t>③ </a:t>
            </a:r>
            <a:r>
              <a:rPr lang="en-US" altLang="ja-JP" sz="1000" b="1" dirty="0">
                <a:latin typeface="HG丸ｺﾞｼｯｸM-PRO" panose="020F0600000000000000" pitchFamily="50" charset="-128"/>
                <a:ea typeface="HG丸ｺﾞｼｯｸM-PRO" panose="020F0600000000000000" pitchFamily="50" charset="-128"/>
              </a:rPr>
              <a:t>BCPOS</a:t>
            </a:r>
            <a:r>
              <a:rPr lang="ja-JP" altLang="en-US" sz="1000" b="1" dirty="0">
                <a:latin typeface="HG丸ｺﾞｼｯｸM-PRO" panose="020F0600000000000000" pitchFamily="50" charset="-128"/>
                <a:ea typeface="HG丸ｺﾞｼｯｸM-PRO" panose="020F0600000000000000" pitchFamily="50" charset="-128"/>
              </a:rPr>
              <a:t>アプリケーションソフトの再インストール</a:t>
            </a:r>
            <a:br>
              <a:rPr lang="ja-JP" altLang="en-US" sz="1000" b="1" dirty="0">
                <a:latin typeface="HG丸ｺﾞｼｯｸM-PRO" panose="020F0600000000000000" pitchFamily="50" charset="-128"/>
                <a:ea typeface="HG丸ｺﾞｼｯｸM-PRO" panose="020F0600000000000000" pitchFamily="50" charset="-128"/>
              </a:rPr>
            </a:br>
            <a:r>
              <a:rPr lang="ja-JP" altLang="en-US" sz="1000" b="1" dirty="0">
                <a:latin typeface="HG丸ｺﾞｼｯｸM-PRO" panose="020F0600000000000000" pitchFamily="50" charset="-128"/>
                <a:ea typeface="HG丸ｺﾞｼｯｸM-PRO" panose="020F0600000000000000" pitchFamily="50" charset="-128"/>
              </a:rPr>
              <a:t>④ </a:t>
            </a:r>
            <a:r>
              <a:rPr lang="en-US" altLang="ja-JP" sz="1000" b="1" dirty="0">
                <a:latin typeface="HG丸ｺﾞｼｯｸM-PRO" panose="020F0600000000000000" pitchFamily="50" charset="-128"/>
                <a:ea typeface="HG丸ｺﾞｼｯｸM-PRO" panose="020F0600000000000000" pitchFamily="50" charset="-128"/>
              </a:rPr>
              <a:t>BCPOS</a:t>
            </a:r>
            <a:r>
              <a:rPr lang="ja-JP" altLang="en-US" sz="1000" b="1" dirty="0">
                <a:latin typeface="HG丸ｺﾞｼｯｸM-PRO" panose="020F0600000000000000" pitchFamily="50" charset="-128"/>
                <a:ea typeface="HG丸ｺﾞｼｯｸM-PRO" panose="020F0600000000000000" pitchFamily="50" charset="-128"/>
              </a:rPr>
              <a:t>データの復旧</a:t>
            </a:r>
            <a:br>
              <a:rPr lang="ja-JP" altLang="en-US" sz="1000" b="1" dirty="0">
                <a:latin typeface="HG丸ｺﾞｼｯｸM-PRO" panose="020F0600000000000000" pitchFamily="50" charset="-128"/>
                <a:ea typeface="HG丸ｺﾞｼｯｸM-PRO" panose="020F0600000000000000" pitchFamily="50" charset="-128"/>
              </a:rPr>
            </a:br>
            <a:r>
              <a:rPr lang="ja-JP" altLang="en-US" sz="1000" b="1" dirty="0">
                <a:latin typeface="HG丸ｺﾞｼｯｸM-PRO" panose="020F0600000000000000" pitchFamily="50" charset="-128"/>
                <a:ea typeface="HG丸ｺﾞｼｯｸM-PRO" panose="020F0600000000000000" pitchFamily="50" charset="-128"/>
              </a:rPr>
              <a:t>　</a:t>
            </a:r>
            <a:r>
              <a:rPr lang="en-US" altLang="ja-JP" sz="1000" b="1" dirty="0">
                <a:latin typeface="HG丸ｺﾞｼｯｸM-PRO" panose="020F0600000000000000" pitchFamily="50" charset="-128"/>
                <a:ea typeface="HG丸ｺﾞｼｯｸM-PRO" panose="020F0600000000000000" pitchFamily="50" charset="-128"/>
              </a:rPr>
              <a:t>(</a:t>
            </a:r>
            <a:r>
              <a:rPr lang="ja-JP" altLang="en-US" sz="1000" b="1" dirty="0">
                <a:latin typeface="HG丸ｺﾞｼｯｸM-PRO" panose="020F0600000000000000" pitchFamily="50" charset="-128"/>
                <a:ea typeface="HG丸ｺﾞｼｯｸM-PRO" panose="020F0600000000000000" pitchFamily="50" charset="-128"/>
              </a:rPr>
              <a:t>外付け</a:t>
            </a:r>
            <a:r>
              <a:rPr lang="en-US" altLang="ja-JP" sz="1000" b="1" dirty="0">
                <a:latin typeface="HG丸ｺﾞｼｯｸM-PRO" panose="020F0600000000000000" pitchFamily="50" charset="-128"/>
                <a:ea typeface="HG丸ｺﾞｼｯｸM-PRO" panose="020F0600000000000000" pitchFamily="50" charset="-128"/>
              </a:rPr>
              <a:t>HDD</a:t>
            </a:r>
            <a:r>
              <a:rPr lang="ja-JP" altLang="en-US" sz="1000" b="1" dirty="0">
                <a:latin typeface="HG丸ｺﾞｼｯｸM-PRO" panose="020F0600000000000000" pitchFamily="50" charset="-128"/>
                <a:ea typeface="HG丸ｺﾞｼｯｸM-PRO" panose="020F0600000000000000" pitchFamily="50" charset="-128"/>
              </a:rPr>
              <a:t>等に保存されたバックアップデータの復旧</a:t>
            </a:r>
            <a:r>
              <a:rPr lang="en-US" altLang="ja-JP" sz="1000" b="1" dirty="0">
                <a:latin typeface="HG丸ｺﾞｼｯｸM-PRO" panose="020F0600000000000000" pitchFamily="50" charset="-128"/>
                <a:ea typeface="HG丸ｺﾞｼｯｸM-PRO" panose="020F0600000000000000" pitchFamily="50" charset="-128"/>
              </a:rPr>
              <a:t>)</a:t>
            </a:r>
          </a:p>
        </p:txBody>
      </p:sp>
      <p:sp>
        <p:nvSpPr>
          <p:cNvPr id="41" name="Text Box 30"/>
          <p:cNvSpPr txBox="1">
            <a:spLocks noChangeArrowheads="1"/>
          </p:cNvSpPr>
          <p:nvPr/>
        </p:nvSpPr>
        <p:spPr bwMode="auto">
          <a:xfrm>
            <a:off x="561975" y="1233689"/>
            <a:ext cx="4342533" cy="307777"/>
          </a:xfrm>
          <a:prstGeom prst="rect">
            <a:avLst/>
          </a:prstGeom>
          <a:noFill/>
          <a:ln>
            <a:noFill/>
          </a:ln>
          <a:effectLst/>
          <a:extLst>
            <a:ext uri="{909E8E84-426E-40DD-AFC4-6F175D3DCCD1}">
              <a14:hiddenFill xmlns:a14="http://schemas.microsoft.com/office/drawing/2010/main">
                <a:solidFill>
                  <a:srgbClr val="FFCC66">
                    <a:alpha val="89803"/>
                  </a:srgbClr>
                </a:solidFill>
              </a14:hiddenFill>
            </a:ext>
            <a:ext uri="{91240B29-F687-4F45-9708-019B960494DF}">
              <a14:hiddenLine xmlns:a14="http://schemas.microsoft.com/office/drawing/2010/main" w="22225">
                <a:solidFill>
                  <a:srgbClr val="FF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b="1" dirty="0">
                <a:solidFill>
                  <a:srgbClr val="FFCC00"/>
                </a:solidFill>
                <a:latin typeface="HG丸ｺﾞｼｯｸM-PRO" panose="020F0600000000000000" pitchFamily="50" charset="-128"/>
                <a:ea typeface="HG丸ｺﾞｼｯｸM-PRO" panose="020F0600000000000000" pitchFamily="50" charset="-128"/>
              </a:rPr>
              <a:t>■</a:t>
            </a:r>
            <a:r>
              <a:rPr lang="ja-JP" altLang="en-US" b="1" dirty="0">
                <a:latin typeface="HG丸ｺﾞｼｯｸM-PRO" panose="020F0600000000000000" pitchFamily="50" charset="-128"/>
                <a:ea typeface="HG丸ｺﾞｼｯｸM-PRO" panose="020F0600000000000000" pitchFamily="50" charset="-128"/>
              </a:rPr>
              <a:t>  </a:t>
            </a:r>
            <a:r>
              <a:rPr lang="en-US" altLang="ja-JP" b="1" dirty="0" err="1" smtClean="0">
                <a:latin typeface="HG丸ｺﾞｼｯｸM-PRO" panose="020F0600000000000000" pitchFamily="50" charset="-128"/>
                <a:ea typeface="HG丸ｺﾞｼｯｸM-PRO" panose="020F0600000000000000" pitchFamily="50" charset="-128"/>
              </a:rPr>
              <a:t>Seav</a:t>
            </a:r>
            <a:r>
              <a:rPr lang="ja-JP" altLang="en-US" b="1" dirty="0" smtClean="0">
                <a:latin typeface="HG丸ｺﾞｼｯｸM-PRO" panose="020F0600000000000000" pitchFamily="50" charset="-128"/>
                <a:ea typeface="HG丸ｺﾞｼｯｸM-PRO" panose="020F0600000000000000" pitchFamily="50" charset="-128"/>
              </a:rPr>
              <a:t>シリーズ</a:t>
            </a:r>
            <a:r>
              <a:rPr lang="en-US" altLang="ja-JP" b="1" baseline="30000" dirty="0" smtClean="0">
                <a:latin typeface="HG丸ｺﾞｼｯｸM-PRO" panose="020F0600000000000000" pitchFamily="50" charset="-128"/>
                <a:ea typeface="HG丸ｺﾞｼｯｸM-PRO" panose="020F0600000000000000" pitchFamily="50" charset="-128"/>
              </a:rPr>
              <a:t>※</a:t>
            </a:r>
            <a:r>
              <a:rPr lang="en-US" altLang="ja-JP" sz="1000" b="1" dirty="0" smtClean="0">
                <a:latin typeface="HG丸ｺﾞｼｯｸM-PRO" panose="020F0600000000000000" pitchFamily="50" charset="-128"/>
                <a:ea typeface="HG丸ｺﾞｼｯｸM-PRO" panose="020F0600000000000000" pitchFamily="50" charset="-128"/>
              </a:rPr>
              <a:t>(</a:t>
            </a:r>
            <a:r>
              <a:rPr lang="ja-JP" altLang="en-US" sz="1000" b="1" dirty="0" smtClean="0">
                <a:latin typeface="HG丸ｺﾞｼｯｸM-PRO" panose="020F0600000000000000" pitchFamily="50" charset="-128"/>
                <a:ea typeface="HG丸ｺﾞｼｯｸM-PRO" panose="020F0600000000000000" pitchFamily="50" charset="-128"/>
              </a:rPr>
              <a:t>ビジコム製ハードウェア</a:t>
            </a:r>
            <a:r>
              <a:rPr lang="en-US" altLang="ja-JP" sz="1000" b="1" dirty="0" smtClean="0">
                <a:latin typeface="HG丸ｺﾞｼｯｸM-PRO" panose="020F0600000000000000" pitchFamily="50" charset="-128"/>
                <a:ea typeface="HG丸ｺﾞｼｯｸM-PRO" panose="020F0600000000000000" pitchFamily="50" charset="-128"/>
              </a:rPr>
              <a:t>)</a:t>
            </a:r>
            <a:r>
              <a:rPr lang="ja-JP" altLang="en-US" b="1" dirty="0">
                <a:latin typeface="HG丸ｺﾞｼｯｸM-PRO" panose="020F0600000000000000" pitchFamily="50" charset="-128"/>
                <a:ea typeface="HG丸ｺﾞｼｯｸM-PRO" panose="020F0600000000000000" pitchFamily="50" charset="-128"/>
              </a:rPr>
              <a:t>用保守パック</a:t>
            </a:r>
            <a:endParaRPr lang="ja-JP" altLang="en-US" b="1" dirty="0">
              <a:solidFill>
                <a:srgbClr val="FF0000"/>
              </a:solidFill>
              <a:latin typeface="HG丸ｺﾞｼｯｸM-PRO" panose="020F0600000000000000" pitchFamily="50" charset="-128"/>
              <a:ea typeface="HG丸ｺﾞｼｯｸM-PRO" panose="020F0600000000000000" pitchFamily="50" charset="-128"/>
            </a:endParaRPr>
          </a:p>
        </p:txBody>
      </p:sp>
      <p:sp>
        <p:nvSpPr>
          <p:cNvPr id="4" name="テキスト ボックス 3"/>
          <p:cNvSpPr txBox="1"/>
          <p:nvPr/>
        </p:nvSpPr>
        <p:spPr>
          <a:xfrm>
            <a:off x="640685" y="3604636"/>
            <a:ext cx="2161169" cy="215444"/>
          </a:xfrm>
          <a:prstGeom prst="rect">
            <a:avLst/>
          </a:prstGeom>
          <a:noFill/>
        </p:spPr>
        <p:txBody>
          <a:bodyPr wrap="none" rtlCol="0">
            <a:spAutoFit/>
          </a:bodyPr>
          <a:lstStyle/>
          <a:p>
            <a:pPr algn="l"/>
            <a:r>
              <a:rPr kumimoji="1" lang="en-US" altLang="ja-JP" sz="800" dirty="0" smtClean="0">
                <a:latin typeface="HG丸ｺﾞｼｯｸM-PRO" panose="020F0600000000000000" pitchFamily="50" charset="-128"/>
                <a:ea typeface="HG丸ｺﾞｼｯｸM-PRO" panose="020F0600000000000000" pitchFamily="50" charset="-128"/>
              </a:rPr>
              <a:t>※Seav-15ac</a:t>
            </a:r>
            <a:r>
              <a:rPr kumimoji="1" lang="ja-JP" altLang="en-US" sz="800" dirty="0" smtClean="0">
                <a:latin typeface="HG丸ｺﾞｼｯｸM-PRO" panose="020F0600000000000000" pitchFamily="50" charset="-128"/>
                <a:ea typeface="HG丸ｺﾞｼｯｸM-PRO" panose="020F0600000000000000" pitchFamily="50" charset="-128"/>
              </a:rPr>
              <a:t>セット、</a:t>
            </a:r>
            <a:r>
              <a:rPr kumimoji="1" lang="en-US" altLang="ja-JP" sz="800" dirty="0" smtClean="0">
                <a:latin typeface="HG丸ｺﾞｼｯｸM-PRO" panose="020F0600000000000000" pitchFamily="50" charset="-128"/>
                <a:ea typeface="HG丸ｺﾞｼｯｸM-PRO" panose="020F0600000000000000" pitchFamily="50" charset="-128"/>
              </a:rPr>
              <a:t>Seav-15fc</a:t>
            </a:r>
            <a:r>
              <a:rPr kumimoji="1" lang="ja-JP" altLang="en-US" sz="800" dirty="0" smtClean="0">
                <a:latin typeface="HG丸ｺﾞｼｯｸM-PRO" panose="020F0600000000000000" pitchFamily="50" charset="-128"/>
                <a:ea typeface="HG丸ｺﾞｼｯｸM-PRO" panose="020F0600000000000000" pitchFamily="50" charset="-128"/>
              </a:rPr>
              <a:t>セット</a:t>
            </a:r>
            <a:endParaRPr kumimoji="1" lang="ja-JP" altLang="en-US" sz="800" dirty="0">
              <a:latin typeface="HG丸ｺﾞｼｯｸM-PRO" panose="020F0600000000000000" pitchFamily="50" charset="-128"/>
              <a:ea typeface="HG丸ｺﾞｼｯｸM-PRO" panose="020F0600000000000000" pitchFamily="50" charset="-128"/>
            </a:endParaRPr>
          </a:p>
        </p:txBody>
      </p:sp>
      <p:pic>
        <p:nvPicPr>
          <p:cNvPr id="6" name="図 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40203" y="5159419"/>
            <a:ext cx="965793" cy="742320"/>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8886825" y="6459538"/>
            <a:ext cx="1013419" cy="215444"/>
          </a:xfrm>
          <a:prstGeom prst="rect">
            <a:avLst/>
          </a:prstGeom>
          <a:noFill/>
        </p:spPr>
        <p:txBody>
          <a:bodyPr wrap="none">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en-US" altLang="ja-JP" sz="800" dirty="0" smtClean="0">
                <a:solidFill>
                  <a:schemeClr val="bg2"/>
                </a:solidFill>
                <a:latin typeface="HG丸ｺﾞｼｯｸM-PRO" panose="020F0600000000000000" pitchFamily="50" charset="-128"/>
                <a:ea typeface="HG丸ｺﾞｼｯｸM-PRO" panose="020F0600000000000000" pitchFamily="50" charset="-128"/>
              </a:rPr>
              <a:t>2017</a:t>
            </a:r>
            <a:r>
              <a:rPr lang="ja-JP" altLang="en-US" sz="800" dirty="0" smtClean="0">
                <a:solidFill>
                  <a:schemeClr val="bg2"/>
                </a:solidFill>
                <a:latin typeface="HG丸ｺﾞｼｯｸM-PRO" panose="020F0600000000000000" pitchFamily="50" charset="-128"/>
                <a:ea typeface="HG丸ｺﾞｼｯｸM-PRO" panose="020F0600000000000000" pitchFamily="50" charset="-128"/>
              </a:rPr>
              <a:t>年</a:t>
            </a:r>
            <a:r>
              <a:rPr lang="en-US" altLang="ja-JP" sz="800" dirty="0" smtClean="0">
                <a:solidFill>
                  <a:schemeClr val="bg2"/>
                </a:solidFill>
                <a:latin typeface="HG丸ｺﾞｼｯｸM-PRO" panose="020F0600000000000000" pitchFamily="50" charset="-128"/>
                <a:ea typeface="HG丸ｺﾞｼｯｸM-PRO" panose="020F0600000000000000" pitchFamily="50" charset="-128"/>
              </a:rPr>
              <a:t>9</a:t>
            </a:r>
            <a:r>
              <a:rPr lang="ja-JP" altLang="en-US" sz="800" dirty="0" smtClean="0">
                <a:solidFill>
                  <a:schemeClr val="bg2"/>
                </a:solidFill>
                <a:latin typeface="HG丸ｺﾞｼｯｸM-PRO" panose="020F0600000000000000" pitchFamily="50" charset="-128"/>
                <a:ea typeface="HG丸ｺﾞｼｯｸM-PRO" panose="020F0600000000000000" pitchFamily="50" charset="-128"/>
              </a:rPr>
              <a:t>月 </a:t>
            </a:r>
            <a:r>
              <a:rPr lang="ja-JP" altLang="en-US" sz="800" dirty="0">
                <a:solidFill>
                  <a:schemeClr val="bg2"/>
                </a:solidFill>
                <a:latin typeface="HG丸ｺﾞｼｯｸM-PRO" panose="020F0600000000000000" pitchFamily="50" charset="-128"/>
                <a:ea typeface="HG丸ｺﾞｼｯｸM-PRO" panose="020F0600000000000000" pitchFamily="50" charset="-128"/>
              </a:rPr>
              <a:t>改版</a:t>
            </a:r>
          </a:p>
        </p:txBody>
      </p:sp>
      <p:sp>
        <p:nvSpPr>
          <p:cNvPr id="63496" name="Text Box 28"/>
          <p:cNvSpPr txBox="1">
            <a:spLocks noChangeArrowheads="1"/>
          </p:cNvSpPr>
          <p:nvPr/>
        </p:nvSpPr>
        <p:spPr bwMode="auto">
          <a:xfrm>
            <a:off x="4266145" y="5385974"/>
            <a:ext cx="1415772"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dirty="0">
                <a:latin typeface="HG丸ｺﾞｼｯｸM-PRO" panose="020F0600000000000000" pitchFamily="50" charset="-128"/>
                <a:ea typeface="HG丸ｺﾞｼｯｸM-PRO" panose="020F0600000000000000" pitchFamily="50" charset="-128"/>
              </a:rPr>
              <a:t>株式会社ビジコム</a:t>
            </a:r>
          </a:p>
        </p:txBody>
      </p:sp>
      <p:sp>
        <p:nvSpPr>
          <p:cNvPr id="63497" name="Text Box 36"/>
          <p:cNvSpPr txBox="1">
            <a:spLocks noChangeArrowheads="1"/>
          </p:cNvSpPr>
          <p:nvPr/>
        </p:nvSpPr>
        <p:spPr bwMode="auto">
          <a:xfrm>
            <a:off x="2762424" y="5843468"/>
            <a:ext cx="4309193" cy="5078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900" dirty="0">
                <a:latin typeface="HG丸ｺﾞｼｯｸM-PRO" panose="020F0600000000000000" pitchFamily="50" charset="-128"/>
                <a:ea typeface="HG丸ｺﾞｼｯｸM-PRO" panose="020F0600000000000000" pitchFamily="50" charset="-128"/>
              </a:rPr>
              <a:t>〒</a:t>
            </a:r>
            <a:r>
              <a:rPr lang="en-US" altLang="ja-JP" sz="900" dirty="0" smtClean="0">
                <a:latin typeface="HG丸ｺﾞｼｯｸM-PRO" panose="020F0600000000000000" pitchFamily="50" charset="-128"/>
                <a:ea typeface="HG丸ｺﾞｼｯｸM-PRO" panose="020F0600000000000000" pitchFamily="50" charset="-128"/>
              </a:rPr>
              <a:t>112-0014</a:t>
            </a:r>
            <a:r>
              <a:rPr lang="ja-JP" altLang="en-US" sz="900" dirty="0" smtClean="0">
                <a:latin typeface="HG丸ｺﾞｼｯｸM-PRO" panose="020F0600000000000000" pitchFamily="50" charset="-128"/>
                <a:ea typeface="HG丸ｺﾞｼｯｸM-PRO" panose="020F0600000000000000" pitchFamily="50" charset="-128"/>
              </a:rPr>
              <a:t>　東京都</a:t>
            </a:r>
            <a:r>
              <a:rPr lang="ja-JP" altLang="en-US" sz="900" dirty="0">
                <a:latin typeface="HG丸ｺﾞｼｯｸM-PRO" panose="020F0600000000000000" pitchFamily="50" charset="-128"/>
                <a:ea typeface="HG丸ｺﾞｼｯｸM-PRO" panose="020F0600000000000000" pitchFamily="50" charset="-128"/>
              </a:rPr>
              <a:t>文京区関口</a:t>
            </a:r>
            <a:r>
              <a:rPr lang="en-US" altLang="ja-JP" sz="900" dirty="0">
                <a:latin typeface="HG丸ｺﾞｼｯｸM-PRO" panose="020F0600000000000000" pitchFamily="50" charset="-128"/>
                <a:ea typeface="HG丸ｺﾞｼｯｸM-PRO" panose="020F0600000000000000" pitchFamily="50" charset="-128"/>
              </a:rPr>
              <a:t>1-20-10</a:t>
            </a:r>
            <a:r>
              <a:rPr lang="ja-JP" altLang="en-US" sz="900" dirty="0">
                <a:latin typeface="HG丸ｺﾞｼｯｸM-PRO" panose="020F0600000000000000" pitchFamily="50" charset="-128"/>
                <a:ea typeface="HG丸ｺﾞｼｯｸM-PRO" panose="020F0600000000000000" pitchFamily="50" charset="-128"/>
              </a:rPr>
              <a:t>　住友不動産江戸川橋駅前ビル</a:t>
            </a:r>
            <a:r>
              <a:rPr lang="en-US" altLang="ja-JP" sz="900" dirty="0">
                <a:latin typeface="HG丸ｺﾞｼｯｸM-PRO" panose="020F0600000000000000" pitchFamily="50" charset="-128"/>
                <a:ea typeface="HG丸ｺﾞｼｯｸM-PRO" panose="020F0600000000000000" pitchFamily="50" charset="-128"/>
              </a:rPr>
              <a:t>8F</a:t>
            </a:r>
          </a:p>
          <a:p>
            <a:pPr algn="ctr" eaLnBrk="1" hangingPunct="1">
              <a:spcBef>
                <a:spcPct val="0"/>
              </a:spcBef>
              <a:buFontTx/>
              <a:buNone/>
            </a:pPr>
            <a:r>
              <a:rPr lang="en-US" altLang="ja-JP" sz="900" dirty="0">
                <a:latin typeface="HG丸ｺﾞｼｯｸM-PRO" panose="020F0600000000000000" pitchFamily="50" charset="-128"/>
                <a:ea typeface="HG丸ｺﾞｼｯｸM-PRO" panose="020F0600000000000000" pitchFamily="50" charset="-128"/>
              </a:rPr>
              <a:t>TEL.03-5229-5190</a:t>
            </a:r>
            <a:r>
              <a:rPr lang="ja-JP" altLang="en-US" sz="900" dirty="0">
                <a:latin typeface="HG丸ｺﾞｼｯｸM-PRO" panose="020F0600000000000000" pitchFamily="50" charset="-128"/>
                <a:ea typeface="HG丸ｺﾞｼｯｸM-PRO" panose="020F0600000000000000" pitchFamily="50" charset="-128"/>
              </a:rPr>
              <a:t>（代）　</a:t>
            </a:r>
            <a:r>
              <a:rPr lang="en-US" altLang="ja-JP" sz="900" dirty="0" smtClean="0">
                <a:latin typeface="HG丸ｺﾞｼｯｸM-PRO" panose="020F0600000000000000" pitchFamily="50" charset="-128"/>
                <a:ea typeface="HG丸ｺﾞｼｯｸM-PRO" panose="020F0600000000000000" pitchFamily="50" charset="-128"/>
              </a:rPr>
              <a:t>FAX.03-5229-5199</a:t>
            </a:r>
            <a:endParaRPr lang="en-US" altLang="ja-JP" sz="900" dirty="0">
              <a:latin typeface="HG丸ｺﾞｼｯｸM-PRO" panose="020F0600000000000000" pitchFamily="50" charset="-128"/>
              <a:ea typeface="HG丸ｺﾞｼｯｸM-PRO" panose="020F0600000000000000" pitchFamily="50" charset="-128"/>
            </a:endParaRPr>
          </a:p>
          <a:p>
            <a:pPr algn="ctr" eaLnBrk="1" hangingPunct="1">
              <a:spcBef>
                <a:spcPct val="0"/>
              </a:spcBef>
              <a:buFontTx/>
              <a:buNone/>
            </a:pPr>
            <a:r>
              <a:rPr lang="en-US" altLang="ja-JP" sz="900" dirty="0" smtClean="0">
                <a:latin typeface="HG丸ｺﾞｼｯｸM-PRO" panose="020F0600000000000000" pitchFamily="50" charset="-128"/>
                <a:ea typeface="HG丸ｺﾞｼｯｸM-PRO" panose="020F0600000000000000" pitchFamily="50" charset="-128"/>
              </a:rPr>
              <a:t>http</a:t>
            </a:r>
            <a:r>
              <a:rPr lang="en-US" altLang="ja-JP" sz="900" dirty="0">
                <a:latin typeface="HG丸ｺﾞｼｯｸM-PRO" panose="020F0600000000000000" pitchFamily="50" charset="-128"/>
                <a:ea typeface="HG丸ｺﾞｼｯｸM-PRO" panose="020F0600000000000000" pitchFamily="50" charset="-128"/>
              </a:rPr>
              <a:t>://www.busicom.co.jp/</a:t>
            </a:r>
          </a:p>
        </p:txBody>
      </p:sp>
      <p:pic>
        <p:nvPicPr>
          <p:cNvPr id="2" name="図 1"/>
          <p:cNvPicPr>
            <a:picLocks noChangeAspect="1"/>
          </p:cNvPicPr>
          <p:nvPr/>
        </p:nvPicPr>
        <p:blipFill>
          <a:blip r:embed="rId2"/>
          <a:stretch>
            <a:fillRect/>
          </a:stretch>
        </p:blipFill>
        <p:spPr>
          <a:xfrm>
            <a:off x="4262571" y="2164637"/>
            <a:ext cx="1419346" cy="197013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p:cNvPicPr>
            <a:picLocks noChangeAspect="1"/>
          </p:cNvPicPr>
          <p:nvPr/>
        </p:nvPicPr>
        <p:blipFill>
          <a:blip r:embed="rId2"/>
          <a:stretch>
            <a:fillRect/>
          </a:stretch>
        </p:blipFill>
        <p:spPr>
          <a:xfrm>
            <a:off x="1037561" y="2086395"/>
            <a:ext cx="465281" cy="565740"/>
          </a:xfrm>
          <a:prstGeom prst="rect">
            <a:avLst/>
          </a:prstGeom>
        </p:spPr>
      </p:pic>
      <p:sp>
        <p:nvSpPr>
          <p:cNvPr id="27" name="Rectangle 7"/>
          <p:cNvSpPr>
            <a:spLocks noGrp="1" noChangeArrowheads="1"/>
          </p:cNvSpPr>
          <p:nvPr>
            <p:ph type="sldNum" sz="quarter" idx="12"/>
          </p:nvPr>
        </p:nvSpPr>
        <p:spPr>
          <a:xfrm>
            <a:off x="7672648" y="6490632"/>
            <a:ext cx="2228850" cy="365125"/>
          </a:xfrm>
          <a:ln/>
        </p:spPr>
        <p:txBody>
          <a:bodyPr/>
          <a:lstStyle/>
          <a:p>
            <a:fld id="{6B79052B-9D99-48A1-A63A-1B965453639C}" type="slidenum">
              <a:rPr lang="en-US" altLang="ja-JP">
                <a:solidFill>
                  <a:schemeClr val="tx1"/>
                </a:solidFill>
                <a:latin typeface="HG丸ｺﾞｼｯｸM-PRO" panose="020F0600000000000000" pitchFamily="50" charset="-128"/>
                <a:ea typeface="HG丸ｺﾞｼｯｸM-PRO" panose="020F0600000000000000" pitchFamily="50" charset="-128"/>
              </a:rPr>
              <a:pPr/>
              <a:t>4</a:t>
            </a:fld>
            <a:endParaRPr lang="en-US" altLang="ja-JP">
              <a:solidFill>
                <a:schemeClr val="tx1"/>
              </a:solidFill>
              <a:latin typeface="HG丸ｺﾞｼｯｸM-PRO" panose="020F0600000000000000" pitchFamily="50" charset="-128"/>
              <a:ea typeface="HG丸ｺﾞｼｯｸM-PRO" panose="020F0600000000000000" pitchFamily="50" charset="-128"/>
            </a:endParaRPr>
          </a:p>
        </p:txBody>
      </p:sp>
      <p:sp>
        <p:nvSpPr>
          <p:cNvPr id="666626" name="Rectangle 2"/>
          <p:cNvSpPr>
            <a:spLocks noGrp="1" noChangeArrowheads="1"/>
          </p:cNvSpPr>
          <p:nvPr>
            <p:ph type="title" idx="4294967295"/>
          </p:nvPr>
        </p:nvSpPr>
        <p:spPr>
          <a:xfrm>
            <a:off x="2433638" y="-12700"/>
            <a:ext cx="6475412" cy="533400"/>
          </a:xfrm>
        </p:spPr>
        <p:txBody>
          <a:bodyPr/>
          <a:lstStyle/>
          <a:p>
            <a:pPr algn="ctr"/>
            <a:r>
              <a:rPr lang="ja-JP" altLang="en-US" sz="2000" b="1" dirty="0" smtClean="0">
                <a:solidFill>
                  <a:srgbClr val="4D4D4D"/>
                </a:solidFill>
                <a:latin typeface="HG丸ｺﾞｼｯｸM-PRO" panose="020F0600000000000000" pitchFamily="50" charset="-128"/>
                <a:ea typeface="HG丸ｺﾞｼｯｸM-PRO" panose="020F0600000000000000" pitchFamily="50" charset="-128"/>
              </a:rPr>
              <a:t>クラウドサービス　機能概要</a:t>
            </a:r>
            <a:r>
              <a:rPr lang="ja-JP" altLang="en-US" b="1" kern="1200" dirty="0" smtClean="0">
                <a:solidFill>
                  <a:srgbClr val="4D4D4D"/>
                </a:solidFill>
                <a:latin typeface="HG丸ｺﾞｼｯｸM-PRO" panose="020F0600000000000000" pitchFamily="50" charset="-128"/>
                <a:ea typeface="HG丸ｺﾞｼｯｸM-PRO" panose="020F0600000000000000" pitchFamily="50" charset="-128"/>
              </a:rPr>
              <a:t>（本部管理システム）</a:t>
            </a:r>
            <a:endParaRPr lang="ja-JP" altLang="en-US" sz="2000" b="1" dirty="0" smtClean="0">
              <a:solidFill>
                <a:srgbClr val="4D4D4D"/>
              </a:solidFill>
              <a:latin typeface="HG丸ｺﾞｼｯｸM-PRO" panose="020F0600000000000000" pitchFamily="50" charset="-128"/>
              <a:ea typeface="HG丸ｺﾞｼｯｸM-PRO" panose="020F0600000000000000" pitchFamily="50" charset="-128"/>
            </a:endParaRPr>
          </a:p>
        </p:txBody>
      </p:sp>
      <p:sp>
        <p:nvSpPr>
          <p:cNvPr id="666634" name="Text Box 44"/>
          <p:cNvSpPr txBox="1">
            <a:spLocks noChangeArrowheads="1"/>
          </p:cNvSpPr>
          <p:nvPr/>
        </p:nvSpPr>
        <p:spPr bwMode="auto">
          <a:xfrm>
            <a:off x="3074987" y="566738"/>
            <a:ext cx="6650037" cy="5847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600" b="1" dirty="0">
                <a:latin typeface="HG丸ｺﾞｼｯｸM-PRO" panose="020F0600000000000000" pitchFamily="50" charset="-128"/>
                <a:ea typeface="HG丸ｺﾞｼｯｸM-PRO" panose="020F0600000000000000" pitchFamily="50" charset="-128"/>
              </a:rPr>
              <a:t>BCPOS</a:t>
            </a:r>
            <a:r>
              <a:rPr lang="ja-JP" altLang="en-US" sz="1600" b="1" dirty="0">
                <a:latin typeface="HG丸ｺﾞｼｯｸM-PRO" panose="020F0600000000000000" pitchFamily="50" charset="-128"/>
                <a:ea typeface="HG丸ｺﾞｼｯｸM-PRO" panose="020F0600000000000000" pitchFamily="50" charset="-128"/>
              </a:rPr>
              <a:t>と連動し、パソコンや</a:t>
            </a:r>
            <a:r>
              <a:rPr lang="ja-JP" altLang="en-US" sz="1600" b="1" dirty="0" smtClean="0">
                <a:latin typeface="HG丸ｺﾞｼｯｸM-PRO" panose="020F0600000000000000" pitchFamily="50" charset="-128"/>
                <a:ea typeface="HG丸ｺﾞｼｯｸM-PRO" panose="020F0600000000000000" pitchFamily="50" charset="-128"/>
              </a:rPr>
              <a:t>スマホから売上げ</a:t>
            </a:r>
            <a:r>
              <a:rPr lang="ja-JP" altLang="en-US" sz="1600" b="1" dirty="0">
                <a:latin typeface="HG丸ｺﾞｼｯｸM-PRO" panose="020F0600000000000000" pitchFamily="50" charset="-128"/>
                <a:ea typeface="HG丸ｺﾞｼｯｸM-PRO" panose="020F0600000000000000" pitchFamily="50" charset="-128"/>
              </a:rPr>
              <a:t>や</a:t>
            </a:r>
            <a:r>
              <a:rPr lang="ja-JP" altLang="en-US" sz="1600" b="1" dirty="0" smtClean="0">
                <a:latin typeface="HG丸ｺﾞｼｯｸM-PRO" panose="020F0600000000000000" pitchFamily="50" charset="-128"/>
                <a:ea typeface="HG丸ｺﾞｼｯｸM-PRO" panose="020F0600000000000000" pitchFamily="50" charset="-128"/>
              </a:rPr>
              <a:t>在庫情報などを、いつでもどこから</a:t>
            </a:r>
            <a:r>
              <a:rPr lang="ja-JP" altLang="en-US" sz="1600" b="1" dirty="0">
                <a:latin typeface="HG丸ｺﾞｼｯｸM-PRO" panose="020F0600000000000000" pitchFamily="50" charset="-128"/>
                <a:ea typeface="HG丸ｺﾞｼｯｸM-PRO" panose="020F0600000000000000" pitchFamily="50" charset="-128"/>
              </a:rPr>
              <a:t>でもアクセスできるクラウドサービスです。</a:t>
            </a:r>
          </a:p>
        </p:txBody>
      </p:sp>
      <p:sp>
        <p:nvSpPr>
          <p:cNvPr id="666640" name="Rectangle 16"/>
          <p:cNvSpPr>
            <a:spLocks noChangeArrowheads="1"/>
          </p:cNvSpPr>
          <p:nvPr/>
        </p:nvSpPr>
        <p:spPr bwMode="auto">
          <a:xfrm>
            <a:off x="2421357" y="4154488"/>
            <a:ext cx="6796087"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kumimoji="1" sz="1600">
                <a:solidFill>
                  <a:schemeClr val="tx2"/>
                </a:solidFill>
                <a:latin typeface="HG丸ｺﾞｼｯｸM-PRO" panose="020F0600000000000000" pitchFamily="50" charset="-128"/>
                <a:ea typeface="HG丸ｺﾞｼｯｸM-PRO" panose="020F0600000000000000" pitchFamily="50" charset="-128"/>
              </a:defRPr>
            </a:lvl1pPr>
            <a:lvl2pPr>
              <a:defRPr kumimoji="1" sz="1600">
                <a:solidFill>
                  <a:schemeClr val="tx2"/>
                </a:solidFill>
                <a:latin typeface="HG丸ｺﾞｼｯｸM-PRO" panose="020F0600000000000000" pitchFamily="50" charset="-128"/>
                <a:ea typeface="HG丸ｺﾞｼｯｸM-PRO" panose="020F0600000000000000" pitchFamily="50" charset="-128"/>
              </a:defRPr>
            </a:lvl2pPr>
            <a:lvl3pPr>
              <a:defRPr kumimoji="1" sz="1600">
                <a:solidFill>
                  <a:schemeClr val="tx2"/>
                </a:solidFill>
                <a:latin typeface="HG丸ｺﾞｼｯｸM-PRO" panose="020F0600000000000000" pitchFamily="50" charset="-128"/>
                <a:ea typeface="HG丸ｺﾞｼｯｸM-PRO" panose="020F0600000000000000" pitchFamily="50" charset="-128"/>
              </a:defRPr>
            </a:lvl3pPr>
            <a:lvl4pPr>
              <a:defRPr kumimoji="1" sz="1600">
                <a:solidFill>
                  <a:schemeClr val="tx2"/>
                </a:solidFill>
                <a:latin typeface="HG丸ｺﾞｼｯｸM-PRO" panose="020F0600000000000000" pitchFamily="50" charset="-128"/>
                <a:ea typeface="HG丸ｺﾞｼｯｸM-PRO" panose="020F0600000000000000" pitchFamily="50" charset="-128"/>
              </a:defRPr>
            </a:lvl4pPr>
            <a:lvl5pPr>
              <a:defRPr kumimoji="1" sz="1600">
                <a:solidFill>
                  <a:schemeClr val="tx2"/>
                </a:solidFill>
                <a:latin typeface="HG丸ｺﾞｼｯｸM-PRO" panose="020F0600000000000000" pitchFamily="50" charset="-128"/>
                <a:ea typeface="HG丸ｺﾞｼｯｸM-PRO" panose="020F0600000000000000" pitchFamily="50" charset="-128"/>
              </a:defRPr>
            </a:lvl5pPr>
            <a:lvl6pPr marL="457200" algn="ctr"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defRPr>
            </a:lvl6pPr>
            <a:lvl7pPr marL="914400" algn="ctr"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defRPr>
            </a:lvl7pPr>
            <a:lvl8pPr marL="1371600" algn="ctr"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defRPr>
            </a:lvl8pPr>
            <a:lvl9pPr marL="1828800" algn="ctr" eaLnBrk="0" fontAlgn="base" hangingPunct="0">
              <a:spcBef>
                <a:spcPct val="0"/>
              </a:spcBef>
              <a:spcAft>
                <a:spcPct val="0"/>
              </a:spcAft>
              <a:defRPr kumimoji="1" sz="1600">
                <a:solidFill>
                  <a:schemeClr val="tx2"/>
                </a:solidFill>
                <a:latin typeface="HG丸ｺﾞｼｯｸM-PRO" panose="020F0600000000000000" pitchFamily="50" charset="-128"/>
                <a:ea typeface="HG丸ｺﾞｼｯｸM-PRO" panose="020F0600000000000000" pitchFamily="50" charset="-128"/>
              </a:defRPr>
            </a:lvl9pPr>
          </a:lstStyle>
          <a:p>
            <a:pPr algn="l"/>
            <a:r>
              <a:rPr lang="ja-JP" altLang="en-US" sz="2000" b="1" dirty="0" smtClean="0">
                <a:solidFill>
                  <a:srgbClr val="4D4D4D"/>
                </a:solidFill>
              </a:rPr>
              <a:t>集客アプリ　機能概要</a:t>
            </a:r>
            <a:r>
              <a:rPr lang="ja-JP" altLang="en-US" b="1" dirty="0" smtClean="0">
                <a:solidFill>
                  <a:srgbClr val="4D4D4D"/>
                </a:solidFill>
              </a:rPr>
              <a:t>（スマホ向け集客プロモーション）</a:t>
            </a:r>
            <a:endParaRPr lang="ja-JP" altLang="en-US" b="1" dirty="0">
              <a:solidFill>
                <a:srgbClr val="4D4D4D"/>
              </a:solidFill>
            </a:endParaRPr>
          </a:p>
        </p:txBody>
      </p:sp>
      <p:sp>
        <p:nvSpPr>
          <p:cNvPr id="666641" name="Text Box 44"/>
          <p:cNvSpPr txBox="1">
            <a:spLocks noChangeArrowheads="1"/>
          </p:cNvSpPr>
          <p:nvPr/>
        </p:nvSpPr>
        <p:spPr bwMode="auto">
          <a:xfrm>
            <a:off x="2433638" y="4694238"/>
            <a:ext cx="7458075" cy="5847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600" b="1" dirty="0">
                <a:latin typeface="HG丸ｺﾞｼｯｸM-PRO" panose="020F0600000000000000" pitchFamily="50" charset="-128"/>
                <a:ea typeface="HG丸ｺﾞｼｯｸM-PRO" panose="020F0600000000000000" pitchFamily="50" charset="-128"/>
              </a:rPr>
              <a:t>BCPOS</a:t>
            </a:r>
            <a:r>
              <a:rPr lang="ja-JP" altLang="en-US" sz="1600" b="1" dirty="0">
                <a:latin typeface="HG丸ｺﾞｼｯｸM-PRO" panose="020F0600000000000000" pitchFamily="50" charset="-128"/>
                <a:ea typeface="HG丸ｺﾞｼｯｸM-PRO" panose="020F0600000000000000" pitchFamily="50" charset="-128"/>
              </a:rPr>
              <a:t>と顧客情報</a:t>
            </a:r>
            <a:r>
              <a:rPr lang="en-US" altLang="ja-JP" sz="1200" b="1" dirty="0">
                <a:latin typeface="HG丸ｺﾞｼｯｸM-PRO" panose="020F0600000000000000" pitchFamily="50" charset="-128"/>
                <a:ea typeface="HG丸ｺﾞｼｯｸM-PRO" panose="020F0600000000000000" pitchFamily="50" charset="-128"/>
              </a:rPr>
              <a:t>(ID-POS</a:t>
            </a:r>
            <a:r>
              <a:rPr lang="ja-JP" altLang="en-US" sz="1200" b="1" dirty="0">
                <a:latin typeface="HG丸ｺﾞｼｯｸM-PRO" panose="020F0600000000000000" pitchFamily="50" charset="-128"/>
                <a:ea typeface="HG丸ｺﾞｼｯｸM-PRO" panose="020F0600000000000000" pitchFamily="50" charset="-128"/>
              </a:rPr>
              <a:t>データ</a:t>
            </a:r>
            <a:r>
              <a:rPr lang="en-US" altLang="ja-JP" sz="1200" b="1" dirty="0">
                <a:latin typeface="HG丸ｺﾞｼｯｸM-PRO" panose="020F0600000000000000" pitchFamily="50" charset="-128"/>
                <a:ea typeface="HG丸ｺﾞｼｯｸM-PRO" panose="020F0600000000000000" pitchFamily="50" charset="-128"/>
              </a:rPr>
              <a:t>)</a:t>
            </a:r>
            <a:r>
              <a:rPr lang="ja-JP" altLang="en-US" sz="1600" b="1" dirty="0" err="1">
                <a:latin typeface="HG丸ｺﾞｼｯｸM-PRO" panose="020F0600000000000000" pitchFamily="50" charset="-128"/>
                <a:ea typeface="HG丸ｺﾞｼｯｸM-PRO" panose="020F0600000000000000" pitchFamily="50" charset="-128"/>
              </a:rPr>
              <a:t>を共</a:t>
            </a:r>
            <a:r>
              <a:rPr lang="ja-JP" altLang="en-US" sz="1600" b="1" dirty="0">
                <a:latin typeface="HG丸ｺﾞｼｯｸM-PRO" panose="020F0600000000000000" pitchFamily="50" charset="-128"/>
                <a:ea typeface="HG丸ｺﾞｼｯｸM-PRO" panose="020F0600000000000000" pitchFamily="50" charset="-128"/>
              </a:rPr>
              <a:t>有し、スマホ</a:t>
            </a:r>
            <a:r>
              <a:rPr lang="ja-JP" altLang="en-US" sz="1600" b="1" dirty="0" smtClean="0">
                <a:latin typeface="HG丸ｺﾞｼｯｸM-PRO" panose="020F0600000000000000" pitchFamily="50" charset="-128"/>
                <a:ea typeface="HG丸ｺﾞｼｯｸM-PRO" panose="020F0600000000000000" pitchFamily="50" charset="-128"/>
              </a:rPr>
              <a:t>会員証発行、ポイント照会、電子レシート発行、お買物履歴、プッシュ通知配信ができるサービスです。</a:t>
            </a:r>
            <a:endParaRPr lang="ja-JP" altLang="en-US" sz="1600" b="1" dirty="0">
              <a:latin typeface="HG丸ｺﾞｼｯｸM-PRO" panose="020F0600000000000000" pitchFamily="50" charset="-128"/>
              <a:ea typeface="HG丸ｺﾞｼｯｸM-PRO" panose="020F0600000000000000" pitchFamily="50" charset="-128"/>
            </a:endParaRPr>
          </a:p>
        </p:txBody>
      </p:sp>
      <p:sp>
        <p:nvSpPr>
          <p:cNvPr id="666644" name="Rectangle 20"/>
          <p:cNvSpPr>
            <a:spLocks noChangeArrowheads="1"/>
          </p:cNvSpPr>
          <p:nvPr/>
        </p:nvSpPr>
        <p:spPr bwMode="auto">
          <a:xfrm>
            <a:off x="0" y="449263"/>
            <a:ext cx="9906000" cy="109537"/>
          </a:xfrm>
          <a:prstGeom prst="rect">
            <a:avLst/>
          </a:prstGeom>
          <a:solidFill>
            <a:schemeClr val="bg1"/>
          </a:solidFill>
          <a:ln>
            <a:noFill/>
          </a:ln>
          <a:effectLst/>
          <a:extLs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054" name="Rectangle 7"/>
          <p:cNvSpPr>
            <a:spLocks noChangeArrowheads="1"/>
          </p:cNvSpPr>
          <p:nvPr/>
        </p:nvSpPr>
        <p:spPr bwMode="auto">
          <a:xfrm>
            <a:off x="0" y="484188"/>
            <a:ext cx="9906000" cy="36512"/>
          </a:xfrm>
          <a:prstGeom prst="rect">
            <a:avLst/>
          </a:prstGeom>
          <a:solidFill>
            <a:srgbClr val="456AD3"/>
          </a:solidFill>
          <a:ln>
            <a:noFill/>
          </a:ln>
          <a:effectLst>
            <a:outerShdw dist="25400" dir="5400000" algn="ctr" rotWithShape="0">
              <a:srgbClr val="9999FF">
                <a:alpha val="50000"/>
              </a:srgbClr>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eaLnBrk="0" hangingPunct="0">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eaLnBrk="0" hangingPunct="0">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eaLnBrk="0" hangingPunct="0">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algn="ctr"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defRPr/>
            </a:pPr>
            <a:endParaRPr lang="ja-JP" altLang="en-US" smtClean="0"/>
          </a:p>
        </p:txBody>
      </p:sp>
      <p:sp>
        <p:nvSpPr>
          <p:cNvPr id="666646" name="Line 22"/>
          <p:cNvSpPr>
            <a:spLocks noChangeShapeType="1"/>
          </p:cNvSpPr>
          <p:nvPr/>
        </p:nvSpPr>
        <p:spPr bwMode="auto">
          <a:xfrm>
            <a:off x="0" y="4618038"/>
            <a:ext cx="9920288" cy="0"/>
          </a:xfrm>
          <a:prstGeom prst="line">
            <a:avLst/>
          </a:prstGeom>
          <a:noFill/>
          <a:ln w="28575">
            <a:solidFill>
              <a:srgbClr val="FFCC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666647" name="Line 23"/>
          <p:cNvSpPr>
            <a:spLocks noChangeShapeType="1"/>
          </p:cNvSpPr>
          <p:nvPr/>
        </p:nvSpPr>
        <p:spPr bwMode="auto">
          <a:xfrm>
            <a:off x="-28575" y="4595813"/>
            <a:ext cx="9920288" cy="0"/>
          </a:xfrm>
          <a:prstGeom prst="line">
            <a:avLst/>
          </a:prstGeom>
          <a:noFill/>
          <a:ln w="28575">
            <a:solidFill>
              <a:srgbClr val="FF7C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666648" name="Text Box 24"/>
          <p:cNvSpPr txBox="1">
            <a:spLocks noChangeArrowheads="1"/>
          </p:cNvSpPr>
          <p:nvPr/>
        </p:nvSpPr>
        <p:spPr bwMode="auto">
          <a:xfrm>
            <a:off x="1895544" y="5391148"/>
            <a:ext cx="3108935" cy="123110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ja-JP" altLang="en-US" sz="1400" b="1" dirty="0">
                <a:latin typeface="HG丸ｺﾞｼｯｸM-PRO" panose="020F0600000000000000" pitchFamily="50" charset="-128"/>
                <a:ea typeface="HG丸ｺﾞｼｯｸM-PRO" panose="020F0600000000000000" pitchFamily="50" charset="-128"/>
              </a:rPr>
              <a:t>スマホ会員証</a:t>
            </a:r>
            <a:br>
              <a:rPr lang="ja-JP" altLang="en-US" sz="1400" b="1" dirty="0">
                <a:latin typeface="HG丸ｺﾞｼｯｸM-PRO" panose="020F0600000000000000" pitchFamily="50" charset="-128"/>
                <a:ea typeface="HG丸ｺﾞｼｯｸM-PRO" panose="020F0600000000000000" pitchFamily="50" charset="-128"/>
              </a:rPr>
            </a:br>
            <a:r>
              <a:rPr lang="ja-JP" altLang="en-US" sz="1200" dirty="0" smtClean="0">
                <a:latin typeface="HG丸ｺﾞｼｯｸM-PRO" panose="020F0600000000000000" pitchFamily="50" charset="-128"/>
                <a:ea typeface="HG丸ｺﾞｼｯｸM-PRO" panose="020F0600000000000000" pitchFamily="50" charset="-128"/>
              </a:rPr>
              <a:t>お客様ご自身でアプリから会員登録を行っていただくので、スタッフ業務軽減・個人情報漏洩を防ぎます。また、お買物時にポイント残高、お買物履歴が見えるだけでなく、電子レシートも発行できます。</a:t>
            </a:r>
            <a:endParaRPr lang="ja-JP" altLang="en-US" sz="1200" dirty="0">
              <a:latin typeface="HG丸ｺﾞｼｯｸM-PRO" panose="020F0600000000000000" pitchFamily="50" charset="-128"/>
              <a:ea typeface="HG丸ｺﾞｼｯｸM-PRO" panose="020F0600000000000000" pitchFamily="50" charset="-128"/>
            </a:endParaRPr>
          </a:p>
        </p:txBody>
      </p:sp>
      <p:pic>
        <p:nvPicPr>
          <p:cNvPr id="666673"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0713" y="585788"/>
            <a:ext cx="2265362"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6677" name="Text Box 7"/>
          <p:cNvSpPr txBox="1">
            <a:spLocks noChangeArrowheads="1"/>
          </p:cNvSpPr>
          <p:nvPr/>
        </p:nvSpPr>
        <p:spPr bwMode="auto">
          <a:xfrm>
            <a:off x="6094413" y="1100138"/>
            <a:ext cx="3656012" cy="10350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ja-JP" altLang="en-US" b="1">
                <a:latin typeface="HG丸ｺﾞｼｯｸM-PRO" panose="020F0600000000000000" pitchFamily="50" charset="-128"/>
                <a:ea typeface="HG丸ｺﾞｼｯｸM-PRO" panose="020F0600000000000000" pitchFamily="50" charset="-128"/>
              </a:rPr>
              <a:t>顧客管理</a:t>
            </a:r>
            <a:r>
              <a:rPr lang="en-US" altLang="ja-JP" b="1">
                <a:latin typeface="HG丸ｺﾞｼｯｸM-PRO" panose="020F0600000000000000" pitchFamily="50" charset="-128"/>
                <a:ea typeface="HG丸ｺﾞｼｯｸM-PRO" panose="020F0600000000000000" pitchFamily="50" charset="-128"/>
              </a:rPr>
              <a:t>/</a:t>
            </a:r>
            <a:r>
              <a:rPr lang="ja-JP" altLang="en-US" b="1">
                <a:latin typeface="HG丸ｺﾞｼｯｸM-PRO" panose="020F0600000000000000" pitchFamily="50" charset="-128"/>
                <a:ea typeface="HG丸ｺﾞｼｯｸM-PRO" panose="020F0600000000000000" pitchFamily="50" charset="-128"/>
              </a:rPr>
              <a:t>ポイント管理</a:t>
            </a:r>
            <a:r>
              <a:rPr lang="en-US" altLang="ja-JP" b="1">
                <a:latin typeface="HG丸ｺﾞｼｯｸM-PRO" panose="020F0600000000000000" pitchFamily="50" charset="-128"/>
                <a:ea typeface="HG丸ｺﾞｼｯｸM-PRO" panose="020F0600000000000000" pitchFamily="50" charset="-128"/>
              </a:rPr>
              <a:t>(ID-POS</a:t>
            </a:r>
            <a:r>
              <a:rPr lang="ja-JP" altLang="en-US" b="1">
                <a:latin typeface="HG丸ｺﾞｼｯｸM-PRO" panose="020F0600000000000000" pitchFamily="50" charset="-128"/>
                <a:ea typeface="HG丸ｺﾞｼｯｸM-PRO" panose="020F0600000000000000" pitchFamily="50" charset="-128"/>
              </a:rPr>
              <a:t>データ</a:t>
            </a:r>
            <a:r>
              <a:rPr lang="en-US" altLang="ja-JP" b="1">
                <a:latin typeface="HG丸ｺﾞｼｯｸM-PRO" panose="020F0600000000000000" pitchFamily="50" charset="-128"/>
                <a:ea typeface="HG丸ｺﾞｼｯｸM-PRO" panose="020F0600000000000000" pitchFamily="50" charset="-128"/>
              </a:rPr>
              <a:t>)</a:t>
            </a:r>
            <a:br>
              <a:rPr lang="en-US" altLang="ja-JP" b="1">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各店の</a:t>
            </a:r>
            <a:r>
              <a:rPr lang="en-US" altLang="ja-JP" sz="1200">
                <a:latin typeface="HG丸ｺﾞｼｯｸM-PRO" panose="020F0600000000000000" pitchFamily="50" charset="-128"/>
                <a:ea typeface="HG丸ｺﾞｼｯｸM-PRO" panose="020F0600000000000000" pitchFamily="50" charset="-128"/>
              </a:rPr>
              <a:t>POS</a:t>
            </a:r>
            <a:r>
              <a:rPr lang="ja-JP" altLang="en-US" sz="1200">
                <a:latin typeface="HG丸ｺﾞｼｯｸM-PRO" panose="020F0600000000000000" pitchFamily="50" charset="-128"/>
                <a:ea typeface="HG丸ｺﾞｼｯｸM-PRO" panose="020F0600000000000000" pitchFamily="50" charset="-128"/>
              </a:rPr>
              <a:t>で登録した、</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顧客情報とポイント情報を一元管理します。</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また、オプションの利用で、全店でポイント</a:t>
            </a:r>
            <a:br>
              <a:rPr lang="ja-JP" altLang="en-US" sz="1200">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の共通利用を可能とします。</a:t>
            </a:r>
          </a:p>
        </p:txBody>
      </p:sp>
      <p:sp>
        <p:nvSpPr>
          <p:cNvPr id="666678" name="Text Box 5"/>
          <p:cNvSpPr txBox="1">
            <a:spLocks noChangeArrowheads="1"/>
          </p:cNvSpPr>
          <p:nvPr/>
        </p:nvSpPr>
        <p:spPr bwMode="auto">
          <a:xfrm>
            <a:off x="6083300" y="2141538"/>
            <a:ext cx="3656013" cy="104644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ja-JP" altLang="en-US" b="1" dirty="0">
                <a:latin typeface="HG丸ｺﾞｼｯｸM-PRO" panose="020F0600000000000000" pitchFamily="50" charset="-128"/>
                <a:ea typeface="HG丸ｺﾞｼｯｸM-PRO" panose="020F0600000000000000" pitchFamily="50" charset="-128"/>
              </a:rPr>
              <a:t>販売管理</a:t>
            </a:r>
            <a:r>
              <a:rPr lang="en-US" altLang="ja-JP" b="1" dirty="0">
                <a:latin typeface="HG丸ｺﾞｼｯｸM-PRO" panose="020F0600000000000000" pitchFamily="50" charset="-128"/>
                <a:ea typeface="HG丸ｺﾞｼｯｸM-PRO" panose="020F0600000000000000" pitchFamily="50" charset="-128"/>
              </a:rPr>
              <a:t>(</a:t>
            </a:r>
            <a:r>
              <a:rPr lang="ja-JP" altLang="en-US" b="1" dirty="0">
                <a:latin typeface="HG丸ｺﾞｼｯｸM-PRO" panose="020F0600000000000000" pitchFamily="50" charset="-128"/>
                <a:ea typeface="HG丸ｺﾞｼｯｸM-PRO" panose="020F0600000000000000" pitchFamily="50" charset="-128"/>
              </a:rPr>
              <a:t>データ集計</a:t>
            </a:r>
            <a:r>
              <a:rPr lang="en-US" altLang="ja-JP" b="1" dirty="0">
                <a:latin typeface="HG丸ｺﾞｼｯｸM-PRO" panose="020F0600000000000000" pitchFamily="50" charset="-128"/>
                <a:ea typeface="HG丸ｺﾞｼｯｸM-PRO" panose="020F0600000000000000" pitchFamily="50" charset="-128"/>
              </a:rPr>
              <a:t>/</a:t>
            </a:r>
            <a:r>
              <a:rPr lang="ja-JP" altLang="en-US" b="1" dirty="0">
                <a:latin typeface="HG丸ｺﾞｼｯｸM-PRO" panose="020F0600000000000000" pitchFamily="50" charset="-128"/>
                <a:ea typeface="HG丸ｺﾞｼｯｸM-PRO" panose="020F0600000000000000" pitchFamily="50" charset="-128"/>
              </a:rPr>
              <a:t>分析</a:t>
            </a:r>
            <a:r>
              <a:rPr lang="en-US" altLang="ja-JP" b="1" dirty="0">
                <a:latin typeface="HG丸ｺﾞｼｯｸM-PRO" panose="020F0600000000000000" pitchFamily="50" charset="-128"/>
                <a:ea typeface="HG丸ｺﾞｼｯｸM-PRO" panose="020F0600000000000000" pitchFamily="50" charset="-128"/>
              </a:rPr>
              <a:t>)</a:t>
            </a:r>
            <a:br>
              <a:rPr lang="en-US" altLang="ja-JP" b="1" dirty="0">
                <a:latin typeface="HG丸ｺﾞｼｯｸM-PRO" panose="020F0600000000000000" pitchFamily="50" charset="-128"/>
                <a:ea typeface="HG丸ｺﾞｼｯｸM-PRO" panose="020F0600000000000000" pitchFamily="50" charset="-128"/>
              </a:rPr>
            </a:br>
            <a:r>
              <a:rPr lang="en-US" altLang="ja-JP" sz="1200" dirty="0">
                <a:latin typeface="HG丸ｺﾞｼｯｸM-PRO" panose="020F0600000000000000" pitchFamily="50" charset="-128"/>
                <a:ea typeface="HG丸ｺﾞｼｯｸM-PRO" panose="020F0600000000000000" pitchFamily="50" charset="-128"/>
              </a:rPr>
              <a:t>BCPOS</a:t>
            </a:r>
            <a:r>
              <a:rPr lang="ja-JP" altLang="en-US" sz="1200" dirty="0">
                <a:latin typeface="HG丸ｺﾞｼｯｸM-PRO" panose="020F0600000000000000" pitchFamily="50" charset="-128"/>
                <a:ea typeface="HG丸ｺﾞｼｯｸM-PRO" panose="020F0600000000000000" pitchFamily="50" charset="-128"/>
              </a:rPr>
              <a:t>の販売データを</a:t>
            </a:r>
            <a:r>
              <a:rPr lang="en-US" altLang="ja-JP" sz="1200" dirty="0">
                <a:latin typeface="HG丸ｺﾞｼｯｸM-PRO" panose="020F0600000000000000" pitchFamily="50" charset="-128"/>
                <a:ea typeface="HG丸ｺﾞｼｯｸM-PRO" panose="020F0600000000000000" pitchFamily="50" charset="-128"/>
              </a:rPr>
              <a:t>1</a:t>
            </a:r>
            <a:r>
              <a:rPr lang="ja-JP" altLang="en-US" sz="1200" dirty="0">
                <a:latin typeface="HG丸ｺﾞｼｯｸM-PRO" panose="020F0600000000000000" pitchFamily="50" charset="-128"/>
                <a:ea typeface="HG丸ｺﾞｼｯｸM-PRO" panose="020F0600000000000000" pitchFamily="50" charset="-128"/>
              </a:rPr>
              <a:t>時間</a:t>
            </a:r>
            <a:r>
              <a:rPr lang="ja-JP" altLang="en-US" sz="1200" dirty="0" smtClean="0">
                <a:latin typeface="HG丸ｺﾞｼｯｸM-PRO" panose="020F0600000000000000" pitchFamily="50" charset="-128"/>
                <a:ea typeface="HG丸ｺﾞｼｯｸM-PRO" panose="020F0600000000000000" pitchFamily="50" charset="-128"/>
              </a:rPr>
              <a:t>に</a:t>
            </a:r>
            <a:r>
              <a:rPr lang="en-US" altLang="ja-JP" sz="1200" dirty="0" smtClean="0">
                <a:latin typeface="HG丸ｺﾞｼｯｸM-PRO" panose="020F0600000000000000" pitchFamily="50" charset="-128"/>
                <a:ea typeface="HG丸ｺﾞｼｯｸM-PRO" panose="020F0600000000000000" pitchFamily="50" charset="-128"/>
              </a:rPr>
              <a:t>1</a:t>
            </a:r>
            <a:r>
              <a:rPr lang="ja-JP" altLang="en-US" sz="1200" dirty="0" smtClean="0">
                <a:latin typeface="HG丸ｺﾞｼｯｸM-PRO" panose="020F0600000000000000" pitchFamily="50" charset="-128"/>
                <a:ea typeface="HG丸ｺﾞｼｯｸM-PRO" panose="020F0600000000000000" pitchFamily="50" charset="-128"/>
              </a:rPr>
              <a:t>回</a:t>
            </a:r>
            <a:r>
              <a:rPr lang="ja-JP" altLang="en-US" sz="1200" dirty="0">
                <a:latin typeface="HG丸ｺﾞｼｯｸM-PRO" panose="020F0600000000000000" pitchFamily="50" charset="-128"/>
                <a:ea typeface="HG丸ｺﾞｼｯｸM-PRO" panose="020F0600000000000000" pitchFamily="50" charset="-128"/>
              </a:rPr>
              <a:t>更新して、</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売上状況を</a:t>
            </a:r>
            <a:r>
              <a:rPr lang="en-US" altLang="ja-JP" sz="1200" dirty="0">
                <a:latin typeface="HG丸ｺﾞｼｯｸM-PRO" panose="020F0600000000000000" pitchFamily="50" charset="-128"/>
                <a:ea typeface="HG丸ｺﾞｼｯｸM-PRO" panose="020F0600000000000000" pitchFamily="50" charset="-128"/>
              </a:rPr>
              <a:t>WEB</a:t>
            </a:r>
            <a:r>
              <a:rPr lang="ja-JP" altLang="en-US" sz="1200" dirty="0">
                <a:latin typeface="HG丸ｺﾞｼｯｸM-PRO" panose="020F0600000000000000" pitchFamily="50" charset="-128"/>
                <a:ea typeface="HG丸ｺﾞｼｯｸM-PRO" panose="020F0600000000000000" pitchFamily="50" charset="-128"/>
              </a:rPr>
              <a:t>ブラウザとスマホにレポート出力します。売上ベスト・月報集計・曜日時間帯別</a:t>
            </a:r>
            <a:r>
              <a:rPr lang="ja-JP" altLang="en-US" sz="1200" dirty="0" smtClean="0">
                <a:latin typeface="HG丸ｺﾞｼｯｸM-PRO" panose="020F0600000000000000" pitchFamily="50" charset="-128"/>
                <a:ea typeface="HG丸ｺﾞｼｯｸM-PRO" panose="020F0600000000000000" pitchFamily="50" charset="-128"/>
              </a:rPr>
              <a:t>出力などの</a:t>
            </a:r>
            <a:r>
              <a:rPr lang="ja-JP" altLang="en-US" sz="1200" dirty="0">
                <a:latin typeface="HG丸ｺﾞｼｯｸM-PRO" panose="020F0600000000000000" pitchFamily="50" charset="-128"/>
                <a:ea typeface="HG丸ｺﾞｼｯｸM-PRO" panose="020F0600000000000000" pitchFamily="50" charset="-128"/>
              </a:rPr>
              <a:t>集計機能があり、グラフ出力します。</a:t>
            </a:r>
          </a:p>
        </p:txBody>
      </p:sp>
      <p:sp>
        <p:nvSpPr>
          <p:cNvPr id="666679" name="Text Box 6"/>
          <p:cNvSpPr txBox="1">
            <a:spLocks noChangeArrowheads="1"/>
          </p:cNvSpPr>
          <p:nvPr/>
        </p:nvSpPr>
        <p:spPr bwMode="auto">
          <a:xfrm>
            <a:off x="6069013" y="3190875"/>
            <a:ext cx="3656012" cy="86177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ja-JP" altLang="en-US" b="1" dirty="0">
                <a:latin typeface="HG丸ｺﾞｼｯｸM-PRO" panose="020F0600000000000000" pitchFamily="50" charset="-128"/>
                <a:ea typeface="HG丸ｺﾞｼｯｸM-PRO" panose="020F0600000000000000" pitchFamily="50" charset="-128"/>
              </a:rPr>
              <a:t>在庫管理</a:t>
            </a:r>
            <a:r>
              <a:rPr lang="en-US" altLang="ja-JP" b="1" dirty="0">
                <a:latin typeface="HG丸ｺﾞｼｯｸM-PRO" panose="020F0600000000000000" pitchFamily="50" charset="-128"/>
                <a:ea typeface="HG丸ｺﾞｼｯｸM-PRO" panose="020F0600000000000000" pitchFamily="50" charset="-128"/>
              </a:rPr>
              <a:t>(</a:t>
            </a:r>
            <a:r>
              <a:rPr lang="ja-JP" altLang="en-US" b="1" dirty="0">
                <a:latin typeface="HG丸ｺﾞｼｯｸM-PRO" panose="020F0600000000000000" pitchFamily="50" charset="-128"/>
                <a:ea typeface="HG丸ｺﾞｼｯｸM-PRO" panose="020F0600000000000000" pitchFamily="50" charset="-128"/>
              </a:rPr>
              <a:t>在庫調整</a:t>
            </a:r>
            <a:r>
              <a:rPr lang="en-US" altLang="ja-JP" b="1" dirty="0">
                <a:latin typeface="HG丸ｺﾞｼｯｸM-PRO" panose="020F0600000000000000" pitchFamily="50" charset="-128"/>
                <a:ea typeface="HG丸ｺﾞｼｯｸM-PRO" panose="020F0600000000000000" pitchFamily="50" charset="-128"/>
              </a:rPr>
              <a:t>/</a:t>
            </a:r>
            <a:r>
              <a:rPr lang="ja-JP" altLang="en-US" b="1" dirty="0">
                <a:latin typeface="HG丸ｺﾞｼｯｸM-PRO" panose="020F0600000000000000" pitchFamily="50" charset="-128"/>
                <a:ea typeface="HG丸ｺﾞｼｯｸM-PRO" panose="020F0600000000000000" pitchFamily="50" charset="-128"/>
              </a:rPr>
              <a:t>在庫照会</a:t>
            </a:r>
            <a:r>
              <a:rPr lang="en-US" altLang="ja-JP" b="1" dirty="0">
                <a:latin typeface="HG丸ｺﾞｼｯｸM-PRO" panose="020F0600000000000000" pitchFamily="50" charset="-128"/>
                <a:ea typeface="HG丸ｺﾞｼｯｸM-PRO" panose="020F0600000000000000" pitchFamily="50" charset="-128"/>
              </a:rPr>
              <a:t>)</a:t>
            </a:r>
            <a:br>
              <a:rPr lang="en-US" altLang="ja-JP" b="1"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全ての店舗の在庫情報が集約されているので、</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他店への</a:t>
            </a:r>
            <a:r>
              <a:rPr lang="ja-JP" altLang="en-US" sz="1200" dirty="0" smtClean="0">
                <a:latin typeface="HG丸ｺﾞｼｯｸM-PRO" panose="020F0600000000000000" pitchFamily="50" charset="-128"/>
                <a:ea typeface="HG丸ｺﾞｼｯｸM-PRO" panose="020F0600000000000000" pitchFamily="50" charset="-128"/>
              </a:rPr>
              <a:t>在庫照会などを素早く確認可能。</a:t>
            </a:r>
            <a:r>
              <a:rPr lang="ja-JP" altLang="en-US" sz="1200" dirty="0">
                <a:latin typeface="HG丸ｺﾞｼｯｸM-PRO" panose="020F0600000000000000" pitchFamily="50" charset="-128"/>
                <a:ea typeface="HG丸ｺﾞｼｯｸM-PRO" panose="020F0600000000000000" pitchFamily="50" charset="-128"/>
              </a:rPr>
              <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また、本部発注</a:t>
            </a:r>
            <a:r>
              <a:rPr lang="ja-JP" altLang="en-US" sz="1200" dirty="0" smtClean="0">
                <a:latin typeface="HG丸ｺﾞｼｯｸM-PRO" panose="020F0600000000000000" pitchFamily="50" charset="-128"/>
                <a:ea typeface="HG丸ｺﾞｼｯｸM-PRO" panose="020F0600000000000000" pitchFamily="50" charset="-128"/>
              </a:rPr>
              <a:t>～分荷</a:t>
            </a:r>
            <a:r>
              <a:rPr lang="ja-JP" altLang="en-US" sz="1200" dirty="0">
                <a:latin typeface="HG丸ｺﾞｼｯｸM-PRO" panose="020F0600000000000000" pitchFamily="50" charset="-128"/>
                <a:ea typeface="HG丸ｺﾞｼｯｸM-PRO" panose="020F0600000000000000" pitchFamily="50" charset="-128"/>
              </a:rPr>
              <a:t>処理をこなします。</a:t>
            </a:r>
          </a:p>
        </p:txBody>
      </p:sp>
      <p:sp>
        <p:nvSpPr>
          <p:cNvPr id="666680" name="Text Box 4"/>
          <p:cNvSpPr txBox="1">
            <a:spLocks noChangeArrowheads="1"/>
          </p:cNvSpPr>
          <p:nvPr/>
        </p:nvSpPr>
        <p:spPr bwMode="auto">
          <a:xfrm>
            <a:off x="1246981" y="3008313"/>
            <a:ext cx="3656012" cy="104644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r>
              <a:rPr lang="ja-JP" altLang="en-US" b="1" dirty="0">
                <a:latin typeface="HG丸ｺﾞｼｯｸM-PRO" panose="020F0600000000000000" pitchFamily="50" charset="-128"/>
                <a:ea typeface="HG丸ｺﾞｼｯｸM-PRO" panose="020F0600000000000000" pitchFamily="50" charset="-128"/>
              </a:rPr>
              <a:t>商品管理</a:t>
            </a:r>
            <a:r>
              <a:rPr lang="en-US" altLang="ja-JP" b="1" dirty="0">
                <a:latin typeface="HG丸ｺﾞｼｯｸM-PRO" panose="020F0600000000000000" pitchFamily="50" charset="-128"/>
                <a:ea typeface="HG丸ｺﾞｼｯｸM-PRO" panose="020F0600000000000000" pitchFamily="50" charset="-128"/>
              </a:rPr>
              <a:t>(</a:t>
            </a:r>
            <a:r>
              <a:rPr lang="ja-JP" altLang="en-US" b="1" dirty="0">
                <a:latin typeface="HG丸ｺﾞｼｯｸM-PRO" panose="020F0600000000000000" pitchFamily="50" charset="-128"/>
                <a:ea typeface="HG丸ｺﾞｼｯｸM-PRO" panose="020F0600000000000000" pitchFamily="50" charset="-128"/>
              </a:rPr>
              <a:t>商品登録･更新</a:t>
            </a:r>
            <a:r>
              <a:rPr lang="en-US" altLang="ja-JP" b="1" dirty="0">
                <a:latin typeface="HG丸ｺﾞｼｯｸM-PRO" panose="020F0600000000000000" pitchFamily="50" charset="-128"/>
                <a:ea typeface="HG丸ｺﾞｼｯｸM-PRO" panose="020F0600000000000000" pitchFamily="50" charset="-128"/>
              </a:rPr>
              <a:t>/</a:t>
            </a:r>
            <a:r>
              <a:rPr lang="ja-JP" altLang="en-US" b="1" dirty="0">
                <a:latin typeface="HG丸ｺﾞｼｯｸM-PRO" panose="020F0600000000000000" pitchFamily="50" charset="-128"/>
                <a:ea typeface="HG丸ｺﾞｼｯｸM-PRO" panose="020F0600000000000000" pitchFamily="50" charset="-128"/>
              </a:rPr>
              <a:t>マスタ配信</a:t>
            </a:r>
            <a:r>
              <a:rPr lang="en-US" altLang="ja-JP" b="1" dirty="0">
                <a:latin typeface="HG丸ｺﾞｼｯｸM-PRO" panose="020F0600000000000000" pitchFamily="50" charset="-128"/>
                <a:ea typeface="HG丸ｺﾞｼｯｸM-PRO" panose="020F0600000000000000" pitchFamily="50" charset="-128"/>
              </a:rPr>
              <a:t>)</a:t>
            </a:r>
            <a:br>
              <a:rPr lang="en-US" altLang="ja-JP" b="1" dirty="0">
                <a:latin typeface="HG丸ｺﾞｼｯｸM-PRO" panose="020F0600000000000000" pitchFamily="50" charset="-128"/>
                <a:ea typeface="HG丸ｺﾞｼｯｸM-PRO" panose="020F0600000000000000" pitchFamily="50" charset="-128"/>
              </a:rPr>
            </a:br>
            <a:r>
              <a:rPr lang="en-US" altLang="ja-JP" sz="1200" dirty="0" err="1" smtClean="0">
                <a:latin typeface="HG丸ｺﾞｼｯｸM-PRO" panose="020F0600000000000000" pitchFamily="50" charset="-128"/>
                <a:ea typeface="HG丸ｺﾞｼｯｸM-PRO" panose="020F0600000000000000" pitchFamily="50" charset="-128"/>
              </a:rPr>
              <a:t>TenpoVisor</a:t>
            </a:r>
            <a:r>
              <a:rPr lang="ja-JP" altLang="en-US" sz="1200" dirty="0">
                <a:latin typeface="HG丸ｺﾞｼｯｸM-PRO" panose="020F0600000000000000" pitchFamily="50" charset="-128"/>
                <a:ea typeface="HG丸ｺﾞｼｯｸM-PRO" panose="020F0600000000000000" pitchFamily="50" charset="-128"/>
              </a:rPr>
              <a:t>で新規登録・更新作業を行った</a:t>
            </a:r>
            <a:br>
              <a:rPr lang="ja-JP" altLang="en-US" sz="1200"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商品マスタは、翌日早朝に</a:t>
            </a:r>
            <a:r>
              <a:rPr lang="en-US" altLang="ja-JP" sz="1200" dirty="0">
                <a:latin typeface="HG丸ｺﾞｼｯｸM-PRO" panose="020F0600000000000000" pitchFamily="50" charset="-128"/>
                <a:ea typeface="HG丸ｺﾞｼｯｸM-PRO" panose="020F0600000000000000" pitchFamily="50" charset="-128"/>
              </a:rPr>
              <a:t>BCPOS</a:t>
            </a:r>
            <a:r>
              <a:rPr lang="ja-JP" altLang="en-US" sz="1200" dirty="0" smtClean="0">
                <a:latin typeface="HG丸ｺﾞｼｯｸM-PRO" panose="020F0600000000000000" pitchFamily="50" charset="-128"/>
                <a:ea typeface="HG丸ｺﾞｼｯｸM-PRO" panose="020F0600000000000000" pitchFamily="50" charset="-128"/>
              </a:rPr>
              <a:t>へ自動配信され更新</a:t>
            </a:r>
            <a:r>
              <a:rPr lang="ja-JP" altLang="en-US" sz="1200" dirty="0">
                <a:latin typeface="HG丸ｺﾞｼｯｸM-PRO" panose="020F0600000000000000" pitchFamily="50" charset="-128"/>
                <a:ea typeface="HG丸ｺﾞｼｯｸM-PRO" panose="020F0600000000000000" pitchFamily="50" charset="-128"/>
              </a:rPr>
              <a:t>されます。また</a:t>
            </a:r>
            <a:r>
              <a:rPr lang="en-US" altLang="ja-JP" sz="1200" dirty="0">
                <a:latin typeface="HG丸ｺﾞｼｯｸM-PRO" panose="020F0600000000000000" pitchFamily="50" charset="-128"/>
                <a:ea typeface="HG丸ｺﾞｼｯｸM-PRO" panose="020F0600000000000000" pitchFamily="50" charset="-128"/>
              </a:rPr>
              <a:t>BCPOS</a:t>
            </a:r>
            <a:r>
              <a:rPr lang="ja-JP" altLang="en-US" sz="1200" dirty="0" smtClean="0">
                <a:latin typeface="HG丸ｺﾞｼｯｸM-PRO" panose="020F0600000000000000" pitchFamily="50" charset="-128"/>
                <a:ea typeface="HG丸ｺﾞｼｯｸM-PRO" panose="020F0600000000000000" pitchFamily="50" charset="-128"/>
              </a:rPr>
              <a:t>の販売画面</a:t>
            </a:r>
            <a:r>
              <a:rPr lang="en-US" altLang="ja-JP" sz="1200" dirty="0" smtClean="0">
                <a:latin typeface="HG丸ｺﾞｼｯｸM-PRO" panose="020F0600000000000000" pitchFamily="50" charset="-128"/>
                <a:ea typeface="HG丸ｺﾞｼｯｸM-PRO" panose="020F0600000000000000" pitchFamily="50" charset="-128"/>
              </a:rPr>
              <a:t>(</a:t>
            </a:r>
            <a:r>
              <a:rPr lang="ja-JP" altLang="en-US" sz="1200" dirty="0" smtClean="0">
                <a:latin typeface="HG丸ｺﾞｼｯｸM-PRO" panose="020F0600000000000000" pitchFamily="50" charset="-128"/>
                <a:ea typeface="HG丸ｺﾞｼｯｸM-PRO" panose="020F0600000000000000" pitchFamily="50" charset="-128"/>
              </a:rPr>
              <a:t>メニューボタン</a:t>
            </a:r>
            <a:r>
              <a:rPr lang="en-US" altLang="ja-JP" sz="1200" dirty="0" smtClean="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の作成・</a:t>
            </a:r>
            <a:r>
              <a:rPr lang="ja-JP" altLang="en-US" sz="1200" dirty="0" smtClean="0">
                <a:latin typeface="HG丸ｺﾞｼｯｸM-PRO" panose="020F0600000000000000" pitchFamily="50" charset="-128"/>
                <a:ea typeface="HG丸ｺﾞｼｯｸM-PRO" panose="020F0600000000000000" pitchFamily="50" charset="-128"/>
              </a:rPr>
              <a:t>メンテナンスも</a:t>
            </a:r>
            <a:r>
              <a:rPr lang="ja-JP" altLang="en-US" sz="1200" dirty="0">
                <a:latin typeface="HG丸ｺﾞｼｯｸM-PRO" panose="020F0600000000000000" pitchFamily="50" charset="-128"/>
                <a:ea typeface="HG丸ｺﾞｼｯｸM-PRO" panose="020F0600000000000000" pitchFamily="50" charset="-128"/>
              </a:rPr>
              <a:t>可能です。</a:t>
            </a:r>
          </a:p>
        </p:txBody>
      </p:sp>
      <p:sp>
        <p:nvSpPr>
          <p:cNvPr id="666681" name="Text Box 57"/>
          <p:cNvSpPr txBox="1">
            <a:spLocks noChangeArrowheads="1"/>
          </p:cNvSpPr>
          <p:nvPr/>
        </p:nvSpPr>
        <p:spPr bwMode="auto">
          <a:xfrm>
            <a:off x="5916613" y="5391148"/>
            <a:ext cx="3822700" cy="104644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ja-JP" altLang="en-US" sz="1400" b="1" dirty="0">
                <a:latin typeface="HG丸ｺﾞｼｯｸM-PRO" panose="020F0600000000000000" pitchFamily="50" charset="-128"/>
                <a:ea typeface="HG丸ｺﾞｼｯｸM-PRO" panose="020F0600000000000000" pitchFamily="50" charset="-128"/>
              </a:rPr>
              <a:t>プッシュ</a:t>
            </a:r>
            <a:r>
              <a:rPr lang="ja-JP" altLang="en-US" sz="1400" b="1" dirty="0" smtClean="0">
                <a:latin typeface="HG丸ｺﾞｼｯｸM-PRO" panose="020F0600000000000000" pitchFamily="50" charset="-128"/>
                <a:ea typeface="HG丸ｺﾞｼｯｸM-PRO" panose="020F0600000000000000" pitchFamily="50" charset="-128"/>
              </a:rPr>
              <a:t>通知配信</a:t>
            </a:r>
            <a:r>
              <a:rPr lang="en-US" altLang="ja-JP" sz="1400" b="1" dirty="0">
                <a:latin typeface="HG丸ｺﾞｼｯｸM-PRO" panose="020F0600000000000000" pitchFamily="50" charset="-128"/>
                <a:ea typeface="HG丸ｺﾞｼｯｸM-PRO" panose="020F0600000000000000" pitchFamily="50" charset="-128"/>
              </a:rPr>
              <a:t/>
            </a:r>
            <a:br>
              <a:rPr lang="en-US" altLang="ja-JP" sz="1400" b="1" dirty="0">
                <a:latin typeface="HG丸ｺﾞｼｯｸM-PRO" panose="020F0600000000000000" pitchFamily="50" charset="-128"/>
                <a:ea typeface="HG丸ｺﾞｼｯｸM-PRO" panose="020F0600000000000000" pitchFamily="50" charset="-128"/>
              </a:rPr>
            </a:br>
            <a:r>
              <a:rPr lang="ja-JP" altLang="en-US" sz="1200" dirty="0" smtClean="0">
                <a:latin typeface="HG丸ｺﾞｼｯｸM-PRO" panose="020F0600000000000000" pitchFamily="50" charset="-128"/>
                <a:ea typeface="HG丸ｺﾞｼｯｸM-PRO" panose="020F0600000000000000" pitchFamily="50" charset="-128"/>
              </a:rPr>
              <a:t>お店からのお知らせなどを、プッシュ通知配信できます。スマホの通知領域に表示されるほか、アプリ内からも確認できます。メルマガと異なり削除されにくいのでお客様の開封率もアップします。</a:t>
            </a:r>
            <a:endParaRPr lang="ja-JP" altLang="en-US" sz="1200" dirty="0">
              <a:latin typeface="HG丸ｺﾞｼｯｸM-PRO" panose="020F0600000000000000" pitchFamily="50" charset="-128"/>
              <a:ea typeface="HG丸ｺﾞｼｯｸM-PRO" panose="020F0600000000000000" pitchFamily="50" charset="-128"/>
            </a:endParaRPr>
          </a:p>
        </p:txBody>
      </p:sp>
      <p:pic>
        <p:nvPicPr>
          <p:cNvPr id="2" name="図 1"/>
          <p:cNvPicPr>
            <a:picLocks noChangeAspect="1"/>
          </p:cNvPicPr>
          <p:nvPr/>
        </p:nvPicPr>
        <p:blipFill>
          <a:blip r:embed="rId4"/>
          <a:stretch>
            <a:fillRect/>
          </a:stretch>
        </p:blipFill>
        <p:spPr>
          <a:xfrm>
            <a:off x="429453" y="3179724"/>
            <a:ext cx="696438" cy="703618"/>
          </a:xfrm>
          <a:prstGeom prst="rect">
            <a:avLst/>
          </a:prstGeom>
        </p:spPr>
      </p:pic>
      <p:pic>
        <p:nvPicPr>
          <p:cNvPr id="3" name="図 2"/>
          <p:cNvPicPr>
            <a:picLocks noChangeAspect="1"/>
          </p:cNvPicPr>
          <p:nvPr/>
        </p:nvPicPr>
        <p:blipFill>
          <a:blip r:embed="rId5"/>
          <a:stretch>
            <a:fillRect/>
          </a:stretch>
        </p:blipFill>
        <p:spPr>
          <a:xfrm>
            <a:off x="5297500" y="2392788"/>
            <a:ext cx="628624" cy="648475"/>
          </a:xfrm>
          <a:prstGeom prst="rect">
            <a:avLst/>
          </a:prstGeom>
        </p:spPr>
      </p:pic>
      <p:pic>
        <p:nvPicPr>
          <p:cNvPr id="4" name="図 3"/>
          <p:cNvPicPr>
            <a:picLocks noChangeAspect="1"/>
          </p:cNvPicPr>
          <p:nvPr/>
        </p:nvPicPr>
        <p:blipFill>
          <a:blip r:embed="rId6"/>
          <a:stretch>
            <a:fillRect/>
          </a:stretch>
        </p:blipFill>
        <p:spPr>
          <a:xfrm>
            <a:off x="5256965" y="3296800"/>
            <a:ext cx="663056" cy="618356"/>
          </a:xfrm>
          <a:prstGeom prst="rect">
            <a:avLst/>
          </a:prstGeom>
        </p:spPr>
      </p:pic>
      <p:pic>
        <p:nvPicPr>
          <p:cNvPr id="5" name="図 4"/>
          <p:cNvPicPr>
            <a:picLocks noChangeAspect="1"/>
          </p:cNvPicPr>
          <p:nvPr/>
        </p:nvPicPr>
        <p:blipFill>
          <a:blip r:embed="rId7"/>
          <a:stretch>
            <a:fillRect/>
          </a:stretch>
        </p:blipFill>
        <p:spPr>
          <a:xfrm>
            <a:off x="5410200" y="1633538"/>
            <a:ext cx="597216" cy="501112"/>
          </a:xfrm>
          <a:prstGeom prst="rect">
            <a:avLst/>
          </a:prstGeom>
        </p:spPr>
      </p:pic>
      <p:pic>
        <p:nvPicPr>
          <p:cNvPr id="6" name="図 5"/>
          <p:cNvPicPr>
            <a:picLocks noChangeAspect="1"/>
          </p:cNvPicPr>
          <p:nvPr/>
        </p:nvPicPr>
        <p:blipFill>
          <a:blip r:embed="rId8"/>
          <a:stretch>
            <a:fillRect/>
          </a:stretch>
        </p:blipFill>
        <p:spPr>
          <a:xfrm>
            <a:off x="5088031" y="1363938"/>
            <a:ext cx="445299" cy="455306"/>
          </a:xfrm>
          <a:prstGeom prst="rect">
            <a:avLst/>
          </a:prstGeom>
        </p:spPr>
      </p:pic>
      <p:grpSp>
        <p:nvGrpSpPr>
          <p:cNvPr id="34" name="グループ化 33"/>
          <p:cNvGrpSpPr/>
          <p:nvPr/>
        </p:nvGrpSpPr>
        <p:grpSpPr>
          <a:xfrm>
            <a:off x="1812925" y="1325450"/>
            <a:ext cx="1344486" cy="614562"/>
            <a:chOff x="3342800" y="3040009"/>
            <a:chExt cx="1444115" cy="660102"/>
          </a:xfrm>
        </p:grpSpPr>
        <p:pic>
          <p:nvPicPr>
            <p:cNvPr id="35" name="図 34"/>
            <p:cNvPicPr>
              <a:picLocks noChangeAspect="1"/>
            </p:cNvPicPr>
            <p:nvPr/>
          </p:nvPicPr>
          <p:blipFill>
            <a:blip r:embed="rId9">
              <a:lum contrast="20000"/>
            </a:blip>
            <a:stretch>
              <a:fillRect/>
            </a:stretch>
          </p:blipFill>
          <p:spPr>
            <a:xfrm>
              <a:off x="3445145" y="3040009"/>
              <a:ext cx="1066341" cy="651653"/>
            </a:xfrm>
            <a:prstGeom prst="rect">
              <a:avLst/>
            </a:prstGeom>
          </p:spPr>
        </p:pic>
        <p:pic>
          <p:nvPicPr>
            <p:cNvPr id="36" name="図 35"/>
            <p:cNvPicPr>
              <a:picLocks noChangeAspect="1"/>
            </p:cNvPicPr>
            <p:nvPr/>
          </p:nvPicPr>
          <p:blipFill>
            <a:blip r:embed="rId10">
              <a:duotone>
                <a:schemeClr val="bg2">
                  <a:shade val="45000"/>
                  <a:satMod val="135000"/>
                </a:schemeClr>
                <a:prstClr val="white"/>
              </a:duotone>
            </a:blip>
            <a:stretch>
              <a:fillRect/>
            </a:stretch>
          </p:blipFill>
          <p:spPr>
            <a:xfrm>
              <a:off x="4255721" y="3180078"/>
              <a:ext cx="279636" cy="445231"/>
            </a:xfrm>
            <a:prstGeom prst="rect">
              <a:avLst/>
            </a:prstGeom>
          </p:spPr>
        </p:pic>
        <p:pic>
          <p:nvPicPr>
            <p:cNvPr id="37" name="図 36"/>
            <p:cNvPicPr>
              <a:picLocks noChangeAspect="1"/>
            </p:cNvPicPr>
            <p:nvPr/>
          </p:nvPicPr>
          <p:blipFill>
            <a:blip r:embed="rId10">
              <a:duotone>
                <a:schemeClr val="bg2">
                  <a:shade val="45000"/>
                  <a:satMod val="135000"/>
                </a:schemeClr>
                <a:prstClr val="white"/>
              </a:duotone>
            </a:blip>
            <a:stretch>
              <a:fillRect/>
            </a:stretch>
          </p:blipFill>
          <p:spPr>
            <a:xfrm>
              <a:off x="4507279" y="3180077"/>
              <a:ext cx="279636" cy="445231"/>
            </a:xfrm>
            <a:prstGeom prst="rect">
              <a:avLst/>
            </a:prstGeom>
          </p:spPr>
        </p:pic>
        <p:pic>
          <p:nvPicPr>
            <p:cNvPr id="38" name="図 37"/>
            <p:cNvPicPr>
              <a:picLocks noChangeAspect="1"/>
            </p:cNvPicPr>
            <p:nvPr/>
          </p:nvPicPr>
          <p:blipFill>
            <a:blip r:embed="rId11"/>
            <a:stretch>
              <a:fillRect/>
            </a:stretch>
          </p:blipFill>
          <p:spPr>
            <a:xfrm>
              <a:off x="3342800" y="3221228"/>
              <a:ext cx="1284000" cy="329676"/>
            </a:xfrm>
            <a:prstGeom prst="rect">
              <a:avLst/>
            </a:prstGeom>
          </p:spPr>
        </p:pic>
        <p:sp>
          <p:nvSpPr>
            <p:cNvPr id="39" name="テキスト ボックス 38"/>
            <p:cNvSpPr txBox="1"/>
            <p:nvPr/>
          </p:nvSpPr>
          <p:spPr>
            <a:xfrm>
              <a:off x="3561640" y="3500056"/>
              <a:ext cx="782587" cy="200055"/>
            </a:xfrm>
            <a:prstGeom prst="rect">
              <a:avLst/>
            </a:prstGeom>
            <a:noFill/>
          </p:spPr>
          <p:txBody>
            <a:bodyPr wrap="none" rtlCol="0">
              <a:spAutoFit/>
            </a:bodyPr>
            <a:lstStyle/>
            <a:p>
              <a:r>
                <a:rPr kumimoji="1" lang="en-US" altLang="ja-JP" sz="700" dirty="0" smtClean="0">
                  <a:latin typeface="+mn-ea"/>
                  <a:ea typeface="+mn-ea"/>
                </a:rPr>
                <a:t>Cloud</a:t>
              </a:r>
              <a:r>
                <a:rPr kumimoji="1" lang="ja-JP" altLang="en-US" sz="700" dirty="0" smtClean="0">
                  <a:latin typeface="+mn-ea"/>
                  <a:ea typeface="+mn-ea"/>
                </a:rPr>
                <a:t> </a:t>
              </a:r>
              <a:r>
                <a:rPr kumimoji="1" lang="en-US" altLang="ja-JP" sz="700" dirty="0" smtClean="0">
                  <a:latin typeface="+mn-ea"/>
                  <a:ea typeface="+mn-ea"/>
                </a:rPr>
                <a:t>Server</a:t>
              </a:r>
              <a:endParaRPr kumimoji="1" lang="ja-JP" altLang="en-US" sz="700" dirty="0">
                <a:latin typeface="+mn-ea"/>
                <a:ea typeface="+mn-ea"/>
              </a:endParaRPr>
            </a:p>
          </p:txBody>
        </p:sp>
      </p:grpSp>
      <p:pic>
        <p:nvPicPr>
          <p:cNvPr id="42" name="図 41"/>
          <p:cNvPicPr>
            <a:picLocks noChangeAspect="1"/>
          </p:cNvPicPr>
          <p:nvPr/>
        </p:nvPicPr>
        <p:blipFill>
          <a:blip r:embed="rId12"/>
          <a:stretch>
            <a:fillRect/>
          </a:stretch>
        </p:blipFill>
        <p:spPr>
          <a:xfrm>
            <a:off x="2566257" y="2343159"/>
            <a:ext cx="519232" cy="438766"/>
          </a:xfrm>
          <a:prstGeom prst="rect">
            <a:avLst/>
          </a:prstGeom>
        </p:spPr>
      </p:pic>
      <p:pic>
        <p:nvPicPr>
          <p:cNvPr id="33" name="図 3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742446" y="2187657"/>
            <a:ext cx="816667" cy="744457"/>
          </a:xfrm>
          <a:prstGeom prst="rect">
            <a:avLst/>
          </a:prstGeom>
        </p:spPr>
      </p:pic>
      <p:pic>
        <p:nvPicPr>
          <p:cNvPr id="7" name="図 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36394" y="2145017"/>
            <a:ext cx="842003" cy="653805"/>
          </a:xfrm>
          <a:prstGeom prst="rect">
            <a:avLst/>
          </a:prstGeom>
        </p:spPr>
      </p:pic>
      <p:pic>
        <p:nvPicPr>
          <p:cNvPr id="8" name="図 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450012" y="1912266"/>
            <a:ext cx="457864" cy="863636"/>
          </a:xfrm>
          <a:prstGeom prst="rect">
            <a:avLst/>
          </a:prstGeom>
        </p:spPr>
      </p:pic>
      <p:sp>
        <p:nvSpPr>
          <p:cNvPr id="10" name="正方形/長方形 9"/>
          <p:cNvSpPr/>
          <p:nvPr/>
        </p:nvSpPr>
        <p:spPr bwMode="auto">
          <a:xfrm>
            <a:off x="276226" y="1670732"/>
            <a:ext cx="1266356" cy="1118565"/>
          </a:xfrm>
          <a:prstGeom prst="rect">
            <a:avLst/>
          </a:prstGeom>
          <a:noFill/>
          <a:ln w="1270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solidFill>
                <a:schemeClr val="tx1"/>
              </a:solidFill>
              <a:effectLst/>
              <a:latin typeface="Arial" charset="0"/>
              <a:ea typeface="HGP創英角ｺﾞｼｯｸUB" pitchFamily="50" charset="-128"/>
            </a:endParaRPr>
          </a:p>
        </p:txBody>
      </p:sp>
      <p:sp>
        <p:nvSpPr>
          <p:cNvPr id="12" name="正方形/長方形 11"/>
          <p:cNvSpPr/>
          <p:nvPr/>
        </p:nvSpPr>
        <p:spPr bwMode="auto">
          <a:xfrm>
            <a:off x="276226" y="1670733"/>
            <a:ext cx="1266356" cy="180000"/>
          </a:xfrm>
          <a:prstGeom prst="rect">
            <a:avLst/>
          </a:prstGeom>
          <a:solidFill>
            <a:schemeClr val="bg1">
              <a:lumMod val="50000"/>
            </a:schemeClr>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36000" rIns="91440" bIns="3600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800" b="0" i="0" u="none" strike="noStrike" cap="none" normalizeH="0" baseline="0" dirty="0" smtClean="0">
                <a:ln>
                  <a:noFill/>
                </a:ln>
                <a:solidFill>
                  <a:schemeClr val="bg1"/>
                </a:solidFill>
                <a:effectLst/>
                <a:latin typeface="+mn-ea"/>
                <a:ea typeface="+mn-ea"/>
              </a:rPr>
              <a:t>店舗管理本部はパソコン</a:t>
            </a:r>
          </a:p>
        </p:txBody>
      </p:sp>
      <p:sp>
        <p:nvSpPr>
          <p:cNvPr id="49" name="正方形/長方形 48"/>
          <p:cNvSpPr/>
          <p:nvPr/>
        </p:nvSpPr>
        <p:spPr bwMode="auto">
          <a:xfrm>
            <a:off x="3315243" y="1680258"/>
            <a:ext cx="1266356" cy="1118565"/>
          </a:xfrm>
          <a:prstGeom prst="rect">
            <a:avLst/>
          </a:prstGeom>
          <a:noFill/>
          <a:ln w="1270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smtClean="0">
              <a:ln>
                <a:noFill/>
              </a:ln>
              <a:solidFill>
                <a:schemeClr val="tx1"/>
              </a:solidFill>
              <a:effectLst/>
              <a:latin typeface="Arial" charset="0"/>
              <a:ea typeface="HGP創英角ｺﾞｼｯｸUB" pitchFamily="50" charset="-128"/>
            </a:endParaRPr>
          </a:p>
        </p:txBody>
      </p:sp>
      <p:sp>
        <p:nvSpPr>
          <p:cNvPr id="50" name="正方形/長方形 49"/>
          <p:cNvSpPr/>
          <p:nvPr/>
        </p:nvSpPr>
        <p:spPr bwMode="auto">
          <a:xfrm>
            <a:off x="3315243" y="1680259"/>
            <a:ext cx="1266356" cy="180000"/>
          </a:xfrm>
          <a:prstGeom prst="rect">
            <a:avLst/>
          </a:prstGeom>
          <a:solidFill>
            <a:schemeClr val="bg1">
              <a:lumMod val="50000"/>
            </a:schemeClr>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36000" rIns="91440" bIns="3600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800" b="0" i="0" u="none" strike="noStrike" cap="none" normalizeH="0" baseline="0" dirty="0" smtClean="0">
                <a:ln>
                  <a:noFill/>
                </a:ln>
                <a:solidFill>
                  <a:schemeClr val="bg1"/>
                </a:solidFill>
                <a:effectLst/>
                <a:latin typeface="+mn-ea"/>
                <a:ea typeface="+mn-ea"/>
              </a:rPr>
              <a:t>移動中・外出先はスマホ</a:t>
            </a:r>
          </a:p>
        </p:txBody>
      </p:sp>
      <p:pic>
        <p:nvPicPr>
          <p:cNvPr id="13" name="図 1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7545" y="2452756"/>
            <a:ext cx="272376" cy="272376"/>
          </a:xfrm>
          <a:prstGeom prst="rect">
            <a:avLst/>
          </a:prstGeom>
        </p:spPr>
      </p:pic>
      <p:pic>
        <p:nvPicPr>
          <p:cNvPr id="52" name="図 51"/>
          <p:cNvPicPr>
            <a:picLocks noChangeAspect="1"/>
          </p:cNvPicPr>
          <p:nvPr/>
        </p:nvPicPr>
        <p:blipFill>
          <a:blip r:embed="rId11"/>
          <a:stretch>
            <a:fillRect/>
          </a:stretch>
        </p:blipFill>
        <p:spPr>
          <a:xfrm>
            <a:off x="382492" y="1947314"/>
            <a:ext cx="860782" cy="221012"/>
          </a:xfrm>
          <a:prstGeom prst="rect">
            <a:avLst/>
          </a:prstGeom>
        </p:spPr>
      </p:pic>
      <p:pic>
        <p:nvPicPr>
          <p:cNvPr id="14" name="図 13"/>
          <p:cNvPicPr>
            <a:picLocks noChangeAspect="1"/>
          </p:cNvPicPr>
          <p:nvPr/>
        </p:nvPicPr>
        <p:blipFill>
          <a:blip r:embed="rId17"/>
          <a:stretch>
            <a:fillRect/>
          </a:stretch>
        </p:blipFill>
        <p:spPr>
          <a:xfrm>
            <a:off x="4053691" y="2064715"/>
            <a:ext cx="438600" cy="495809"/>
          </a:xfrm>
          <a:prstGeom prst="rect">
            <a:avLst/>
          </a:prstGeom>
        </p:spPr>
      </p:pic>
      <p:pic>
        <p:nvPicPr>
          <p:cNvPr id="54" name="図 53"/>
          <p:cNvPicPr>
            <a:picLocks noChangeAspect="1"/>
          </p:cNvPicPr>
          <p:nvPr/>
        </p:nvPicPr>
        <p:blipFill>
          <a:blip r:embed="rId18"/>
          <a:stretch>
            <a:fillRect/>
          </a:stretch>
        </p:blipFill>
        <p:spPr>
          <a:xfrm>
            <a:off x="2087953" y="2733544"/>
            <a:ext cx="497099" cy="134138"/>
          </a:xfrm>
          <a:prstGeom prst="rect">
            <a:avLst/>
          </a:prstGeom>
        </p:spPr>
      </p:pic>
      <p:sp>
        <p:nvSpPr>
          <p:cNvPr id="15" name="下矢印 14"/>
          <p:cNvSpPr/>
          <p:nvPr/>
        </p:nvSpPr>
        <p:spPr bwMode="auto">
          <a:xfrm>
            <a:off x="2201822" y="1941459"/>
            <a:ext cx="103228" cy="268011"/>
          </a:xfrm>
          <a:prstGeom prst="downArrow">
            <a:avLst/>
          </a:prstGeom>
          <a:solidFill>
            <a:srgbClr val="3B83F7"/>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56" name="下矢印 55"/>
          <p:cNvSpPr/>
          <p:nvPr/>
        </p:nvSpPr>
        <p:spPr bwMode="auto">
          <a:xfrm flipV="1">
            <a:off x="2025687" y="1950820"/>
            <a:ext cx="103228" cy="268011"/>
          </a:xfrm>
          <a:prstGeom prst="downArrow">
            <a:avLst/>
          </a:prstGeom>
          <a:solidFill>
            <a:srgbClr val="7FB96F"/>
          </a:solidFill>
          <a:ln w="12700" cap="flat" cmpd="sng" algn="ctr">
            <a:no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200" b="0" i="0" u="none" strike="noStrike" cap="none" normalizeH="0" baseline="0" dirty="0" smtClean="0">
              <a:ln>
                <a:noFill/>
              </a:ln>
              <a:solidFill>
                <a:schemeClr val="tx1"/>
              </a:solidFill>
              <a:effectLst/>
              <a:latin typeface="+mn-ea"/>
              <a:ea typeface="+mn-ea"/>
            </a:endParaRPr>
          </a:p>
        </p:txBody>
      </p:sp>
      <p:sp>
        <p:nvSpPr>
          <p:cNvPr id="16" name="テキスト ボックス 15"/>
          <p:cNvSpPr txBox="1"/>
          <p:nvPr/>
        </p:nvSpPr>
        <p:spPr>
          <a:xfrm>
            <a:off x="2218768" y="1987903"/>
            <a:ext cx="569387" cy="184666"/>
          </a:xfrm>
          <a:prstGeom prst="rect">
            <a:avLst/>
          </a:prstGeom>
          <a:noFill/>
        </p:spPr>
        <p:txBody>
          <a:bodyPr wrap="none" rtlCol="0">
            <a:spAutoFit/>
          </a:bodyPr>
          <a:lstStyle/>
          <a:p>
            <a:r>
              <a:rPr kumimoji="1" lang="ja-JP" altLang="en-US" sz="600" dirty="0" smtClean="0">
                <a:latin typeface="+mn-ea"/>
                <a:ea typeface="+mn-ea"/>
              </a:rPr>
              <a:t>マスタ受信</a:t>
            </a:r>
            <a:endParaRPr kumimoji="1" lang="ja-JP" altLang="en-US" sz="600" dirty="0">
              <a:latin typeface="+mn-ea"/>
              <a:ea typeface="+mn-ea"/>
            </a:endParaRPr>
          </a:p>
        </p:txBody>
      </p:sp>
      <p:sp>
        <p:nvSpPr>
          <p:cNvPr id="17" name="テキスト ボックス 16"/>
          <p:cNvSpPr txBox="1"/>
          <p:nvPr/>
        </p:nvSpPr>
        <p:spPr>
          <a:xfrm>
            <a:off x="1528611" y="2002433"/>
            <a:ext cx="590225" cy="184666"/>
          </a:xfrm>
          <a:prstGeom prst="rect">
            <a:avLst/>
          </a:prstGeom>
          <a:noFill/>
        </p:spPr>
        <p:txBody>
          <a:bodyPr wrap="none" rtlCol="0">
            <a:spAutoFit/>
          </a:bodyPr>
          <a:lstStyle/>
          <a:p>
            <a:r>
              <a:rPr kumimoji="1" lang="en-US" altLang="ja-JP" sz="600" dirty="0" smtClean="0">
                <a:latin typeface="+mn-ea"/>
                <a:ea typeface="+mn-ea"/>
              </a:rPr>
              <a:t>POS</a:t>
            </a:r>
            <a:r>
              <a:rPr kumimoji="1" lang="ja-JP" altLang="en-US" sz="600" dirty="0" smtClean="0">
                <a:latin typeface="+mn-ea"/>
                <a:ea typeface="+mn-ea"/>
              </a:rPr>
              <a:t>データ</a:t>
            </a:r>
            <a:endParaRPr kumimoji="1" lang="ja-JP" altLang="en-US" sz="600" dirty="0">
              <a:latin typeface="+mn-ea"/>
              <a:ea typeface="+mn-ea"/>
            </a:endParaRPr>
          </a:p>
        </p:txBody>
      </p:sp>
      <p:pic>
        <p:nvPicPr>
          <p:cNvPr id="61" name="図 60"/>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07368" y="5160963"/>
            <a:ext cx="838551" cy="1512232"/>
          </a:xfrm>
          <a:prstGeom prst="rect">
            <a:avLst/>
          </a:prstGeom>
        </p:spPr>
      </p:pic>
      <p:pic>
        <p:nvPicPr>
          <p:cNvPr id="19" name="図 18"/>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254053" y="5418921"/>
            <a:ext cx="662560" cy="1194853"/>
          </a:xfrm>
          <a:prstGeom prst="rect">
            <a:avLst/>
          </a:prstGeom>
        </p:spPr>
      </p:pic>
      <p:pic>
        <p:nvPicPr>
          <p:cNvPr id="51" name="図 50"/>
          <p:cNvPicPr>
            <a:picLocks noChangeAspect="1"/>
          </p:cNvPicPr>
          <p:nvPr/>
        </p:nvPicPr>
        <p:blipFill>
          <a:blip r:embed="rId21"/>
          <a:stretch>
            <a:fillRect/>
          </a:stretch>
        </p:blipFill>
        <p:spPr>
          <a:xfrm>
            <a:off x="282380" y="4767224"/>
            <a:ext cx="1530545" cy="350876"/>
          </a:xfrm>
          <a:prstGeom prst="rect">
            <a:avLst/>
          </a:prstGeom>
        </p:spPr>
      </p:pic>
      <p:pic>
        <p:nvPicPr>
          <p:cNvPr id="11" name="図 10"/>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002810" y="5400062"/>
            <a:ext cx="705968" cy="127313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7"/>
          <p:cNvSpPr>
            <a:spLocks noGrp="1" noChangeArrowheads="1"/>
          </p:cNvSpPr>
          <p:nvPr>
            <p:ph type="sldNum" sz="quarter" idx="12"/>
          </p:nvPr>
        </p:nvSpPr>
        <p:spPr>
          <a:ln/>
        </p:spPr>
        <p:txBody>
          <a:bodyPr/>
          <a:lstStyle/>
          <a:p>
            <a:fld id="{6A88B646-63C7-41D9-9778-85B535E6C04E}" type="slidenum">
              <a:rPr lang="en-US" altLang="ja-JP"/>
              <a:pPr/>
              <a:t>5</a:t>
            </a:fld>
            <a:endParaRPr lang="en-US" altLang="ja-JP" dirty="0"/>
          </a:p>
        </p:txBody>
      </p:sp>
      <p:sp>
        <p:nvSpPr>
          <p:cNvPr id="733189" name="Text Box 28"/>
          <p:cNvSpPr txBox="1">
            <a:spLocks noChangeArrowheads="1"/>
          </p:cNvSpPr>
          <p:nvPr/>
        </p:nvSpPr>
        <p:spPr bwMode="auto">
          <a:xfrm>
            <a:off x="0" y="31750"/>
            <a:ext cx="9906000" cy="427038"/>
          </a:xfrm>
          <a:prstGeom prst="rect">
            <a:avLst/>
          </a:prstGeom>
          <a:solidFill>
            <a:schemeClr val="bg1"/>
          </a:solidFill>
          <a:ln>
            <a:noFill/>
          </a:ln>
          <a:effectLst>
            <a:outerShdw dist="28398" dir="1593903" algn="ctr" rotWithShape="0">
              <a:srgbClr val="DDDDDD">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FontTx/>
              <a:buNone/>
            </a:pPr>
            <a:r>
              <a:rPr kumimoji="0" lang="ja-JP" altLang="en-US" sz="2200" b="1" dirty="0" smtClean="0">
                <a:solidFill>
                  <a:srgbClr val="0066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他社</a:t>
            </a:r>
            <a:r>
              <a:rPr kumimoji="0" lang="en-US" altLang="ja-JP" sz="2200" b="1" dirty="0" smtClean="0">
                <a:solidFill>
                  <a:srgbClr val="0066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POS</a:t>
            </a:r>
            <a:r>
              <a:rPr kumimoji="0" lang="ja-JP" altLang="en-US" sz="2200" b="1" dirty="0" smtClean="0">
                <a:solidFill>
                  <a:srgbClr val="0066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レジとの違い</a:t>
            </a:r>
            <a:endParaRPr kumimoji="0" lang="en-US" altLang="ja-JP" sz="2200" b="1" dirty="0">
              <a:solidFill>
                <a:srgbClr val="006600"/>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endParaRPr>
          </a:p>
        </p:txBody>
      </p:sp>
      <p:sp>
        <p:nvSpPr>
          <p:cNvPr id="733230" name="Text Box 38"/>
          <p:cNvSpPr txBox="1">
            <a:spLocks noChangeArrowheads="1"/>
          </p:cNvSpPr>
          <p:nvPr/>
        </p:nvSpPr>
        <p:spPr bwMode="auto">
          <a:xfrm>
            <a:off x="280988" y="661988"/>
            <a:ext cx="9521825" cy="5847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1600" b="1" dirty="0" smtClean="0">
                <a:latin typeface="HG丸ｺﾞｼｯｸM-PRO" panose="020F0600000000000000" pitchFamily="50" charset="-128"/>
                <a:ea typeface="HG丸ｺﾞｼｯｸM-PRO" panose="020F0600000000000000" pitchFamily="50" charset="-128"/>
              </a:rPr>
              <a:t>ビジコムの</a:t>
            </a:r>
            <a:r>
              <a:rPr lang="en-US" altLang="ja-JP" sz="1600" b="1" dirty="0" smtClean="0">
                <a:latin typeface="HG丸ｺﾞｼｯｸM-PRO" panose="020F0600000000000000" pitchFamily="50" charset="-128"/>
                <a:ea typeface="HG丸ｺﾞｼｯｸM-PRO" panose="020F0600000000000000" pitchFamily="50" charset="-128"/>
              </a:rPr>
              <a:t>POS</a:t>
            </a:r>
            <a:r>
              <a:rPr lang="ja-JP" altLang="en-US" sz="1600" b="1" dirty="0" smtClean="0">
                <a:latin typeface="HG丸ｺﾞｼｯｸM-PRO" panose="020F0600000000000000" pitchFamily="50" charset="-128"/>
                <a:ea typeface="HG丸ｺﾞｼｯｸM-PRO" panose="020F0600000000000000" pitchFamily="50" charset="-128"/>
              </a:rPr>
              <a:t>レジは業務向けパソコンをハードウェアとして利用するので、ソフト一体型専用筐体の</a:t>
            </a:r>
            <a:r>
              <a:rPr lang="en-US" altLang="ja-JP" sz="1600" b="1" dirty="0" smtClean="0">
                <a:latin typeface="HG丸ｺﾞｼｯｸM-PRO" panose="020F0600000000000000" pitchFamily="50" charset="-128"/>
                <a:ea typeface="HG丸ｺﾞｼｯｸM-PRO" panose="020F0600000000000000" pitchFamily="50" charset="-128"/>
              </a:rPr>
              <a:t>POS</a:t>
            </a:r>
            <a:r>
              <a:rPr lang="ja-JP" altLang="en-US" sz="1600" b="1" dirty="0" smtClean="0">
                <a:latin typeface="HG丸ｺﾞｼｯｸM-PRO" panose="020F0600000000000000" pitchFamily="50" charset="-128"/>
                <a:ea typeface="HG丸ｺﾞｼｯｸM-PRO" panose="020F0600000000000000" pitchFamily="50" charset="-128"/>
              </a:rPr>
              <a:t>レジや、</a:t>
            </a:r>
            <a:r>
              <a:rPr lang="en-US" altLang="ja-JP" sz="1600" b="1" dirty="0" smtClean="0">
                <a:latin typeface="HG丸ｺﾞｼｯｸM-PRO" panose="020F0600000000000000" pitchFamily="50" charset="-128"/>
                <a:ea typeface="HG丸ｺﾞｼｯｸM-PRO" panose="020F0600000000000000" pitchFamily="50" charset="-128"/>
              </a:rPr>
              <a:t>iPad</a:t>
            </a:r>
            <a:r>
              <a:rPr lang="ja-JP" altLang="en-US" sz="1600" b="1" dirty="0">
                <a:latin typeface="HG丸ｺﾞｼｯｸM-PRO" panose="020F0600000000000000" pitchFamily="50" charset="-128"/>
                <a:ea typeface="HG丸ｺﾞｼｯｸM-PRO" panose="020F0600000000000000" pitchFamily="50" charset="-128"/>
              </a:rPr>
              <a:t>系</a:t>
            </a:r>
            <a:r>
              <a:rPr lang="ja-JP" altLang="en-US" sz="1600" b="1" dirty="0" smtClean="0">
                <a:latin typeface="HG丸ｺﾞｼｯｸM-PRO" panose="020F0600000000000000" pitchFamily="50" charset="-128"/>
                <a:ea typeface="HG丸ｺﾞｼｯｸM-PRO" panose="020F0600000000000000" pitchFamily="50" charset="-128"/>
              </a:rPr>
              <a:t>の</a:t>
            </a:r>
            <a:r>
              <a:rPr lang="en-US" altLang="ja-JP" sz="1600" b="1" dirty="0" smtClean="0">
                <a:latin typeface="HG丸ｺﾞｼｯｸM-PRO" panose="020F0600000000000000" pitchFamily="50" charset="-128"/>
                <a:ea typeface="HG丸ｺﾞｼｯｸM-PRO" panose="020F0600000000000000" pitchFamily="50" charset="-128"/>
              </a:rPr>
              <a:t>POS</a:t>
            </a:r>
            <a:r>
              <a:rPr lang="ja-JP" altLang="en-US" sz="1600" b="1" dirty="0" smtClean="0">
                <a:latin typeface="HG丸ｺﾞｼｯｸM-PRO" panose="020F0600000000000000" pitchFamily="50" charset="-128"/>
                <a:ea typeface="HG丸ｺﾞｼｯｸM-PRO" panose="020F0600000000000000" pitchFamily="50" charset="-128"/>
              </a:rPr>
              <a:t>レジとは異なり、様々なメリットがあります。</a:t>
            </a:r>
            <a:endParaRPr lang="ja-JP" altLang="en-US" sz="1600" b="1" dirty="0">
              <a:latin typeface="HG丸ｺﾞｼｯｸM-PRO" panose="020F0600000000000000" pitchFamily="50" charset="-128"/>
              <a:ea typeface="HG丸ｺﾞｼｯｸM-PRO" panose="020F0600000000000000"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3532890657"/>
              </p:ext>
            </p:extLst>
          </p:nvPr>
        </p:nvGraphicFramePr>
        <p:xfrm>
          <a:off x="340360" y="1246763"/>
          <a:ext cx="9225280" cy="5426574"/>
        </p:xfrm>
        <a:graphic>
          <a:graphicData uri="http://schemas.openxmlformats.org/drawingml/2006/table">
            <a:tbl>
              <a:tblPr firstRow="1" bandRow="1">
                <a:tableStyleId>{0505E3EF-67EA-436B-97B2-0124C06EBD24}</a:tableStyleId>
              </a:tblPr>
              <a:tblGrid>
                <a:gridCol w="1596505"/>
                <a:gridCol w="2375133"/>
                <a:gridCol w="2826327"/>
                <a:gridCol w="2427315"/>
              </a:tblGrid>
              <a:tr h="199592">
                <a:tc>
                  <a:txBody>
                    <a:bodyPr/>
                    <a:lstStyle/>
                    <a:p>
                      <a:endParaRPr kumimoji="1" lang="ja-JP" altLang="en-US" sz="1000" dirty="0"/>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a:r>
                        <a:rPr kumimoji="1" lang="ja-JP" altLang="en-US" sz="1000" dirty="0" smtClean="0"/>
                        <a:t>ビジコム</a:t>
                      </a:r>
                      <a:endParaRPr kumimoji="1" lang="ja-JP" altLang="en-US" sz="1000" dirty="0"/>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a:r>
                        <a:rPr kumimoji="1" lang="ja-JP" altLang="en-US" sz="1000" dirty="0" smtClean="0"/>
                        <a:t>専用筐体一体型</a:t>
                      </a:r>
                      <a:r>
                        <a:rPr kumimoji="1" lang="en-US" altLang="ja-JP" sz="1000" dirty="0" smtClean="0"/>
                        <a:t>POS</a:t>
                      </a:r>
                      <a:endParaRPr kumimoji="1" lang="ja-JP" altLang="en-US" sz="1000" dirty="0"/>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a:r>
                        <a:rPr kumimoji="1" lang="en-US" altLang="ja-JP" sz="1000" dirty="0" smtClean="0"/>
                        <a:t>iPad</a:t>
                      </a:r>
                      <a:r>
                        <a:rPr kumimoji="1" lang="ja-JP" altLang="en-US" sz="1000" baseline="0" dirty="0" smtClean="0"/>
                        <a:t>  </a:t>
                      </a:r>
                      <a:r>
                        <a:rPr kumimoji="1" lang="en-US" altLang="ja-JP" sz="1000" dirty="0" smtClean="0"/>
                        <a:t>POS</a:t>
                      </a:r>
                      <a:endParaRPr kumimoji="1" lang="ja-JP" altLang="en-US" sz="1000" dirty="0"/>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r>
              <a:tr h="960605">
                <a:tc>
                  <a:txBody>
                    <a:bodyPr/>
                    <a:lstStyle/>
                    <a:p>
                      <a:r>
                        <a:rPr kumimoji="1" lang="en-US" altLang="ja-JP" sz="900" dirty="0" smtClean="0"/>
                        <a:t>POS</a:t>
                      </a:r>
                      <a:r>
                        <a:rPr kumimoji="1" lang="ja-JP" altLang="en-US" sz="900" dirty="0" smtClean="0"/>
                        <a:t>アプリ</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ja-JP" altLang="en-US" sz="900" dirty="0" smtClean="0"/>
                        <a:t>パッケージタイプなので幅広い業種で使えるだけでなく、ランニングコストが安い。顧客・在庫管理が標準搭載。</a:t>
                      </a:r>
                      <a:endParaRPr kumimoji="1" lang="en-US" altLang="ja-JP" sz="900" dirty="0" smtClean="0"/>
                    </a:p>
                    <a:p>
                      <a:r>
                        <a:rPr kumimoji="1" lang="en-US" altLang="ja-JP" sz="900" dirty="0" smtClean="0"/>
                        <a:t>OS</a:t>
                      </a:r>
                      <a:r>
                        <a:rPr kumimoji="1" lang="ja-JP" altLang="en-US" sz="900" dirty="0" smtClean="0"/>
                        <a:t>のバージョンアップや時代のニーズに合わせた機能を順次提供。</a:t>
                      </a:r>
                      <a:endParaRPr kumimoji="1" lang="en-US" altLang="ja-JP" sz="900" dirty="0" smtClean="0"/>
                    </a:p>
                    <a:p>
                      <a:r>
                        <a:rPr kumimoji="1" lang="ja-JP" altLang="en-US" sz="900" dirty="0" smtClean="0">
                          <a:solidFill>
                            <a:srgbClr val="FF0000"/>
                          </a:solidFill>
                        </a:rPr>
                        <a:t>商品マスタ数</a:t>
                      </a:r>
                      <a:r>
                        <a:rPr kumimoji="1" lang="en-US" altLang="ja-JP" sz="900" dirty="0" smtClean="0">
                          <a:solidFill>
                            <a:srgbClr val="FF0000"/>
                          </a:solidFill>
                        </a:rPr>
                        <a:t>10</a:t>
                      </a:r>
                      <a:r>
                        <a:rPr kumimoji="1" lang="ja-JP" altLang="en-US" sz="900" dirty="0" smtClean="0">
                          <a:solidFill>
                            <a:srgbClr val="FF0000"/>
                          </a:solidFill>
                        </a:rPr>
                        <a:t>万件以上対応</a:t>
                      </a:r>
                      <a:endParaRPr kumimoji="1" lang="en-US" altLang="ja-JP" sz="900" dirty="0" smtClean="0">
                        <a:solidFill>
                          <a:srgbClr val="FF0000"/>
                        </a:solidFill>
                      </a:endParaRPr>
                    </a:p>
                    <a:p>
                      <a:r>
                        <a:rPr kumimoji="1" lang="ja-JP" altLang="en-US" sz="900" dirty="0" smtClean="0"/>
                        <a:t>インターネットに接続しなくても使える。</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rowSpan="2">
                  <a:txBody>
                    <a:bodyPr/>
                    <a:lstStyle/>
                    <a:p>
                      <a:r>
                        <a:rPr kumimoji="1" lang="ja-JP" altLang="en-US" sz="900" dirty="0" smtClean="0"/>
                        <a:t>専用筐体に</a:t>
                      </a:r>
                      <a:r>
                        <a:rPr kumimoji="1" lang="en-US" altLang="ja-JP" sz="900" dirty="0" smtClean="0"/>
                        <a:t>POS</a:t>
                      </a:r>
                      <a:r>
                        <a:rPr kumimoji="1" lang="ja-JP" altLang="en-US" sz="900" dirty="0" smtClean="0"/>
                        <a:t>アプリが搭載されたタイプ。ハードウェアが選べず、アプリはカスタマイズが基本で高価。ハードウェアに依存する部分が大きく、アプリのバージョンアップがされにくい。</a:t>
                      </a:r>
                      <a:endParaRPr kumimoji="1" lang="en-US" altLang="ja-JP" sz="900" dirty="0" smtClean="0"/>
                    </a:p>
                    <a:p>
                      <a:r>
                        <a:rPr kumimoji="1" lang="ja-JP" altLang="en-US" sz="900" dirty="0" smtClean="0"/>
                        <a:t>また、ハードウェアが古くなった場合は丸ごと交換が必要で、アプリも再度カスタマイズが必要になり高い。</a:t>
                      </a:r>
                      <a:endParaRPr kumimoji="1" lang="en-US" altLang="ja-JP" sz="900" dirty="0" smtClean="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ja-JP" altLang="en-US" sz="900" dirty="0" smtClean="0"/>
                        <a:t>販売機能をメインとしたものが多く、顧客管理・在庫管理などの機能が弱い。</a:t>
                      </a:r>
                      <a:r>
                        <a:rPr kumimoji="1" lang="en-US" altLang="ja-JP" sz="900" dirty="0" smtClean="0"/>
                        <a:t>iOS</a:t>
                      </a:r>
                      <a:r>
                        <a:rPr kumimoji="1" lang="ja-JP" altLang="en-US" sz="900" dirty="0" err="1" smtClean="0"/>
                        <a:t>に依</a:t>
                      </a:r>
                      <a:r>
                        <a:rPr kumimoji="1" lang="ja-JP" altLang="en-US" sz="900" dirty="0" smtClean="0"/>
                        <a:t>存しているので、必要な機能搭載に時間がかかる場合も。</a:t>
                      </a:r>
                      <a:endParaRPr kumimoji="1" lang="en-US" altLang="ja-JP" sz="900" dirty="0" smtClean="0"/>
                    </a:p>
                    <a:p>
                      <a:r>
                        <a:rPr kumimoji="1" lang="ja-JP" altLang="en-US" sz="900" dirty="0" smtClean="0"/>
                        <a:t>基本的にインターネットへの接続必須。</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r>
              <a:tr h="523967">
                <a:tc>
                  <a:txBody>
                    <a:bodyPr/>
                    <a:lstStyle/>
                    <a:p>
                      <a:r>
                        <a:rPr kumimoji="1" lang="ja-JP" altLang="en-US" sz="900" dirty="0" smtClean="0"/>
                        <a:t>ハードウェア</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ja-JP" altLang="en-US" sz="900" dirty="0" smtClean="0"/>
                        <a:t>お店に合わせたスペック・サイズ・カラーなどが</a:t>
                      </a:r>
                      <a:r>
                        <a:rPr kumimoji="1" lang="ja-JP" altLang="en-US" sz="900" dirty="0" smtClean="0">
                          <a:solidFill>
                            <a:srgbClr val="FF0000"/>
                          </a:solidFill>
                        </a:rPr>
                        <a:t>自由に選べる</a:t>
                      </a:r>
                      <a:r>
                        <a:rPr kumimoji="1" lang="ja-JP" altLang="en-US" sz="900" dirty="0" smtClean="0"/>
                        <a:t>。汎用機なので価格も安い。</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vMerge="1">
                  <a:txBody>
                    <a:bodyPr/>
                    <a:lstStyle/>
                    <a:p>
                      <a:endParaRPr kumimoji="1" lang="ja-JP" altLang="en-US"/>
                    </a:p>
                  </a:txBody>
                  <a:tcPr/>
                </a:tc>
                <a:tc>
                  <a:txBody>
                    <a:bodyPr/>
                    <a:lstStyle/>
                    <a:p>
                      <a:r>
                        <a:rPr kumimoji="1" lang="en-US" altLang="ja-JP" sz="900" dirty="0" smtClean="0"/>
                        <a:t>iPad</a:t>
                      </a:r>
                      <a:r>
                        <a:rPr kumimoji="1" lang="ja-JP" altLang="en-US" sz="900" dirty="0" smtClean="0"/>
                        <a:t>のみ。</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r>
              <a:tr h="523967">
                <a:tc>
                  <a:txBody>
                    <a:bodyPr/>
                    <a:lstStyle/>
                    <a:p>
                      <a:r>
                        <a:rPr kumimoji="1" lang="ja-JP" altLang="en-US" sz="900" dirty="0" smtClean="0"/>
                        <a:t>周辺機器</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smtClean="0"/>
                        <a:t>有線接続で</a:t>
                      </a:r>
                      <a:r>
                        <a:rPr kumimoji="1" lang="ja-JP" altLang="en-US" sz="900" dirty="0" smtClean="0">
                          <a:solidFill>
                            <a:srgbClr val="FF0000"/>
                          </a:solidFill>
                        </a:rPr>
                        <a:t>安定稼働</a:t>
                      </a:r>
                      <a:r>
                        <a:rPr kumimoji="1" lang="ja-JP" altLang="en-US" sz="900" dirty="0" smtClean="0"/>
                        <a:t>。用途に合わせて変更も可能。</a:t>
                      </a:r>
                      <a:endParaRPr kumimoji="1" lang="en-US" altLang="ja-JP" sz="900" dirty="0" smtClean="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ja-JP" altLang="en-US" sz="900" dirty="0" smtClean="0"/>
                        <a:t>ハードウェア一体型、または、ハードウェアに依存するため、選択肢がない。</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smtClean="0"/>
                        <a:t>無線接続のため回線が切れることがあり、特にレシートプリンターが止まると業務に支障が出る場合も。</a:t>
                      </a: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r>
              <a:tr h="592580">
                <a:tc>
                  <a:txBody>
                    <a:bodyPr/>
                    <a:lstStyle/>
                    <a:p>
                      <a:r>
                        <a:rPr kumimoji="1" lang="ja-JP" altLang="en-US" sz="900" dirty="0" smtClean="0"/>
                        <a:t>サポート体制</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smtClean="0"/>
                        <a:t>自社カスタマーセンターで電話・メールにて対応。</a:t>
                      </a:r>
                      <a:r>
                        <a:rPr kumimoji="1" lang="ja-JP" altLang="en-US" sz="900" dirty="0" smtClean="0">
                          <a:solidFill>
                            <a:srgbClr val="FF0000"/>
                          </a:solidFill>
                        </a:rPr>
                        <a:t>平日</a:t>
                      </a:r>
                      <a:r>
                        <a:rPr kumimoji="1" lang="en-US" altLang="ja-JP" sz="900" dirty="0" smtClean="0">
                          <a:solidFill>
                            <a:srgbClr val="FF0000"/>
                          </a:solidFill>
                        </a:rPr>
                        <a:t>10</a:t>
                      </a:r>
                      <a:r>
                        <a:rPr kumimoji="1" lang="ja-JP" altLang="en-US" sz="900" dirty="0" smtClean="0">
                          <a:solidFill>
                            <a:srgbClr val="FF0000"/>
                          </a:solidFill>
                        </a:rPr>
                        <a:t>～</a:t>
                      </a:r>
                      <a:r>
                        <a:rPr kumimoji="1" lang="en-US" altLang="ja-JP" sz="900" dirty="0" smtClean="0">
                          <a:solidFill>
                            <a:srgbClr val="FF0000"/>
                          </a:solidFill>
                        </a:rPr>
                        <a:t>18</a:t>
                      </a:r>
                      <a:r>
                        <a:rPr kumimoji="1" lang="ja-JP" altLang="en-US" sz="900" dirty="0" smtClean="0">
                          <a:solidFill>
                            <a:srgbClr val="FF0000"/>
                          </a:solidFill>
                        </a:rPr>
                        <a:t>時は無料！</a:t>
                      </a:r>
                      <a:endParaRPr kumimoji="1" lang="en-US" altLang="ja-JP" sz="900" dirty="0" smtClean="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dirty="0" smtClean="0"/>
                        <a:t>365</a:t>
                      </a:r>
                      <a:r>
                        <a:rPr kumimoji="1" lang="ja-JP" altLang="en-US" sz="900" dirty="0" smtClean="0"/>
                        <a:t>日</a:t>
                      </a:r>
                      <a:r>
                        <a:rPr kumimoji="1" lang="en-US" altLang="ja-JP" sz="900" dirty="0" smtClean="0"/>
                        <a:t>10</a:t>
                      </a:r>
                      <a:r>
                        <a:rPr kumimoji="1" lang="ja-JP" altLang="en-US" sz="900" dirty="0" smtClean="0"/>
                        <a:t>～</a:t>
                      </a:r>
                      <a:r>
                        <a:rPr kumimoji="1" lang="en-US" altLang="ja-JP" sz="900" dirty="0" smtClean="0"/>
                        <a:t>22</a:t>
                      </a:r>
                      <a:r>
                        <a:rPr kumimoji="1" lang="ja-JP" altLang="en-US" sz="900" dirty="0" smtClean="0"/>
                        <a:t>時対応プランも有償でご用意。</a:t>
                      </a:r>
                      <a:endParaRPr kumimoji="1" lang="en-US" altLang="ja-JP" sz="900" dirty="0" smtClean="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smtClean="0"/>
                        <a:t>メールのみや、土日・夜間非対応のところも。</a:t>
                      </a: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r>
              <a:tr h="669513">
                <a:tc>
                  <a:txBody>
                    <a:bodyPr/>
                    <a:lstStyle/>
                    <a:p>
                      <a:r>
                        <a:rPr kumimoji="1" lang="ja-JP" altLang="en-US" sz="900" dirty="0" smtClean="0"/>
                        <a:t>ハードウェア保守</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ja-JP" altLang="en-US" sz="900" dirty="0" smtClean="0"/>
                        <a:t>ハードウェアメーカーと提携した、</a:t>
                      </a:r>
                      <a:r>
                        <a:rPr kumimoji="1" lang="en-US" altLang="ja-JP" sz="900" dirty="0" smtClean="0">
                          <a:solidFill>
                            <a:srgbClr val="FF0000"/>
                          </a:solidFill>
                        </a:rPr>
                        <a:t>365</a:t>
                      </a:r>
                      <a:r>
                        <a:rPr kumimoji="1" lang="ja-JP" altLang="en-US" sz="900" dirty="0" smtClean="0">
                          <a:solidFill>
                            <a:srgbClr val="FF0000"/>
                          </a:solidFill>
                        </a:rPr>
                        <a:t>日対応のオンサイト保守</a:t>
                      </a:r>
                      <a:r>
                        <a:rPr kumimoji="1" lang="ja-JP" altLang="en-US" sz="900" dirty="0" smtClean="0"/>
                        <a:t>を完備。</a:t>
                      </a:r>
                      <a:endParaRPr kumimoji="1" lang="en-US" altLang="ja-JP" sz="9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smtClean="0"/>
                        <a:t>パソコンのため</a:t>
                      </a:r>
                      <a:r>
                        <a:rPr kumimoji="1" lang="en-US" altLang="ja-JP" sz="900" dirty="0" smtClean="0"/>
                        <a:t>5</a:t>
                      </a:r>
                      <a:r>
                        <a:rPr kumimoji="1" lang="ja-JP" altLang="en-US" sz="900" dirty="0" smtClean="0"/>
                        <a:t>年以上は利用可能。</a:t>
                      </a:r>
                      <a:endParaRPr kumimoji="1" lang="en-US" altLang="ja-JP" sz="900" dirty="0" smtClean="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ja-JP" altLang="en-US" sz="900" dirty="0" smtClean="0"/>
                        <a:t>独自の保守網を完備。</a:t>
                      </a:r>
                      <a:endParaRPr kumimoji="1" lang="en-US" altLang="ja-JP" sz="900" dirty="0" smtClean="0"/>
                    </a:p>
                    <a:p>
                      <a:r>
                        <a:rPr kumimoji="1" lang="ja-JP" altLang="en-US" sz="900" dirty="0" smtClean="0"/>
                        <a:t>ハードウェアとアプリが一体のため、故障原因の切り分け、判定に時間がかかる。</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en-US" altLang="ja-JP" sz="900" dirty="0" smtClean="0"/>
                        <a:t>iPad</a:t>
                      </a:r>
                      <a:r>
                        <a:rPr kumimoji="1" lang="ja-JP" altLang="en-US" sz="900" dirty="0" smtClean="0"/>
                        <a:t>のため基本的になし。予備機としてもう</a:t>
                      </a:r>
                      <a:r>
                        <a:rPr kumimoji="1" lang="en-US" altLang="ja-JP" sz="900" dirty="0" smtClean="0"/>
                        <a:t>1</a:t>
                      </a:r>
                      <a:r>
                        <a:rPr kumimoji="1" lang="ja-JP" altLang="en-US" sz="900" dirty="0" smtClean="0"/>
                        <a:t>台用意しておく必要もあり。</a:t>
                      </a:r>
                      <a:endParaRPr kumimoji="1" lang="en-US" altLang="ja-JP" sz="9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smtClean="0"/>
                        <a:t>また、ハード寿命が</a:t>
                      </a:r>
                      <a:r>
                        <a:rPr kumimoji="1" lang="en-US" altLang="ja-JP" sz="900" dirty="0" smtClean="0"/>
                        <a:t>2-3</a:t>
                      </a:r>
                      <a:r>
                        <a:rPr kumimoji="1" lang="ja-JP" altLang="en-US" sz="900" dirty="0" smtClean="0"/>
                        <a:t>年と短く交換頻度が高い。</a:t>
                      </a: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r>
              <a:tr h="815059">
                <a:tc>
                  <a:txBody>
                    <a:bodyPr/>
                    <a:lstStyle/>
                    <a:p>
                      <a:r>
                        <a:rPr kumimoji="1" lang="ja-JP" altLang="en-US" sz="900" dirty="0" smtClean="0"/>
                        <a:t>拡張性（ソフト）</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ja-JP" altLang="en-US" sz="900" dirty="0" smtClean="0"/>
                        <a:t>各社の販売管理ソフトと連携</a:t>
                      </a:r>
                      <a:endParaRPr kumimoji="1" lang="en-US" altLang="ja-JP" sz="900" dirty="0" smtClean="0"/>
                    </a:p>
                    <a:p>
                      <a:r>
                        <a:rPr kumimoji="1" lang="ja-JP" altLang="en-US" sz="800" dirty="0" smtClean="0"/>
                        <a:t>（</a:t>
                      </a:r>
                      <a:r>
                        <a:rPr kumimoji="1" lang="en-US" altLang="ja-JP" sz="800" dirty="0" smtClean="0"/>
                        <a:t>PCA</a:t>
                      </a:r>
                      <a:r>
                        <a:rPr kumimoji="1" lang="ja-JP" altLang="en-US" sz="800" dirty="0" err="1" smtClean="0"/>
                        <a:t>、</a:t>
                      </a:r>
                      <a:r>
                        <a:rPr kumimoji="1" lang="ja-JP" altLang="en-US" sz="800" dirty="0" smtClean="0"/>
                        <a:t>応研、</a:t>
                      </a:r>
                      <a:r>
                        <a:rPr kumimoji="1" lang="en-US" altLang="ja-JP" sz="800" dirty="0" smtClean="0"/>
                        <a:t>OBC</a:t>
                      </a:r>
                      <a:r>
                        <a:rPr kumimoji="1" lang="ja-JP" altLang="en-US" sz="800" dirty="0" err="1" smtClean="0"/>
                        <a:t>、</a:t>
                      </a:r>
                      <a:r>
                        <a:rPr kumimoji="1" lang="ja-JP" altLang="en-US" sz="800" dirty="0" smtClean="0"/>
                        <a:t>大塚商会、弥生など）</a:t>
                      </a:r>
                      <a:endParaRPr kumimoji="1" lang="en-US" altLang="ja-JP" sz="800" dirty="0" smtClean="0"/>
                    </a:p>
                    <a:p>
                      <a:r>
                        <a:rPr kumimoji="1" lang="en-US" altLang="ja-JP" sz="900" dirty="0" smtClean="0"/>
                        <a:t>EC</a:t>
                      </a:r>
                      <a:r>
                        <a:rPr kumimoji="1" lang="ja-JP" altLang="en-US" sz="900" dirty="0" smtClean="0"/>
                        <a:t>サイト在庫連携</a:t>
                      </a:r>
                      <a:endParaRPr kumimoji="1" lang="en-US" altLang="ja-JP" sz="900" dirty="0" smtClean="0"/>
                    </a:p>
                    <a:p>
                      <a:r>
                        <a:rPr kumimoji="1" lang="ja-JP" altLang="en-US" sz="800" dirty="0" smtClean="0"/>
                        <a:t>（</a:t>
                      </a:r>
                      <a:r>
                        <a:rPr kumimoji="1" lang="en-US" altLang="ja-JP" sz="800" dirty="0" err="1" smtClean="0"/>
                        <a:t>Zaiko</a:t>
                      </a:r>
                      <a:r>
                        <a:rPr kumimoji="1" lang="ja-JP" altLang="en-US" sz="800" dirty="0" smtClean="0"/>
                        <a:t>ロボット・ネクストエンジン）</a:t>
                      </a:r>
                      <a:endParaRPr kumimoji="1" lang="en-US" altLang="ja-JP" sz="800" dirty="0" smtClean="0"/>
                    </a:p>
                    <a:p>
                      <a:r>
                        <a:rPr kumimoji="1" lang="ja-JP" altLang="en-US" sz="900" dirty="0" smtClean="0"/>
                        <a:t>農産物直売所向けシステム</a:t>
                      </a:r>
                      <a:endParaRPr kumimoji="1" lang="en-US" altLang="ja-JP" sz="900" dirty="0" smtClean="0"/>
                    </a:p>
                    <a:p>
                      <a:r>
                        <a:rPr kumimoji="1" lang="ja-JP" altLang="en-US" sz="900" dirty="0" smtClean="0"/>
                        <a:t>拡張ソフトは</a:t>
                      </a:r>
                      <a:r>
                        <a:rPr kumimoji="1" lang="en-US" altLang="ja-JP" sz="900" dirty="0" smtClean="0"/>
                        <a:t>Windows</a:t>
                      </a:r>
                      <a:r>
                        <a:rPr kumimoji="1" lang="ja-JP" altLang="en-US" sz="900" dirty="0" smtClean="0"/>
                        <a:t>利用のものが多く、連携のハードルが低い。</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rowSpan="2">
                  <a:txBody>
                    <a:bodyPr/>
                    <a:lstStyle/>
                    <a:p>
                      <a:r>
                        <a:rPr kumimoji="1" lang="ja-JP" altLang="en-US" sz="900" dirty="0" smtClean="0"/>
                        <a:t>ハードウェア、アプリ、それぞれが対応しているか、の確認が必要</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ja-JP" altLang="en-US" sz="900" dirty="0" smtClean="0"/>
                        <a:t>他社連携の場合、その会社が</a:t>
                      </a:r>
                      <a:r>
                        <a:rPr kumimoji="1" lang="en-US" altLang="ja-JP" sz="900" dirty="0" smtClean="0"/>
                        <a:t>iOS</a:t>
                      </a:r>
                      <a:r>
                        <a:rPr kumimoji="1" lang="ja-JP" altLang="en-US" sz="900" dirty="0" smtClean="0"/>
                        <a:t>版の開発をおこなっていないと連携できない。連携できるソフトが少ない。</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r>
              <a:tr h="523967">
                <a:tc>
                  <a:txBody>
                    <a:bodyPr/>
                    <a:lstStyle/>
                    <a:p>
                      <a:r>
                        <a:rPr kumimoji="1" lang="ja-JP" altLang="en-US" sz="900" dirty="0" smtClean="0"/>
                        <a:t>拡張性（ハード）</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ja-JP" altLang="en-US" sz="900" dirty="0" smtClean="0">
                          <a:solidFill>
                            <a:srgbClr val="FF0000"/>
                          </a:solidFill>
                        </a:rPr>
                        <a:t>自動釣銭機、ラベルプリンター</a:t>
                      </a:r>
                      <a:r>
                        <a:rPr kumimoji="1" lang="ja-JP" altLang="en-US" sz="900" dirty="0" smtClean="0"/>
                        <a:t>、飲食店向けオーダリング端末、決済端末など、幅広く対応</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vMerge="1">
                  <a:txBody>
                    <a:bodyPr/>
                    <a:lstStyle/>
                    <a:p>
                      <a:endParaRPr kumimoji="1" lang="ja-JP" altLang="en-US" sz="10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en-US" altLang="ja-JP" sz="900" dirty="0" smtClean="0"/>
                        <a:t>iOS</a:t>
                      </a:r>
                      <a:r>
                        <a:rPr kumimoji="1" lang="ja-JP" altLang="en-US" sz="900" dirty="0" smtClean="0"/>
                        <a:t>に対応していない、コネクタの変換器が必要、電源供給ができない、などのハードル。</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r>
              <a:tr h="0">
                <a:tc>
                  <a:txBody>
                    <a:bodyPr/>
                    <a:lstStyle/>
                    <a:p>
                      <a:r>
                        <a:rPr kumimoji="1" lang="ja-JP" altLang="en-US" sz="900" dirty="0" smtClean="0"/>
                        <a:t>その他提供ソリューション</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ja-JP" altLang="en-US" sz="900" dirty="0" smtClean="0">
                          <a:solidFill>
                            <a:srgbClr val="FF0000"/>
                          </a:solidFill>
                        </a:rPr>
                        <a:t>免税書類作成システム、スマホ会員証</a:t>
                      </a:r>
                      <a:endParaRPr kumimoji="1" lang="ja-JP" altLang="en-US" sz="900" dirty="0">
                        <a:solidFill>
                          <a:srgbClr val="FF0000"/>
                        </a:solidFill>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ja-JP" altLang="en-US" sz="900" dirty="0" smtClean="0"/>
                        <a:t>都度カスタマイズ</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r>
                        <a:rPr kumimoji="1" lang="ja-JP" altLang="en-US" sz="900" dirty="0" smtClean="0"/>
                        <a:t>勤怠管理システムなど</a:t>
                      </a:r>
                      <a:endParaRPr kumimoji="1" lang="ja-JP" altLang="en-US" sz="900"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91140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スライド番号プレースホルダー 3"/>
          <p:cNvSpPr>
            <a:spLocks noGrp="1"/>
          </p:cNvSpPr>
          <p:nvPr>
            <p:ph type="sldNum" sz="quarter" idx="12"/>
          </p:nvPr>
        </p:nvSpPr>
        <p:spPr>
          <a:xfrm>
            <a:off x="7594600" y="6637338"/>
            <a:ext cx="2311400" cy="379412"/>
          </a:xfrm>
        </p:spPr>
        <p:txBody>
          <a:bodyPr/>
          <a:lstStyle/>
          <a:p>
            <a:pPr algn="r"/>
            <a:fld id="{AD274A60-3AFC-40F8-8155-9B29EA201751}" type="slidenum">
              <a:rPr lang="en-US" altLang="ja-JP"/>
              <a:pPr algn="r"/>
              <a:t>6</a:t>
            </a:fld>
            <a:endParaRPr lang="en-US" altLang="ja-JP" dirty="0"/>
          </a:p>
        </p:txBody>
      </p:sp>
      <p:pic>
        <p:nvPicPr>
          <p:cNvPr id="736258" name="Picture 2113" descr="p2-2"/>
          <p:cNvPicPr>
            <a:picLocks noChangeAspect="1" noChangeArrowheads="1"/>
          </p:cNvPicPr>
          <p:nvPr/>
        </p:nvPicPr>
        <p:blipFill>
          <a:blip r:embed="rId4">
            <a:extLst>
              <a:ext uri="{28A0092B-C50C-407E-A947-70E740481C1C}">
                <a14:useLocalDpi xmlns:a14="http://schemas.microsoft.com/office/drawing/2010/main" val="0"/>
              </a:ext>
            </a:extLst>
          </a:blip>
          <a:srcRect l="2322" r="13345" b="1910"/>
          <a:stretch>
            <a:fillRect/>
          </a:stretch>
        </p:blipFill>
        <p:spPr bwMode="auto">
          <a:xfrm>
            <a:off x="3382963" y="1639888"/>
            <a:ext cx="3170237" cy="315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6259" name="Picture 3" descr="名称未設定-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7700" y="676275"/>
            <a:ext cx="2579688" cy="2551113"/>
          </a:xfrm>
          <a:prstGeom prst="rect">
            <a:avLst/>
          </a:prstGeom>
          <a:noFill/>
          <a:extLst>
            <a:ext uri="{909E8E84-426E-40DD-AFC4-6F175D3DCCD1}">
              <a14:hiddenFill xmlns:a14="http://schemas.microsoft.com/office/drawing/2010/main">
                <a:solidFill>
                  <a:srgbClr val="FFFFFF"/>
                </a:solidFill>
              </a14:hiddenFill>
            </a:ext>
          </a:extLst>
        </p:spPr>
      </p:pic>
      <p:sp>
        <p:nvSpPr>
          <p:cNvPr id="736260" name="Text Box 2096"/>
          <p:cNvSpPr txBox="1">
            <a:spLocks noChangeArrowheads="1"/>
          </p:cNvSpPr>
          <p:nvPr/>
        </p:nvSpPr>
        <p:spPr bwMode="auto">
          <a:xfrm>
            <a:off x="0" y="28575"/>
            <a:ext cx="9906000" cy="427038"/>
          </a:xfrm>
          <a:prstGeom prst="rect">
            <a:avLst/>
          </a:prstGeom>
          <a:noFill/>
          <a:ln>
            <a:noFill/>
          </a:ln>
          <a:effectLst>
            <a:outerShdw dist="28398" dir="1593903" algn="ctr" rotWithShape="0">
              <a:srgbClr val="DDDDDD">
                <a:alpha val="50000"/>
              </a:srgb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ja-JP" altLang="en-US" sz="2200" b="1">
                <a:solidFill>
                  <a:srgbClr val="006600"/>
                </a:solidFill>
                <a:latin typeface="HG丸ｺﾞｼｯｸM-PRO" panose="020F0600000000000000" pitchFamily="50" charset="-128"/>
                <a:ea typeface="HG丸ｺﾞｼｯｸM-PRO" panose="020F0600000000000000" pitchFamily="50" charset="-128"/>
              </a:rPr>
              <a:t>「</a:t>
            </a:r>
            <a:r>
              <a:rPr kumimoji="0" lang="en-US" altLang="ja-JP" sz="2200" b="1">
                <a:solidFill>
                  <a:srgbClr val="006600"/>
                </a:solidFill>
                <a:latin typeface="HG丸ｺﾞｼｯｸM-PRO" panose="020F0600000000000000" pitchFamily="50" charset="-128"/>
                <a:ea typeface="HG丸ｺﾞｼｯｸM-PRO" panose="020F0600000000000000" pitchFamily="50" charset="-128"/>
              </a:rPr>
              <a:t>BCPOS</a:t>
            </a:r>
            <a:r>
              <a:rPr kumimoji="0" lang="ja-JP" altLang="en-US" sz="2200" b="1">
                <a:solidFill>
                  <a:srgbClr val="006600"/>
                </a:solidFill>
                <a:latin typeface="HG丸ｺﾞｼｯｸM-PRO" panose="020F0600000000000000" pitchFamily="50" charset="-128"/>
                <a:ea typeface="HG丸ｺﾞｼｯｸM-PRO" panose="020F0600000000000000" pitchFamily="50" charset="-128"/>
              </a:rPr>
              <a:t>」の導入実績</a:t>
            </a:r>
          </a:p>
        </p:txBody>
      </p:sp>
      <p:sp>
        <p:nvSpPr>
          <p:cNvPr id="736261" name="Rectangle 2081"/>
          <p:cNvSpPr>
            <a:spLocks noChangeArrowheads="1"/>
          </p:cNvSpPr>
          <p:nvPr/>
        </p:nvSpPr>
        <p:spPr bwMode="auto">
          <a:xfrm>
            <a:off x="249238" y="1227138"/>
            <a:ext cx="4686300" cy="35194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spcBef>
                <a:spcPct val="0"/>
              </a:spcBef>
              <a:buFontTx/>
              <a:buNone/>
            </a:pPr>
            <a:r>
              <a:rPr lang="en-US" altLang="ja-JP" sz="1100" b="1">
                <a:latin typeface="HG丸ｺﾞｼｯｸM-PRO" panose="020F0600000000000000" pitchFamily="50" charset="-128"/>
                <a:ea typeface="HG丸ｺﾞｼｯｸM-PRO" panose="020F0600000000000000" pitchFamily="50" charset="-128"/>
              </a:rPr>
              <a:t>■ </a:t>
            </a:r>
            <a:r>
              <a:rPr lang="ja-JP" altLang="en-US" sz="1100" b="1">
                <a:latin typeface="HG丸ｺﾞｼｯｸM-PRO" panose="020F0600000000000000" pitchFamily="50" charset="-128"/>
                <a:ea typeface="HG丸ｺﾞｼｯｸM-PRO" panose="020F0600000000000000" pitchFamily="50" charset="-128"/>
              </a:rPr>
              <a:t>物販店</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アパレル、ブティック、衣料品、子供服、服飾雑貨、靴、</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カバン、アクセサリー、メガネ、コンタクト、呉服店、</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食品、健康食品、洋菓子・和菓子、酒販、精米店、海産物直売所、</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日用雑貨、趣味雑貨、手芸、機械工具、ホームセンター、</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薬局、化粧品、サプリメント、書店、ビデオ、</a:t>
            </a:r>
            <a:r>
              <a:rPr lang="en-US" altLang="ja-JP" sz="1100">
                <a:latin typeface="HG丸ｺﾞｼｯｸM-PRO" panose="020F0600000000000000" pitchFamily="50" charset="-128"/>
                <a:ea typeface="HG丸ｺﾞｼｯｸM-PRO" panose="020F0600000000000000" pitchFamily="50" charset="-128"/>
              </a:rPr>
              <a:t>DVD</a:t>
            </a:r>
            <a:r>
              <a:rPr lang="ja-JP" altLang="en-US" sz="1100">
                <a:latin typeface="HG丸ｺﾞｼｯｸM-PRO" panose="020F0600000000000000" pitchFamily="50" charset="-128"/>
                <a:ea typeface="HG丸ｺﾞｼｯｸM-PRO" panose="020F0600000000000000" pitchFamily="50" charset="-128"/>
              </a:rPr>
              <a:t>・</a:t>
            </a:r>
            <a:r>
              <a:rPr lang="en-US" altLang="ja-JP" sz="1100">
                <a:latin typeface="HG丸ｺﾞｼｯｸM-PRO" panose="020F0600000000000000" pitchFamily="50" charset="-128"/>
                <a:ea typeface="HG丸ｺﾞｼｯｸM-PRO" panose="020F0600000000000000" pitchFamily="50" charset="-128"/>
              </a:rPr>
              <a:t>CD</a:t>
            </a:r>
            <a:r>
              <a:rPr lang="ja-JP" altLang="en-US" sz="1100">
                <a:latin typeface="HG丸ｺﾞｼｯｸM-PRO" panose="020F0600000000000000" pitchFamily="50" charset="-128"/>
                <a:ea typeface="HG丸ｺﾞｼｯｸM-PRO" panose="020F0600000000000000" pitchFamily="50" charset="-128"/>
              </a:rPr>
              <a:t>・ゲーム、</a:t>
            </a:r>
            <a:endParaRPr lang="en-US" altLang="ja-JP" sz="1100">
              <a:latin typeface="HG丸ｺﾞｼｯｸM-PRO" panose="020F0600000000000000" pitchFamily="50" charset="-128"/>
              <a:ea typeface="HG丸ｺﾞｼｯｸM-PRO" panose="020F0600000000000000" pitchFamily="50" charset="-128"/>
            </a:endParaRP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楽器、</a:t>
            </a:r>
            <a:r>
              <a:rPr lang="en-US" altLang="ja-JP" sz="1100">
                <a:latin typeface="HG丸ｺﾞｼｯｸM-PRO" panose="020F0600000000000000" pitchFamily="50" charset="-128"/>
                <a:ea typeface="HG丸ｺﾞｼｯｸM-PRO" panose="020F0600000000000000" pitchFamily="50" charset="-128"/>
              </a:rPr>
              <a:t>PC</a:t>
            </a:r>
            <a:r>
              <a:rPr lang="ja-JP" altLang="en-US" sz="1100">
                <a:latin typeface="HG丸ｺﾞｼｯｸM-PRO" panose="020F0600000000000000" pitchFamily="50" charset="-128"/>
                <a:ea typeface="HG丸ｺﾞｼｯｸM-PRO" panose="020F0600000000000000" pitchFamily="50" charset="-128"/>
              </a:rPr>
              <a:t>ショップ、電化製品、カメラ、携帯ショップ、</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玩具、文具、スポーツ用品、車・バイク・自転車用品</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家具、インテリア、生活雑貨、家電、仏具</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園芸、生花、造花、ペットショップ、熱帯魚ショップ</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福祉用品、ベビー用品、キッズ用品</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お土産、贈答販売、催事場</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ホテル、旅館内売店、美術館、免税店</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企業内売店、学校内売店、工場内売店</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道の駅、サービスエリア売店</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スポーツ施設、スキー場、アミューズメント施設</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ゴルフ練習場、貸フットサル場、貸テニス場</a:t>
            </a:r>
          </a:p>
        </p:txBody>
      </p:sp>
      <p:sp>
        <p:nvSpPr>
          <p:cNvPr id="736262" name="Rectangle 2082"/>
          <p:cNvSpPr>
            <a:spLocks noChangeArrowheads="1"/>
          </p:cNvSpPr>
          <p:nvPr/>
        </p:nvSpPr>
        <p:spPr bwMode="auto">
          <a:xfrm>
            <a:off x="249238" y="4797425"/>
            <a:ext cx="5848350" cy="898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spcBef>
                <a:spcPct val="0"/>
              </a:spcBef>
              <a:buFontTx/>
              <a:buNone/>
            </a:pPr>
            <a:r>
              <a:rPr lang="en-US" altLang="ja-JP" sz="1100" b="1">
                <a:latin typeface="HG丸ｺﾞｼｯｸM-PRO" panose="020F0600000000000000" pitchFamily="50" charset="-128"/>
                <a:ea typeface="HG丸ｺﾞｼｯｸM-PRO" panose="020F0600000000000000" pitchFamily="50" charset="-128"/>
              </a:rPr>
              <a:t>■ </a:t>
            </a:r>
            <a:r>
              <a:rPr lang="ja-JP" altLang="en-US" sz="1100" b="1">
                <a:latin typeface="HG丸ｺﾞｼｯｸM-PRO" panose="020F0600000000000000" pitchFamily="50" charset="-128"/>
                <a:ea typeface="HG丸ｺﾞｼｯｸM-PRO" panose="020F0600000000000000" pitchFamily="50" charset="-128"/>
              </a:rPr>
              <a:t>サービス</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美容（エステサロン・ネイルサロン・美容室）</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飲食店</a:t>
            </a:r>
            <a:r>
              <a:rPr lang="en-US" altLang="ja-JP" sz="1100">
                <a:latin typeface="HG丸ｺﾞｼｯｸM-PRO" panose="020F0600000000000000" pitchFamily="50" charset="-128"/>
                <a:ea typeface="HG丸ｺﾞｼｯｸM-PRO" panose="020F0600000000000000" pitchFamily="50" charset="-128"/>
              </a:rPr>
              <a:t>(</a:t>
            </a:r>
            <a:r>
              <a:rPr lang="ja-JP" altLang="en-US" sz="1100">
                <a:latin typeface="HG丸ｺﾞｼｯｸM-PRO" panose="020F0600000000000000" pitchFamily="50" charset="-128"/>
                <a:ea typeface="HG丸ｺﾞｼｯｸM-PRO" panose="020F0600000000000000" pitchFamily="50" charset="-128"/>
              </a:rPr>
              <a:t>カフェ・喫茶・ファストフード・レストラン・居酒屋・焼肉）</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マッサージ、整体院、針灸、温浴施設、日焼けサロン、将棋クラブ、</a:t>
            </a:r>
            <a:r>
              <a:rPr lang="en-US" altLang="ja-JP" sz="1100">
                <a:latin typeface="HG丸ｺﾞｼｯｸM-PRO" panose="020F0600000000000000" pitchFamily="50" charset="-128"/>
                <a:ea typeface="HG丸ｺﾞｼｯｸM-PRO" panose="020F0600000000000000" pitchFamily="50" charset="-128"/>
              </a:rPr>
              <a:t>DTP</a:t>
            </a:r>
            <a:r>
              <a:rPr lang="ja-JP" altLang="en-US" sz="1100">
                <a:latin typeface="HG丸ｺﾞｼｯｸM-PRO" panose="020F0600000000000000" pitchFamily="50" charset="-128"/>
                <a:ea typeface="HG丸ｺﾞｼｯｸM-PRO" panose="020F0600000000000000" pitchFamily="50" charset="-128"/>
              </a:rPr>
              <a:t>ショップ</a:t>
            </a:r>
          </a:p>
        </p:txBody>
      </p:sp>
      <p:sp>
        <p:nvSpPr>
          <p:cNvPr id="736263" name="Rectangle 2084"/>
          <p:cNvSpPr>
            <a:spLocks noChangeArrowheads="1"/>
          </p:cNvSpPr>
          <p:nvPr/>
        </p:nvSpPr>
        <p:spPr bwMode="auto">
          <a:xfrm>
            <a:off x="4062413" y="5788025"/>
            <a:ext cx="2114550" cy="898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spcBef>
                <a:spcPct val="0"/>
              </a:spcBef>
              <a:buFontTx/>
              <a:buNone/>
            </a:pPr>
            <a:r>
              <a:rPr lang="en-US" altLang="ja-JP" sz="1100" b="1">
                <a:latin typeface="HG丸ｺﾞｼｯｸM-PRO" panose="020F0600000000000000" pitchFamily="50" charset="-128"/>
                <a:ea typeface="HG丸ｺﾞｼｯｸM-PRO" panose="020F0600000000000000" pitchFamily="50" charset="-128"/>
              </a:rPr>
              <a:t>■</a:t>
            </a:r>
            <a:r>
              <a:rPr lang="ja-JP" altLang="en-US" sz="1100" b="1">
                <a:latin typeface="HG丸ｺﾞｼｯｸM-PRO" panose="020F0600000000000000" pitchFamily="50" charset="-128"/>
                <a:ea typeface="HG丸ｺﾞｼｯｸM-PRO" panose="020F0600000000000000" pitchFamily="50" charset="-128"/>
              </a:rPr>
              <a:t>委託販売</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農産物直売所、地域物産展</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道の駅、セル</a:t>
            </a:r>
            <a:r>
              <a:rPr lang="en-US" altLang="ja-JP" sz="1100">
                <a:latin typeface="HG丸ｺﾞｼｯｸM-PRO" panose="020F0600000000000000" pitchFamily="50" charset="-128"/>
                <a:ea typeface="HG丸ｺﾞｼｯｸM-PRO" panose="020F0600000000000000" pitchFamily="50" charset="-128"/>
              </a:rPr>
              <a:t>DVD</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レンタルショーケース</a:t>
            </a:r>
          </a:p>
        </p:txBody>
      </p:sp>
      <p:sp>
        <p:nvSpPr>
          <p:cNvPr id="736264" name="Rectangle 2088"/>
          <p:cNvSpPr>
            <a:spLocks noChangeArrowheads="1"/>
          </p:cNvSpPr>
          <p:nvPr/>
        </p:nvSpPr>
        <p:spPr bwMode="auto">
          <a:xfrm>
            <a:off x="1133475" y="911225"/>
            <a:ext cx="3171825" cy="307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dirty="0">
                <a:latin typeface="HG丸ｺﾞｼｯｸM-PRO" panose="020F0600000000000000" pitchFamily="50" charset="-128"/>
                <a:ea typeface="HG丸ｺﾞｼｯｸM-PRO" panose="020F0600000000000000" pitchFamily="50" charset="-128"/>
              </a:rPr>
              <a:t>【 100</a:t>
            </a:r>
            <a:r>
              <a:rPr lang="ja-JP" altLang="en-US" sz="1400" b="1" dirty="0">
                <a:latin typeface="HG丸ｺﾞｼｯｸM-PRO" panose="020F0600000000000000" pitchFamily="50" charset="-128"/>
                <a:ea typeface="HG丸ｺﾞｼｯｸM-PRO" panose="020F0600000000000000" pitchFamily="50" charset="-128"/>
              </a:rPr>
              <a:t>業種以上 </a:t>
            </a:r>
            <a:r>
              <a:rPr lang="en-US" altLang="ja-JP" sz="1400" b="1" dirty="0" smtClean="0">
                <a:latin typeface="HG丸ｺﾞｼｯｸM-PRO" panose="020F0600000000000000" pitchFamily="50" charset="-128"/>
                <a:ea typeface="HG丸ｺﾞｼｯｸM-PRO" panose="020F0600000000000000" pitchFamily="50" charset="-128"/>
              </a:rPr>
              <a:t>16,000</a:t>
            </a:r>
            <a:r>
              <a:rPr lang="ja-JP" altLang="en-US" sz="1400" b="1" dirty="0">
                <a:latin typeface="HG丸ｺﾞｼｯｸM-PRO" panose="020F0600000000000000" pitchFamily="50" charset="-128"/>
                <a:ea typeface="HG丸ｺﾞｼｯｸM-PRO" panose="020F0600000000000000" pitchFamily="50" charset="-128"/>
              </a:rPr>
              <a:t>セット </a:t>
            </a:r>
            <a:r>
              <a:rPr lang="en-US" altLang="ja-JP" sz="1400" b="1" dirty="0">
                <a:latin typeface="HG丸ｺﾞｼｯｸM-PRO" panose="020F0600000000000000" pitchFamily="50" charset="-128"/>
                <a:ea typeface="HG丸ｺﾞｼｯｸM-PRO" panose="020F0600000000000000" pitchFamily="50" charset="-128"/>
              </a:rPr>
              <a:t>】</a:t>
            </a:r>
          </a:p>
        </p:txBody>
      </p:sp>
      <p:sp>
        <p:nvSpPr>
          <p:cNvPr id="736265" name="Rectangle 2089"/>
          <p:cNvSpPr>
            <a:spLocks noChangeArrowheads="1"/>
          </p:cNvSpPr>
          <p:nvPr/>
        </p:nvSpPr>
        <p:spPr bwMode="auto">
          <a:xfrm>
            <a:off x="5537200" y="911225"/>
            <a:ext cx="2333625"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b="1">
                <a:latin typeface="HG丸ｺﾞｼｯｸM-PRO" panose="020F0600000000000000" pitchFamily="50" charset="-128"/>
                <a:ea typeface="HG丸ｺﾞｼｯｸM-PRO" panose="020F0600000000000000" pitchFamily="50" charset="-128"/>
              </a:rPr>
              <a:t>【 4,700</a:t>
            </a:r>
            <a:r>
              <a:rPr lang="ja-JP" altLang="en-US" sz="1400" b="1">
                <a:latin typeface="HG丸ｺﾞｼｯｸM-PRO" panose="020F0600000000000000" pitchFamily="50" charset="-128"/>
                <a:ea typeface="HG丸ｺﾞｼｯｸM-PRO" panose="020F0600000000000000" pitchFamily="50" charset="-128"/>
              </a:rPr>
              <a:t>店舗 </a:t>
            </a:r>
            <a:r>
              <a:rPr lang="en-US" altLang="ja-JP" sz="1400" b="1">
                <a:latin typeface="HG丸ｺﾞｼｯｸM-PRO" panose="020F0600000000000000" pitchFamily="50" charset="-128"/>
                <a:ea typeface="HG丸ｺﾞｼｯｸM-PRO" panose="020F0600000000000000" pitchFamily="50" charset="-128"/>
              </a:rPr>
              <a:t>】</a:t>
            </a:r>
          </a:p>
        </p:txBody>
      </p:sp>
      <p:sp>
        <p:nvSpPr>
          <p:cNvPr id="736267" name="Text Box 2110"/>
          <p:cNvSpPr txBox="1">
            <a:spLocks noChangeArrowheads="1"/>
          </p:cNvSpPr>
          <p:nvPr/>
        </p:nvSpPr>
        <p:spPr bwMode="auto">
          <a:xfrm>
            <a:off x="239713" y="541338"/>
            <a:ext cx="8678862"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ビジコムの</a:t>
            </a:r>
            <a:r>
              <a:rPr lang="en-US" altLang="ja-JP" sz="1600" b="1">
                <a:latin typeface="HG丸ｺﾞｼｯｸM-PRO" panose="020F0600000000000000" pitchFamily="50" charset="-128"/>
                <a:ea typeface="HG丸ｺﾞｼｯｸM-PRO" panose="020F0600000000000000" pitchFamily="50" charset="-128"/>
              </a:rPr>
              <a:t>POS</a:t>
            </a:r>
            <a:r>
              <a:rPr lang="ja-JP" altLang="en-US" sz="1600" b="1">
                <a:latin typeface="HG丸ｺﾞｼｯｸM-PRO" panose="020F0600000000000000" pitchFamily="50" charset="-128"/>
                <a:ea typeface="HG丸ｺﾞｼｯｸM-PRO" panose="020F0600000000000000" pitchFamily="50" charset="-128"/>
              </a:rPr>
              <a:t>システムは、日本全国で利用されています。</a:t>
            </a:r>
          </a:p>
        </p:txBody>
      </p:sp>
      <p:sp>
        <p:nvSpPr>
          <p:cNvPr id="736268" name="Rectangle 2085"/>
          <p:cNvSpPr>
            <a:spLocks noChangeArrowheads="1"/>
          </p:cNvSpPr>
          <p:nvPr/>
        </p:nvSpPr>
        <p:spPr bwMode="auto">
          <a:xfrm>
            <a:off x="249238" y="5788025"/>
            <a:ext cx="3581400" cy="898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spcBef>
                <a:spcPct val="0"/>
              </a:spcBef>
              <a:buFontTx/>
              <a:buNone/>
            </a:pPr>
            <a:r>
              <a:rPr lang="en-US" altLang="ja-JP" sz="1100" b="1">
                <a:latin typeface="HG丸ｺﾞｼｯｸM-PRO" panose="020F0600000000000000" pitchFamily="50" charset="-128"/>
                <a:ea typeface="HG丸ｺﾞｼｯｸM-PRO" panose="020F0600000000000000" pitchFamily="50" charset="-128"/>
              </a:rPr>
              <a:t>■</a:t>
            </a:r>
            <a:r>
              <a:rPr lang="ja-JP" altLang="en-US" sz="1100" b="1">
                <a:latin typeface="HG丸ｺﾞｼｯｸM-PRO" panose="020F0600000000000000" pitchFamily="50" charset="-128"/>
                <a:ea typeface="HG丸ｺﾞｼｯｸM-PRO" panose="020F0600000000000000" pitchFamily="50" charset="-128"/>
              </a:rPr>
              <a:t>リサイクル</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総合リサイクル、衣料品、ブランド品</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ビデオ、</a:t>
            </a:r>
            <a:r>
              <a:rPr lang="en-US" altLang="ja-JP" sz="1100">
                <a:latin typeface="HG丸ｺﾞｼｯｸM-PRO" panose="020F0600000000000000" pitchFamily="50" charset="-128"/>
                <a:ea typeface="HG丸ｺﾞｼｯｸM-PRO" panose="020F0600000000000000" pitchFamily="50" charset="-128"/>
              </a:rPr>
              <a:t>CD</a:t>
            </a:r>
            <a:r>
              <a:rPr lang="ja-JP" altLang="en-US" sz="1100">
                <a:latin typeface="HG丸ｺﾞｼｯｸM-PRO" panose="020F0600000000000000" pitchFamily="50" charset="-128"/>
                <a:ea typeface="HG丸ｺﾞｼｯｸM-PRO" panose="020F0600000000000000" pitchFamily="50" charset="-128"/>
              </a:rPr>
              <a:t>、</a:t>
            </a:r>
            <a:r>
              <a:rPr lang="en-US" altLang="ja-JP" sz="1100">
                <a:latin typeface="HG丸ｺﾞｼｯｸM-PRO" panose="020F0600000000000000" pitchFamily="50" charset="-128"/>
                <a:ea typeface="HG丸ｺﾞｼｯｸM-PRO" panose="020F0600000000000000" pitchFamily="50" charset="-128"/>
              </a:rPr>
              <a:t>DVD</a:t>
            </a:r>
            <a:r>
              <a:rPr lang="ja-JP" altLang="en-US" sz="1100">
                <a:latin typeface="HG丸ｺﾞｼｯｸM-PRO" panose="020F0600000000000000" pitchFamily="50" charset="-128"/>
                <a:ea typeface="HG丸ｺﾞｼｯｸM-PRO" panose="020F0600000000000000" pitchFamily="50" charset="-128"/>
              </a:rPr>
              <a:t>、ＴＶゲーム、書籍</a:t>
            </a:r>
          </a:p>
          <a:p>
            <a:pPr eaLnBrk="1" hangingPunct="1">
              <a:lnSpc>
                <a:spcPct val="120000"/>
              </a:lnSpc>
              <a:spcBef>
                <a:spcPct val="0"/>
              </a:spcBef>
              <a:buFontTx/>
              <a:buNone/>
            </a:pPr>
            <a:r>
              <a:rPr lang="ja-JP" altLang="en-US" sz="1100">
                <a:latin typeface="HG丸ｺﾞｼｯｸM-PRO" panose="020F0600000000000000" pitchFamily="50" charset="-128"/>
                <a:ea typeface="HG丸ｺﾞｼｯｸM-PRO" panose="020F0600000000000000" pitchFamily="50" charset="-128"/>
              </a:rPr>
              <a:t>スポーツ用品、厨房用品、家具、家電</a:t>
            </a:r>
          </a:p>
        </p:txBody>
      </p:sp>
      <p:sp>
        <p:nvSpPr>
          <p:cNvPr id="736269" name="Rectangle 2108"/>
          <p:cNvSpPr>
            <a:spLocks noChangeArrowheads="1"/>
          </p:cNvSpPr>
          <p:nvPr/>
        </p:nvSpPr>
        <p:spPr bwMode="auto">
          <a:xfrm>
            <a:off x="5656263" y="2776538"/>
            <a:ext cx="1868487" cy="260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r" eaLnBrk="1" hangingPunct="1">
              <a:spcBef>
                <a:spcPct val="0"/>
              </a:spcBef>
              <a:buFontTx/>
              <a:buNone/>
            </a:pPr>
            <a:r>
              <a:rPr lang="en-US" altLang="ja-JP" sz="1100" b="1">
                <a:latin typeface="HG丸ｺﾞｼｯｸM-PRO" panose="020F0600000000000000" pitchFamily="50" charset="-128"/>
                <a:ea typeface="HG丸ｺﾞｼｯｸM-PRO" panose="020F0600000000000000" pitchFamily="50" charset="-128"/>
              </a:rPr>
              <a:t>■</a:t>
            </a:r>
            <a:r>
              <a:rPr lang="ja-JP" altLang="en-US" sz="1100" b="1">
                <a:latin typeface="HG丸ｺﾞｼｯｸM-PRO" panose="020F0600000000000000" pitchFamily="50" charset="-128"/>
                <a:ea typeface="HG丸ｺﾞｼｯｸM-PRO" panose="020F0600000000000000" pitchFamily="50" charset="-128"/>
              </a:rPr>
              <a:t>業種別導入比率</a:t>
            </a:r>
            <a:endParaRPr lang="ja-JP" altLang="en-US" sz="1100">
              <a:latin typeface="HG丸ｺﾞｼｯｸM-PRO" panose="020F0600000000000000" pitchFamily="50" charset="-128"/>
              <a:ea typeface="HG丸ｺﾞｼｯｸM-PRO" panose="020F0600000000000000" pitchFamily="50" charset="-128"/>
            </a:endParaRPr>
          </a:p>
        </p:txBody>
      </p:sp>
      <p:pic>
        <p:nvPicPr>
          <p:cNvPr id="736270" name="図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67188" y="877888"/>
            <a:ext cx="14763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36271" name="Object 94"/>
          <p:cNvGraphicFramePr>
            <a:graphicFrameLocks noChangeAspect="1"/>
          </p:cNvGraphicFramePr>
          <p:nvPr/>
        </p:nvGraphicFramePr>
        <p:xfrm>
          <a:off x="334963" y="944563"/>
          <a:ext cx="960437" cy="284162"/>
        </p:xfrm>
        <a:graphic>
          <a:graphicData uri="http://schemas.openxmlformats.org/presentationml/2006/ole">
            <mc:AlternateContent xmlns:mc="http://schemas.openxmlformats.org/markup-compatibility/2006">
              <mc:Choice xmlns:v="urn:schemas-microsoft-com:vml" Requires="v">
                <p:oleObj spid="_x0000_s736332" name="Image" r:id="rId7" imgW="3314286" imgH="977778" progId="Photoshop.Image.12">
                  <p:embed/>
                </p:oleObj>
              </mc:Choice>
              <mc:Fallback>
                <p:oleObj name="Image" r:id="rId7" imgW="3314286" imgH="977778" progId="Photoshop.Image.12">
                  <p:embed/>
                  <p:pic>
                    <p:nvPicPr>
                      <p:cNvPr id="0" name="Object 9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963" y="944563"/>
                        <a:ext cx="960437"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36273" name="Line 17"/>
          <p:cNvSpPr>
            <a:spLocks noChangeShapeType="1"/>
          </p:cNvSpPr>
          <p:nvPr/>
        </p:nvSpPr>
        <p:spPr bwMode="auto">
          <a:xfrm flipH="1">
            <a:off x="8334375" y="2686050"/>
            <a:ext cx="0" cy="655638"/>
          </a:xfrm>
          <a:prstGeom prst="line">
            <a:avLst/>
          </a:prstGeom>
          <a:noFill/>
          <a:ln w="19050">
            <a:solidFill>
              <a:srgbClr val="FF0000"/>
            </a:solidFill>
            <a:round/>
            <a:headEnd type="oval" w="med" len="me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pic>
        <p:nvPicPr>
          <p:cNvPr id="736274" name="Picture 18" descr="名称未設定-1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19763" y="3351213"/>
            <a:ext cx="3878262" cy="34401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6243" name="Object 94"/>
          <p:cNvGraphicFramePr>
            <a:graphicFrameLocks noChangeAspect="1"/>
          </p:cNvGraphicFramePr>
          <p:nvPr/>
        </p:nvGraphicFramePr>
        <p:xfrm>
          <a:off x="3914775" y="874713"/>
          <a:ext cx="2057400" cy="606425"/>
        </p:xfrm>
        <a:graphic>
          <a:graphicData uri="http://schemas.openxmlformats.org/presentationml/2006/ole">
            <mc:AlternateContent xmlns:mc="http://schemas.openxmlformats.org/markup-compatibility/2006">
              <mc:Choice xmlns:v="urn:schemas-microsoft-com:vml" Requires="v">
                <p:oleObj spid="_x0000_s266318" name="Image" r:id="rId4" imgW="3314286" imgH="977778" progId="Photoshop.Image.13">
                  <p:embed/>
                </p:oleObj>
              </mc:Choice>
              <mc:Fallback>
                <p:oleObj name="Image" r:id="rId4" imgW="3314286" imgH="977778" progId="Photoshop.Image.13">
                  <p:embed/>
                  <p:pic>
                    <p:nvPicPr>
                      <p:cNvPr id="0" name="Object 9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4775" y="874713"/>
                        <a:ext cx="2057400" cy="6064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6244" name="Rectangle 62"/>
          <p:cNvSpPr>
            <a:spLocks noChangeArrowheads="1"/>
          </p:cNvSpPr>
          <p:nvPr/>
        </p:nvSpPr>
        <p:spPr bwMode="auto">
          <a:xfrm>
            <a:off x="2994025" y="392113"/>
            <a:ext cx="3921125" cy="5334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685800" indent="-22860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600" b="1" dirty="0">
                <a:solidFill>
                  <a:srgbClr val="5F5F5F"/>
                </a:solidFill>
                <a:latin typeface="HG丸ｺﾞｼｯｸM-PRO" panose="020F0600000000000000" pitchFamily="50" charset="-128"/>
                <a:ea typeface="HG丸ｺﾞｼｯｸM-PRO" panose="020F0600000000000000" pitchFamily="50" charset="-128"/>
              </a:rPr>
              <a:t>クラウド連動</a:t>
            </a:r>
            <a:r>
              <a:rPr lang="en-US" altLang="ja-JP" sz="1600" b="1" dirty="0" smtClean="0">
                <a:solidFill>
                  <a:srgbClr val="5F5F5F"/>
                </a:solidFill>
                <a:latin typeface="HG丸ｺﾞｼｯｸM-PRO" panose="020F0600000000000000" pitchFamily="50" charset="-128"/>
                <a:ea typeface="HG丸ｺﾞｼｯｸM-PRO" panose="020F0600000000000000" pitchFamily="50" charset="-128"/>
              </a:rPr>
              <a:t>POS</a:t>
            </a:r>
            <a:r>
              <a:rPr lang="ja-JP" altLang="en-US" sz="1600" b="1" dirty="0" smtClean="0">
                <a:solidFill>
                  <a:srgbClr val="5F5F5F"/>
                </a:solidFill>
                <a:latin typeface="HG丸ｺﾞｼｯｸM-PRO" panose="020F0600000000000000" pitchFamily="50" charset="-128"/>
                <a:ea typeface="HG丸ｺﾞｼｯｸM-PRO" panose="020F0600000000000000" pitchFamily="50" charset="-128"/>
              </a:rPr>
              <a:t>レジ</a:t>
            </a:r>
            <a:endParaRPr lang="ja-JP" altLang="en-US" sz="1600" b="1" dirty="0">
              <a:solidFill>
                <a:srgbClr val="5F5F5F"/>
              </a:solidFill>
              <a:latin typeface="HG丸ｺﾞｼｯｸM-PRO" panose="020F0600000000000000" pitchFamily="50" charset="-128"/>
              <a:ea typeface="HG丸ｺﾞｼｯｸM-PRO" panose="020F0600000000000000" pitchFamily="50" charset="-128"/>
            </a:endParaRPr>
          </a:p>
        </p:txBody>
      </p:sp>
      <p:sp>
        <p:nvSpPr>
          <p:cNvPr id="266246" name="Rectangle 145"/>
          <p:cNvSpPr>
            <a:spLocks noChangeArrowheads="1"/>
          </p:cNvSpPr>
          <p:nvPr/>
        </p:nvSpPr>
        <p:spPr bwMode="auto">
          <a:xfrm>
            <a:off x="2600325" y="6581775"/>
            <a:ext cx="46863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685800" indent="-22860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900" dirty="0" smtClean="0">
                <a:solidFill>
                  <a:srgbClr val="008000"/>
                </a:solidFill>
                <a:latin typeface="HG丸ｺﾞｼｯｸM-PRO" panose="020F0600000000000000" pitchFamily="50" charset="-128"/>
                <a:ea typeface="HG丸ｺﾞｼｯｸM-PRO" panose="020F0600000000000000" pitchFamily="50" charset="-128"/>
              </a:rPr>
              <a:t>1986-2017 </a:t>
            </a:r>
            <a:r>
              <a:rPr lang="en-US" altLang="ja-JP" sz="900" dirty="0" err="1">
                <a:solidFill>
                  <a:srgbClr val="008000"/>
                </a:solidFill>
                <a:latin typeface="HG丸ｺﾞｼｯｸM-PRO" panose="020F0600000000000000" pitchFamily="50" charset="-128"/>
                <a:ea typeface="HG丸ｺﾞｼｯｸM-PRO" panose="020F0600000000000000" pitchFamily="50" charset="-128"/>
              </a:rPr>
              <a:t>Busicom.Co.,Ltd</a:t>
            </a:r>
            <a:r>
              <a:rPr lang="en-US" altLang="ja-JP" sz="900" dirty="0">
                <a:solidFill>
                  <a:srgbClr val="008000"/>
                </a:solidFill>
                <a:latin typeface="HG丸ｺﾞｼｯｸM-PRO" panose="020F0600000000000000" pitchFamily="50" charset="-128"/>
                <a:ea typeface="HG丸ｺﾞｼｯｸM-PRO" panose="020F0600000000000000" pitchFamily="50" charset="-128"/>
              </a:rPr>
              <a:t>. All Right Reserved. / Since May 1998 BCPOS</a:t>
            </a:r>
          </a:p>
        </p:txBody>
      </p:sp>
      <p:pic>
        <p:nvPicPr>
          <p:cNvPr id="26624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4338" y="6405563"/>
            <a:ext cx="1508125" cy="2238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図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44064" y="2042210"/>
            <a:ext cx="5510810" cy="3169870"/>
          </a:xfrm>
          <a:prstGeom prst="rect">
            <a:avLst/>
          </a:prstGeom>
          <a:ln>
            <a:noFill/>
          </a:ln>
          <a:effectLst>
            <a:softEdge rad="112500"/>
          </a:effectLst>
        </p:spPr>
      </p:pic>
    </p:spTree>
  </p:cSld>
  <p:clrMapOvr>
    <a:masterClrMapping/>
  </p:clrMapOvr>
  <p:transition advTm="1312"/>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3604" name="Picture 116" descr="fec_Seav15_ba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1062" y="4459288"/>
            <a:ext cx="1154113" cy="1119187"/>
          </a:xfrm>
          <a:prstGeom prst="rect">
            <a:avLst/>
          </a:prstGeom>
          <a:noFill/>
          <a:extLst>
            <a:ext uri="{909E8E84-426E-40DD-AFC4-6F175D3DCCD1}">
              <a14:hiddenFill xmlns:a14="http://schemas.microsoft.com/office/drawing/2010/main">
                <a:solidFill>
                  <a:srgbClr val="FFFFFF"/>
                </a:solidFill>
              </a14:hiddenFill>
            </a:ext>
          </a:extLst>
        </p:spPr>
      </p:pic>
      <p:pic>
        <p:nvPicPr>
          <p:cNvPr id="703579" name="Picture 91" descr="scanner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050" y="4972050"/>
            <a:ext cx="1373188" cy="7270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03601" name="Object 113"/>
          <p:cNvGraphicFramePr>
            <a:graphicFrameLocks noChangeAspect="1"/>
          </p:cNvGraphicFramePr>
          <p:nvPr/>
        </p:nvGraphicFramePr>
        <p:xfrm>
          <a:off x="7534275" y="1236663"/>
          <a:ext cx="1743075" cy="2190750"/>
        </p:xfrm>
        <a:graphic>
          <a:graphicData uri="http://schemas.openxmlformats.org/presentationml/2006/ole">
            <mc:AlternateContent xmlns:mc="http://schemas.openxmlformats.org/markup-compatibility/2006">
              <mc:Choice xmlns:v="urn:schemas-microsoft-com:vml" Requires="v">
                <p:oleObj spid="_x0000_s703725" name="Image" r:id="rId6" imgW="16977778" imgH="21333333" progId="Photoshop.Image.13">
                  <p:embed/>
                </p:oleObj>
              </mc:Choice>
              <mc:Fallback>
                <p:oleObj name="Image" r:id="rId6" imgW="16977778" imgH="21333333" progId="Photoshop.Image.13">
                  <p:embed/>
                  <p:pic>
                    <p:nvPicPr>
                      <p:cNvPr id="0" name="Object 1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34275" y="1236663"/>
                        <a:ext cx="1743075" cy="2190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3505" name="Text Box 36"/>
          <p:cNvSpPr txBox="1">
            <a:spLocks noChangeArrowheads="1"/>
          </p:cNvSpPr>
          <p:nvPr/>
        </p:nvSpPr>
        <p:spPr bwMode="auto">
          <a:xfrm>
            <a:off x="368300" y="23813"/>
            <a:ext cx="9144000" cy="396875"/>
          </a:xfrm>
          <a:prstGeom prst="rect">
            <a:avLst/>
          </a:prstGeom>
          <a:noFill/>
          <a:ln>
            <a:noFill/>
          </a:ln>
          <a:effectLst>
            <a:outerShdw dist="28398" dir="1593903" algn="ctr" rotWithShape="0">
              <a:srgbClr val="F8F8F8">
                <a:alpha val="88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lgn="l">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lgn="l">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kumimoji="0" lang="en-US" altLang="ja-JP" sz="2000" b="1">
                <a:solidFill>
                  <a:srgbClr val="4D4D4D"/>
                </a:solidFill>
                <a:latin typeface="HG丸ｺﾞｼｯｸM-PRO" panose="020F0600000000000000" pitchFamily="50" charset="-128"/>
                <a:ea typeface="HG丸ｺﾞｼｯｸM-PRO" panose="020F0600000000000000" pitchFamily="50" charset="-128"/>
              </a:rPr>
              <a:t>BCPOS</a:t>
            </a:r>
            <a:r>
              <a:rPr kumimoji="0" lang="ja-JP" altLang="en-US" sz="2000" b="1">
                <a:solidFill>
                  <a:srgbClr val="4D4D4D"/>
                </a:solidFill>
                <a:latin typeface="HG丸ｺﾞｼｯｸM-PRO" panose="020F0600000000000000" pitchFamily="50" charset="-128"/>
                <a:ea typeface="HG丸ｺﾞｼｯｸM-PRO" panose="020F0600000000000000" pitchFamily="50" charset="-128"/>
              </a:rPr>
              <a:t>ハードウェアセット 概要</a:t>
            </a:r>
          </a:p>
        </p:txBody>
      </p:sp>
      <p:sp>
        <p:nvSpPr>
          <p:cNvPr id="703512" name="Text Box 48"/>
          <p:cNvSpPr txBox="1">
            <a:spLocks noChangeArrowheads="1"/>
          </p:cNvSpPr>
          <p:nvPr/>
        </p:nvSpPr>
        <p:spPr bwMode="auto">
          <a:xfrm>
            <a:off x="6038850" y="5681663"/>
            <a:ext cx="34575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ja-JP" altLang="en-US" sz="1000" dirty="0">
                <a:latin typeface="HG丸ｺﾞｼｯｸM-PRO" panose="020F0600000000000000" pitchFamily="50" charset="-128"/>
                <a:ea typeface="HG丸ｺﾞｼｯｸM-PRO" panose="020F0600000000000000" pitchFamily="50" charset="-128"/>
              </a:rPr>
              <a:t>全てのモデルに、スキャナと、ドロア</a:t>
            </a:r>
            <a:r>
              <a:rPr lang="en-US" altLang="ja-JP" sz="1000" dirty="0">
                <a:latin typeface="HG丸ｺﾞｼｯｸM-PRO" panose="020F0600000000000000" pitchFamily="50" charset="-128"/>
                <a:ea typeface="HG丸ｺﾞｼｯｸM-PRO" panose="020F0600000000000000" pitchFamily="50" charset="-128"/>
              </a:rPr>
              <a:t>(</a:t>
            </a:r>
            <a:r>
              <a:rPr lang="ja-JP" altLang="en-US" sz="1000" dirty="0">
                <a:latin typeface="HG丸ｺﾞｼｯｸM-PRO" panose="020F0600000000000000" pitchFamily="50" charset="-128"/>
                <a:ea typeface="HG丸ｺﾞｼｯｸM-PRO" panose="020F0600000000000000" pitchFamily="50" charset="-128"/>
              </a:rPr>
              <a:t>サイズ 大 </a:t>
            </a:r>
            <a:r>
              <a:rPr lang="en-US" altLang="ja-JP" sz="1000" dirty="0">
                <a:latin typeface="HG丸ｺﾞｼｯｸM-PRO" panose="020F0600000000000000" pitchFamily="50" charset="-128"/>
                <a:ea typeface="HG丸ｺﾞｼｯｸM-PRO" panose="020F0600000000000000" pitchFamily="50" charset="-128"/>
              </a:rPr>
              <a:t>or </a:t>
            </a:r>
            <a:r>
              <a:rPr lang="ja-JP" altLang="en-US" sz="1000" dirty="0">
                <a:latin typeface="HG丸ｺﾞｼｯｸM-PRO" panose="020F0600000000000000" pitchFamily="50" charset="-128"/>
                <a:ea typeface="HG丸ｺﾞｼｯｸM-PRO" panose="020F0600000000000000" pitchFamily="50" charset="-128"/>
              </a:rPr>
              <a:t>小 </a:t>
            </a:r>
            <a:r>
              <a:rPr lang="en-US" altLang="ja-JP" sz="1000" dirty="0">
                <a:latin typeface="HG丸ｺﾞｼｯｸM-PRO" panose="020F0600000000000000" pitchFamily="50" charset="-128"/>
                <a:ea typeface="HG丸ｺﾞｼｯｸM-PRO" panose="020F0600000000000000" pitchFamily="50" charset="-128"/>
              </a:rPr>
              <a:t>)</a:t>
            </a:r>
            <a:r>
              <a:rPr lang="ja-JP" altLang="en-US" sz="1000" dirty="0">
                <a:latin typeface="HG丸ｺﾞｼｯｸM-PRO" panose="020F0600000000000000" pitchFamily="50" charset="-128"/>
                <a:ea typeface="HG丸ｺﾞｼｯｸM-PRO" panose="020F0600000000000000" pitchFamily="50" charset="-128"/>
              </a:rPr>
              <a:t/>
            </a:r>
            <a:br>
              <a:rPr lang="ja-JP" altLang="en-US" sz="1000" dirty="0">
                <a:latin typeface="HG丸ｺﾞｼｯｸM-PRO" panose="020F0600000000000000" pitchFamily="50" charset="-128"/>
                <a:ea typeface="HG丸ｺﾞｼｯｸM-PRO" panose="020F0600000000000000" pitchFamily="50" charset="-128"/>
              </a:rPr>
            </a:br>
            <a:r>
              <a:rPr lang="ja-JP" altLang="en-US" sz="1000" dirty="0">
                <a:latin typeface="HG丸ｺﾞｼｯｸM-PRO" panose="020F0600000000000000" pitchFamily="50" charset="-128"/>
                <a:ea typeface="HG丸ｺﾞｼｯｸM-PRO" panose="020F0600000000000000" pitchFamily="50" charset="-128"/>
              </a:rPr>
              <a:t>を</a:t>
            </a:r>
            <a:r>
              <a:rPr lang="ja-JP" altLang="en-US" sz="1000" dirty="0" smtClean="0">
                <a:latin typeface="HG丸ｺﾞｼｯｸM-PRO" panose="020F0600000000000000" pitchFamily="50" charset="-128"/>
                <a:ea typeface="HG丸ｺﾞｼｯｸM-PRO" panose="020F0600000000000000" pitchFamily="50" charset="-128"/>
              </a:rPr>
              <a:t>、本体カラー</a:t>
            </a:r>
            <a:r>
              <a:rPr lang="ja-JP" altLang="en-US" sz="1000" dirty="0">
                <a:latin typeface="HG丸ｺﾞｼｯｸM-PRO" panose="020F0600000000000000" pitchFamily="50" charset="-128"/>
                <a:ea typeface="HG丸ｺﾞｼｯｸM-PRO" panose="020F0600000000000000" pitchFamily="50" charset="-128"/>
              </a:rPr>
              <a:t>に合せてセットにしています</a:t>
            </a:r>
          </a:p>
        </p:txBody>
      </p:sp>
      <p:sp>
        <p:nvSpPr>
          <p:cNvPr id="703513" name="Text Box 50"/>
          <p:cNvSpPr txBox="1">
            <a:spLocks noChangeArrowheads="1"/>
          </p:cNvSpPr>
          <p:nvPr/>
        </p:nvSpPr>
        <p:spPr bwMode="auto">
          <a:xfrm>
            <a:off x="265113" y="522288"/>
            <a:ext cx="88741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en-US" altLang="ja-JP" sz="1600" b="1" dirty="0">
                <a:latin typeface="HG丸ｺﾞｼｯｸM-PRO" panose="020F0600000000000000" pitchFamily="50" charset="-128"/>
                <a:ea typeface="HG丸ｺﾞｼｯｸM-PRO" panose="020F0600000000000000" pitchFamily="50" charset="-128"/>
              </a:rPr>
              <a:t>BCPOS</a:t>
            </a:r>
            <a:r>
              <a:rPr lang="ja-JP" altLang="en-US" sz="1600" b="1" dirty="0">
                <a:latin typeface="HG丸ｺﾞｼｯｸM-PRO" panose="020F0600000000000000" pitchFamily="50" charset="-128"/>
                <a:ea typeface="HG丸ｺﾞｼｯｸM-PRO" panose="020F0600000000000000" pitchFamily="50" charset="-128"/>
              </a:rPr>
              <a:t>は </a:t>
            </a:r>
            <a:r>
              <a:rPr lang="en-US" altLang="ja-JP" sz="1600" b="1" dirty="0">
                <a:latin typeface="HG丸ｺﾞｼｯｸM-PRO" panose="020F0600000000000000" pitchFamily="50" charset="-128"/>
                <a:ea typeface="HG丸ｺﾞｼｯｸM-PRO" panose="020F0600000000000000" pitchFamily="50" charset="-128"/>
              </a:rPr>
              <a:t>Windows OS</a:t>
            </a:r>
            <a:r>
              <a:rPr lang="ja-JP" altLang="en-US" sz="1600" b="1" dirty="0">
                <a:latin typeface="HG丸ｺﾞｼｯｸM-PRO" panose="020F0600000000000000" pitchFamily="50" charset="-128"/>
                <a:ea typeface="HG丸ｺﾞｼｯｸM-PRO" panose="020F0600000000000000" pitchFamily="50" charset="-128"/>
              </a:rPr>
              <a:t>上で動作</a:t>
            </a:r>
            <a:r>
              <a:rPr lang="ja-JP" altLang="en-US" sz="1600" b="1" dirty="0" smtClean="0">
                <a:latin typeface="HG丸ｺﾞｼｯｸM-PRO" panose="020F0600000000000000" pitchFamily="50" charset="-128"/>
                <a:ea typeface="HG丸ｺﾞｼｯｸM-PRO" panose="020F0600000000000000" pitchFamily="50" charset="-128"/>
              </a:rPr>
              <a:t>する</a:t>
            </a:r>
            <a:r>
              <a:rPr lang="en-US" altLang="ja-JP" sz="1600" b="1" dirty="0" smtClean="0">
                <a:latin typeface="HG丸ｺﾞｼｯｸM-PRO" panose="020F0600000000000000" pitchFamily="50" charset="-128"/>
                <a:ea typeface="HG丸ｺﾞｼｯｸM-PRO" panose="020F0600000000000000" pitchFamily="50" charset="-128"/>
              </a:rPr>
              <a:t>POS</a:t>
            </a:r>
            <a:r>
              <a:rPr lang="ja-JP" altLang="en-US" sz="1600" b="1" dirty="0" smtClean="0">
                <a:latin typeface="HG丸ｺﾞｼｯｸM-PRO" panose="020F0600000000000000" pitchFamily="50" charset="-128"/>
                <a:ea typeface="HG丸ｺﾞｼｯｸM-PRO" panose="020F0600000000000000" pitchFamily="50" charset="-128"/>
              </a:rPr>
              <a:t>レジアプリなので</a:t>
            </a:r>
            <a:r>
              <a:rPr lang="ja-JP" altLang="en-US" sz="1600" b="1" dirty="0">
                <a:latin typeface="HG丸ｺﾞｼｯｸM-PRO" panose="020F0600000000000000" pitchFamily="50" charset="-128"/>
                <a:ea typeface="HG丸ｺﾞｼｯｸM-PRO" panose="020F0600000000000000" pitchFamily="50" charset="-128"/>
              </a:rPr>
              <a:t>、</a:t>
            </a:r>
            <a:r>
              <a:rPr lang="en-US" altLang="ja-JP" sz="1600" b="1" dirty="0">
                <a:latin typeface="HG丸ｺﾞｼｯｸM-PRO" panose="020F0600000000000000" pitchFamily="50" charset="-128"/>
                <a:ea typeface="HG丸ｺﾞｼｯｸM-PRO" panose="020F0600000000000000" pitchFamily="50" charset="-128"/>
              </a:rPr>
              <a:t>OS</a:t>
            </a:r>
            <a:r>
              <a:rPr lang="ja-JP" altLang="en-US" sz="1600" b="1" dirty="0">
                <a:latin typeface="HG丸ｺﾞｼｯｸM-PRO" panose="020F0600000000000000" pitchFamily="50" charset="-128"/>
                <a:ea typeface="HG丸ｺﾞｼｯｸM-PRO" panose="020F0600000000000000" pitchFamily="50" charset="-128"/>
              </a:rPr>
              <a:t>が</a:t>
            </a:r>
            <a:r>
              <a:rPr lang="en-US" altLang="ja-JP" sz="1600" b="1" dirty="0">
                <a:latin typeface="HG丸ｺﾞｼｯｸM-PRO" panose="020F0600000000000000" pitchFamily="50" charset="-128"/>
                <a:ea typeface="HG丸ｺﾞｼｯｸM-PRO" panose="020F0600000000000000" pitchFamily="50" charset="-128"/>
              </a:rPr>
              <a:t>Windows</a:t>
            </a:r>
            <a:r>
              <a:rPr lang="ja-JP" altLang="en-US" sz="1600" b="1" dirty="0">
                <a:latin typeface="HG丸ｺﾞｼｯｸM-PRO" panose="020F0600000000000000" pitchFamily="50" charset="-128"/>
                <a:ea typeface="HG丸ｺﾞｼｯｸM-PRO" panose="020F0600000000000000" pitchFamily="50" charset="-128"/>
              </a:rPr>
              <a:t>であれば、</a:t>
            </a:r>
            <a:br>
              <a:rPr lang="ja-JP" altLang="en-US" sz="1600" b="1" dirty="0">
                <a:latin typeface="HG丸ｺﾞｼｯｸM-PRO" panose="020F0600000000000000" pitchFamily="50" charset="-128"/>
                <a:ea typeface="HG丸ｺﾞｼｯｸM-PRO" panose="020F0600000000000000" pitchFamily="50" charset="-128"/>
              </a:rPr>
            </a:br>
            <a:r>
              <a:rPr lang="ja-JP" altLang="en-US" sz="1600" b="1" dirty="0">
                <a:latin typeface="HG丸ｺﾞｼｯｸM-PRO" panose="020F0600000000000000" pitchFamily="50" charset="-128"/>
                <a:ea typeface="HG丸ｺﾞｼｯｸM-PRO" panose="020F0600000000000000" pitchFamily="50" charset="-128"/>
              </a:rPr>
              <a:t>パソコンやタブレットだけでなく、</a:t>
            </a:r>
            <a:r>
              <a:rPr lang="en-US" altLang="ja-JP" sz="1600" b="1" dirty="0">
                <a:latin typeface="HG丸ｺﾞｼｯｸM-PRO" panose="020F0600000000000000" pitchFamily="50" charset="-128"/>
                <a:ea typeface="HG丸ｺﾞｼｯｸM-PRO" panose="020F0600000000000000" pitchFamily="50" charset="-128"/>
              </a:rPr>
              <a:t>POS</a:t>
            </a:r>
            <a:r>
              <a:rPr lang="ja-JP" altLang="en-US" sz="1600" b="1" dirty="0">
                <a:latin typeface="HG丸ｺﾞｼｯｸM-PRO" panose="020F0600000000000000" pitchFamily="50" charset="-128"/>
                <a:ea typeface="HG丸ｺﾞｼｯｸM-PRO" panose="020F0600000000000000" pitchFamily="50" charset="-128"/>
              </a:rPr>
              <a:t>専用筐体での利用も可能です。</a:t>
            </a:r>
            <a:r>
              <a:rPr lang="en-US" altLang="ja-JP" sz="1100" dirty="0">
                <a:latin typeface="HG丸ｺﾞｼｯｸM-PRO" panose="020F0600000000000000" pitchFamily="50" charset="-128"/>
                <a:ea typeface="HG丸ｺﾞｼｯｸM-PRO" panose="020F0600000000000000" pitchFamily="50" charset="-128"/>
              </a:rPr>
              <a:t>(</a:t>
            </a:r>
            <a:r>
              <a:rPr lang="ja-JP" altLang="en-US" sz="1100" dirty="0">
                <a:latin typeface="HG丸ｺﾞｼｯｸM-PRO" panose="020F0600000000000000" pitchFamily="50" charset="-128"/>
                <a:ea typeface="HG丸ｺﾞｼｯｸM-PRO" panose="020F0600000000000000" pitchFamily="50" charset="-128"/>
              </a:rPr>
              <a:t>弊社指定筐体となります</a:t>
            </a:r>
            <a:r>
              <a:rPr lang="en-US" altLang="ja-JP" sz="1100" dirty="0">
                <a:latin typeface="HG丸ｺﾞｼｯｸM-PRO" panose="020F0600000000000000" pitchFamily="50" charset="-128"/>
                <a:ea typeface="HG丸ｺﾞｼｯｸM-PRO" panose="020F0600000000000000" pitchFamily="50" charset="-128"/>
              </a:rPr>
              <a:t>)</a:t>
            </a:r>
          </a:p>
        </p:txBody>
      </p:sp>
      <p:pic>
        <p:nvPicPr>
          <p:cNvPr id="703539" name="Picture 51" descr="seav1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91063" y="1747838"/>
            <a:ext cx="1166812" cy="1690687"/>
          </a:xfrm>
          <a:prstGeom prst="rect">
            <a:avLst/>
          </a:prstGeom>
          <a:noFill/>
          <a:extLst>
            <a:ext uri="{909E8E84-426E-40DD-AFC4-6F175D3DCCD1}">
              <a14:hiddenFill xmlns:a14="http://schemas.microsoft.com/office/drawing/2010/main">
                <a:solidFill>
                  <a:srgbClr val="FFFFFF"/>
                </a:solidFill>
              </a14:hiddenFill>
            </a:ext>
          </a:extLst>
        </p:spPr>
      </p:pic>
      <p:pic>
        <p:nvPicPr>
          <p:cNvPr id="703540" name="Picture 52" descr="seav12_back"/>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25813" y="2003425"/>
            <a:ext cx="1160462" cy="1123950"/>
          </a:xfrm>
          <a:prstGeom prst="rect">
            <a:avLst/>
          </a:prstGeom>
          <a:noFill/>
          <a:extLst>
            <a:ext uri="{909E8E84-426E-40DD-AFC4-6F175D3DCCD1}">
              <a14:hiddenFill xmlns:a14="http://schemas.microsoft.com/office/drawing/2010/main">
                <a:solidFill>
                  <a:srgbClr val="FFFFFF"/>
                </a:solidFill>
              </a14:hiddenFill>
            </a:ext>
          </a:extLst>
        </p:spPr>
      </p:pic>
      <p:pic>
        <p:nvPicPr>
          <p:cNvPr id="703575" name="Picture 87" descr="RZ-A390_back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11900" y="2003425"/>
            <a:ext cx="1160463" cy="1127125"/>
          </a:xfrm>
          <a:prstGeom prst="rect">
            <a:avLst/>
          </a:prstGeom>
          <a:noFill/>
          <a:extLst>
            <a:ext uri="{909E8E84-426E-40DD-AFC4-6F175D3DCCD1}">
              <a14:hiddenFill xmlns:a14="http://schemas.microsoft.com/office/drawing/2010/main">
                <a:solidFill>
                  <a:srgbClr val="FFFFFF"/>
                </a:solidFill>
              </a14:hiddenFill>
            </a:ext>
          </a:extLst>
        </p:spPr>
      </p:pic>
      <p:sp>
        <p:nvSpPr>
          <p:cNvPr id="703577" name="Rectangle 29"/>
          <p:cNvSpPr>
            <a:spLocks noChangeArrowheads="1"/>
          </p:cNvSpPr>
          <p:nvPr/>
        </p:nvSpPr>
        <p:spPr bwMode="auto">
          <a:xfrm>
            <a:off x="292100" y="4007793"/>
            <a:ext cx="1970411" cy="4616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200" b="1" dirty="0">
                <a:latin typeface="HG丸ｺﾞｼｯｸM-PRO" panose="020F0600000000000000" pitchFamily="50" charset="-128"/>
                <a:ea typeface="HG丸ｺﾞｼｯｸM-PRO" panose="020F0600000000000000" pitchFamily="50" charset="-128"/>
              </a:rPr>
              <a:t>■ </a:t>
            </a:r>
            <a:r>
              <a:rPr lang="en-US" altLang="ja-JP" sz="1200" b="1" dirty="0" smtClean="0">
                <a:latin typeface="HG丸ｺﾞｼｯｸM-PRO" panose="020F0600000000000000" pitchFamily="50" charset="-128"/>
                <a:ea typeface="HG丸ｺﾞｼｯｸM-PRO" panose="020F0600000000000000" pitchFamily="50" charset="-128"/>
              </a:rPr>
              <a:t>Seav-15a </a:t>
            </a:r>
            <a:r>
              <a:rPr lang="ja-JP" altLang="en-US" sz="1200" b="1" dirty="0" smtClean="0">
                <a:latin typeface="HG丸ｺﾞｼｯｸM-PRO" panose="020F0600000000000000" pitchFamily="50" charset="-128"/>
                <a:ea typeface="HG丸ｺﾞｼｯｸM-PRO" panose="020F0600000000000000" pitchFamily="50" charset="-128"/>
              </a:rPr>
              <a:t>セット</a:t>
            </a:r>
            <a:endParaRPr lang="en-US" altLang="ja-JP" sz="1200" b="1" dirty="0" smtClean="0">
              <a:latin typeface="HG丸ｺﾞｼｯｸM-PRO" panose="020F0600000000000000" pitchFamily="50" charset="-128"/>
              <a:ea typeface="HG丸ｺﾞｼｯｸM-PRO" panose="020F0600000000000000" pitchFamily="50" charset="-128"/>
            </a:endParaRPr>
          </a:p>
          <a:p>
            <a:pPr eaLnBrk="1" hangingPunct="1"/>
            <a:r>
              <a:rPr lang="ja-JP" altLang="en-US" sz="1200" b="1" dirty="0" smtClean="0">
                <a:latin typeface="HG丸ｺﾞｼｯｸM-PRO" panose="020F0600000000000000" pitchFamily="50" charset="-128"/>
                <a:ea typeface="HG丸ｺﾞｼｯｸM-PRO" panose="020F0600000000000000" pitchFamily="50" charset="-128"/>
              </a:rPr>
              <a:t>カスタマ</a:t>
            </a:r>
            <a:r>
              <a:rPr lang="ja-JP" altLang="en-US" sz="1200" b="1" dirty="0">
                <a:latin typeface="HG丸ｺﾞｼｯｸM-PRO" panose="020F0600000000000000" pitchFamily="50" charset="-128"/>
                <a:ea typeface="HG丸ｺﾞｼｯｸM-PRO" panose="020F0600000000000000" pitchFamily="50" charset="-128"/>
              </a:rPr>
              <a:t>一体型 </a:t>
            </a:r>
            <a:r>
              <a:rPr lang="en-US" altLang="ja-JP" sz="1200" b="1" dirty="0">
                <a:latin typeface="HG丸ｺﾞｼｯｸM-PRO" panose="020F0600000000000000" pitchFamily="50" charset="-128"/>
                <a:ea typeface="HG丸ｺﾞｼｯｸM-PRO" panose="020F0600000000000000" pitchFamily="50" charset="-128"/>
              </a:rPr>
              <a:t>POS</a:t>
            </a:r>
            <a:r>
              <a:rPr lang="ja-JP" altLang="en-US" sz="1200" b="1" dirty="0">
                <a:latin typeface="HG丸ｺﾞｼｯｸM-PRO" panose="020F0600000000000000" pitchFamily="50" charset="-128"/>
                <a:ea typeface="HG丸ｺﾞｼｯｸM-PRO" panose="020F0600000000000000" pitchFamily="50" charset="-128"/>
              </a:rPr>
              <a:t>筐体</a:t>
            </a:r>
          </a:p>
        </p:txBody>
      </p:sp>
      <p:graphicFrame>
        <p:nvGraphicFramePr>
          <p:cNvPr id="703578" name="Object 90"/>
          <p:cNvGraphicFramePr>
            <a:graphicFrameLocks noChangeAspect="1"/>
          </p:cNvGraphicFramePr>
          <p:nvPr/>
        </p:nvGraphicFramePr>
        <p:xfrm>
          <a:off x="9064625" y="6156325"/>
          <a:ext cx="320675" cy="514350"/>
        </p:xfrm>
        <a:graphic>
          <a:graphicData uri="http://schemas.openxmlformats.org/presentationml/2006/ole">
            <mc:AlternateContent xmlns:mc="http://schemas.openxmlformats.org/markup-compatibility/2006">
              <mc:Choice xmlns:v="urn:schemas-microsoft-com:vml" Requires="v">
                <p:oleObj spid="_x0000_s703726" name="Image" r:id="rId11" imgW="3809524" imgH="6095238" progId="Photoshop.Image.13">
                  <p:embed/>
                </p:oleObj>
              </mc:Choice>
              <mc:Fallback>
                <p:oleObj name="Image" r:id="rId11" imgW="3809524" imgH="6095238" progId="Photoshop.Image.13">
                  <p:embed/>
                  <p:pic>
                    <p:nvPicPr>
                      <p:cNvPr id="0" name="Object 9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064625" y="6156325"/>
                        <a:ext cx="320675" cy="514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3581" name="Rectangle 30"/>
          <p:cNvSpPr>
            <a:spLocks noChangeArrowheads="1"/>
          </p:cNvSpPr>
          <p:nvPr/>
        </p:nvSpPr>
        <p:spPr bwMode="auto">
          <a:xfrm>
            <a:off x="7100888" y="6178550"/>
            <a:ext cx="2274887"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en-US" altLang="ja-JP" sz="1000" b="1">
                <a:latin typeface="HG丸ｺﾞｼｯｸM-PRO" panose="020F0600000000000000" pitchFamily="50" charset="-128"/>
                <a:ea typeface="HG丸ｺﾞｼｯｸM-PRO" panose="020F0600000000000000" pitchFamily="50" charset="-128"/>
              </a:rPr>
              <a:t>POS</a:t>
            </a:r>
            <a:r>
              <a:rPr lang="ja-JP" altLang="en-US" sz="1000" b="1">
                <a:latin typeface="HG丸ｺﾞｼｯｸM-PRO" panose="020F0600000000000000" pitchFamily="50" charset="-128"/>
                <a:ea typeface="HG丸ｺﾞｼｯｸM-PRO" panose="020F0600000000000000" pitchFamily="50" charset="-128"/>
              </a:rPr>
              <a:t>セットのモニターは全て、</a:t>
            </a:r>
            <a:br>
              <a:rPr lang="ja-JP" altLang="en-US" sz="1000" b="1">
                <a:latin typeface="HG丸ｺﾞｼｯｸM-PRO" panose="020F0600000000000000" pitchFamily="50" charset="-128"/>
                <a:ea typeface="HG丸ｺﾞｼｯｸM-PRO" panose="020F0600000000000000" pitchFamily="50" charset="-128"/>
              </a:rPr>
            </a:br>
            <a:r>
              <a:rPr lang="ja-JP" altLang="en-US" sz="1000" b="1">
                <a:latin typeface="HG丸ｺﾞｼｯｸM-PRO" panose="020F0600000000000000" pitchFamily="50" charset="-128"/>
                <a:ea typeface="HG丸ｺﾞｼｯｸM-PRO" panose="020F0600000000000000" pitchFamily="50" charset="-128"/>
              </a:rPr>
              <a:t>タッチパネルタイプです</a:t>
            </a:r>
          </a:p>
        </p:txBody>
      </p:sp>
      <p:sp>
        <p:nvSpPr>
          <p:cNvPr id="703582" name="Rectangle 30"/>
          <p:cNvSpPr>
            <a:spLocks noChangeArrowheads="1"/>
          </p:cNvSpPr>
          <p:nvPr/>
        </p:nvSpPr>
        <p:spPr bwMode="auto">
          <a:xfrm>
            <a:off x="5990474" y="4009395"/>
            <a:ext cx="3505200" cy="2616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100" b="1" dirty="0">
                <a:latin typeface="HG丸ｺﾞｼｯｸM-PRO" panose="020F0600000000000000" pitchFamily="50" charset="-128"/>
                <a:ea typeface="HG丸ｺﾞｼｯｸM-PRO" panose="020F0600000000000000" pitchFamily="50" charset="-128"/>
              </a:rPr>
              <a:t>各</a:t>
            </a:r>
            <a:r>
              <a:rPr lang="en-US" altLang="ja-JP" sz="1100" b="1" dirty="0" smtClean="0">
                <a:latin typeface="HG丸ｺﾞｼｯｸM-PRO" panose="020F0600000000000000" pitchFamily="50" charset="-128"/>
                <a:ea typeface="HG丸ｺﾞｼｯｸM-PRO" panose="020F0600000000000000" pitchFamily="50" charset="-128"/>
              </a:rPr>
              <a:t>POS</a:t>
            </a:r>
            <a:r>
              <a:rPr lang="ja-JP" altLang="en-US" sz="1100" b="1" dirty="0">
                <a:latin typeface="HG丸ｺﾞｼｯｸM-PRO" panose="020F0600000000000000" pitchFamily="50" charset="-128"/>
                <a:ea typeface="HG丸ｺﾞｼｯｸM-PRO" panose="020F0600000000000000" pitchFamily="50" charset="-128"/>
              </a:rPr>
              <a:t>セット</a:t>
            </a:r>
            <a:r>
              <a:rPr lang="ja-JP" altLang="en-US" sz="1100" b="1" dirty="0" smtClean="0">
                <a:latin typeface="HG丸ｺﾞｼｯｸM-PRO" panose="020F0600000000000000" pitchFamily="50" charset="-128"/>
                <a:ea typeface="HG丸ｺﾞｼｯｸM-PRO" panose="020F0600000000000000" pitchFamily="50" charset="-128"/>
              </a:rPr>
              <a:t>には、ドロア</a:t>
            </a:r>
            <a:r>
              <a:rPr lang="ja-JP" altLang="en-US" sz="1100" b="1" dirty="0">
                <a:latin typeface="HG丸ｺﾞｼｯｸM-PRO" panose="020F0600000000000000" pitchFamily="50" charset="-128"/>
                <a:ea typeface="HG丸ｺﾞｼｯｸM-PRO" panose="020F0600000000000000" pitchFamily="50" charset="-128"/>
              </a:rPr>
              <a:t>・</a:t>
            </a:r>
            <a:r>
              <a:rPr lang="ja-JP" altLang="en-US" sz="1100" b="1" dirty="0" smtClean="0">
                <a:latin typeface="HG丸ｺﾞｼｯｸM-PRO" panose="020F0600000000000000" pitchFamily="50" charset="-128"/>
                <a:ea typeface="HG丸ｺﾞｼｯｸM-PRO" panose="020F0600000000000000" pitchFamily="50" charset="-128"/>
              </a:rPr>
              <a:t>スキャナが付属します</a:t>
            </a:r>
            <a:endParaRPr lang="ja-JP" altLang="en-US" sz="1100" b="1" dirty="0">
              <a:latin typeface="HG丸ｺﾞｼｯｸM-PRO" panose="020F0600000000000000" pitchFamily="50" charset="-128"/>
              <a:ea typeface="HG丸ｺﾞｼｯｸM-PRO" panose="020F0600000000000000" pitchFamily="50" charset="-128"/>
            </a:endParaRPr>
          </a:p>
        </p:txBody>
      </p:sp>
      <p:sp>
        <p:nvSpPr>
          <p:cNvPr id="703584" name="Rectangle 96"/>
          <p:cNvSpPr>
            <a:spLocks noChangeArrowheads="1"/>
          </p:cNvSpPr>
          <p:nvPr/>
        </p:nvSpPr>
        <p:spPr bwMode="auto">
          <a:xfrm>
            <a:off x="3116263" y="1095375"/>
            <a:ext cx="2827337" cy="2828925"/>
          </a:xfrm>
          <a:prstGeom prst="rect">
            <a:avLst/>
          </a:prstGeom>
          <a:noFill/>
          <a:ln w="3175" algn="ctr">
            <a:solidFill>
              <a:srgbClr val="80808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03585" name="Rectangle 97"/>
          <p:cNvSpPr>
            <a:spLocks noChangeArrowheads="1"/>
          </p:cNvSpPr>
          <p:nvPr/>
        </p:nvSpPr>
        <p:spPr bwMode="auto">
          <a:xfrm>
            <a:off x="6016625" y="1095375"/>
            <a:ext cx="3390900" cy="2828925"/>
          </a:xfrm>
          <a:prstGeom prst="rect">
            <a:avLst/>
          </a:prstGeom>
          <a:noFill/>
          <a:ln w="3175" algn="ctr">
            <a:solidFill>
              <a:srgbClr val="80808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03586" name="Rectangle 98"/>
          <p:cNvSpPr>
            <a:spLocks noChangeArrowheads="1"/>
          </p:cNvSpPr>
          <p:nvPr/>
        </p:nvSpPr>
        <p:spPr bwMode="auto">
          <a:xfrm>
            <a:off x="304800" y="4000500"/>
            <a:ext cx="5638800" cy="2667000"/>
          </a:xfrm>
          <a:prstGeom prst="rect">
            <a:avLst/>
          </a:prstGeom>
          <a:noFill/>
          <a:ln w="3175" algn="ctr">
            <a:solidFill>
              <a:srgbClr val="80808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03587" name="Rectangle 99"/>
          <p:cNvSpPr>
            <a:spLocks noChangeArrowheads="1"/>
          </p:cNvSpPr>
          <p:nvPr/>
        </p:nvSpPr>
        <p:spPr bwMode="auto">
          <a:xfrm>
            <a:off x="6010275" y="4003675"/>
            <a:ext cx="3390900" cy="2076450"/>
          </a:xfrm>
          <a:prstGeom prst="rect">
            <a:avLst/>
          </a:prstGeom>
          <a:noFill/>
          <a:ln w="3175" algn="ctr">
            <a:solidFill>
              <a:schemeClr val="bg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703591" name="Text Box 48"/>
          <p:cNvSpPr txBox="1">
            <a:spLocks noChangeArrowheads="1"/>
          </p:cNvSpPr>
          <p:nvPr/>
        </p:nvSpPr>
        <p:spPr bwMode="auto">
          <a:xfrm>
            <a:off x="3113088" y="3213100"/>
            <a:ext cx="2859087"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en-US" altLang="ja-JP" sz="1000" dirty="0">
                <a:latin typeface="HG丸ｺﾞｼｯｸM-PRO" panose="020F0600000000000000" pitchFamily="50" charset="-128"/>
                <a:ea typeface="HG丸ｺﾞｼｯｸM-PRO" panose="020F0600000000000000" pitchFamily="50" charset="-128"/>
              </a:rPr>
              <a:t>POS</a:t>
            </a:r>
            <a:r>
              <a:rPr lang="ja-JP" altLang="en-US" sz="1000" dirty="0">
                <a:latin typeface="HG丸ｺﾞｼｯｸM-PRO" panose="020F0600000000000000" pitchFamily="50" charset="-128"/>
                <a:ea typeface="HG丸ｺﾞｼｯｸM-PRO" panose="020F0600000000000000" pitchFamily="50" charset="-128"/>
              </a:rPr>
              <a:t>専用筐体で、設置面積が</a:t>
            </a:r>
            <a:br>
              <a:rPr lang="ja-JP" altLang="en-US" sz="1000" dirty="0">
                <a:latin typeface="HG丸ｺﾞｼｯｸM-PRO" panose="020F0600000000000000" pitchFamily="50" charset="-128"/>
                <a:ea typeface="HG丸ｺﾞｼｯｸM-PRO" panose="020F0600000000000000" pitchFamily="50" charset="-128"/>
              </a:rPr>
            </a:br>
            <a:r>
              <a:rPr lang="en-US" altLang="ja-JP" sz="1000" dirty="0">
                <a:latin typeface="HG丸ｺﾞｼｯｸM-PRO" panose="020F0600000000000000" pitchFamily="50" charset="-128"/>
                <a:ea typeface="HG丸ｺﾞｼｯｸM-PRO" panose="020F0600000000000000" pitchFamily="50" charset="-128"/>
              </a:rPr>
              <a:t>16cm(w)x17.3cm(D)</a:t>
            </a:r>
            <a:r>
              <a:rPr lang="ja-JP" altLang="en-US" sz="1000" dirty="0">
                <a:latin typeface="HG丸ｺﾞｼｯｸM-PRO" panose="020F0600000000000000" pitchFamily="50" charset="-128"/>
                <a:ea typeface="HG丸ｺﾞｼｯｸM-PRO" panose="020F0600000000000000" pitchFamily="50" charset="-128"/>
              </a:rPr>
              <a:t>の、置場に困らない、省スペース型モデルで</a:t>
            </a:r>
            <a:r>
              <a:rPr lang="en-US" altLang="ja-JP" sz="1000" dirty="0">
                <a:latin typeface="HG丸ｺﾞｼｯｸM-PRO" panose="020F0600000000000000" pitchFamily="50" charset="-128"/>
                <a:ea typeface="HG丸ｺﾞｼｯｸM-PRO" panose="020F0600000000000000" pitchFamily="50" charset="-128"/>
              </a:rPr>
              <a:t>Windows</a:t>
            </a:r>
            <a:r>
              <a:rPr lang="ja-JP" altLang="en-US" sz="1000" dirty="0">
                <a:latin typeface="HG丸ｺﾞｼｯｸM-PRO" panose="020F0600000000000000" pitchFamily="50" charset="-128"/>
                <a:ea typeface="HG丸ｺﾞｼｯｸM-PRO" panose="020F0600000000000000" pitchFamily="50" charset="-128"/>
              </a:rPr>
              <a:t>の利用が</a:t>
            </a:r>
            <a:r>
              <a:rPr lang="ja-JP" altLang="en-US" sz="1000" dirty="0" smtClean="0">
                <a:latin typeface="HG丸ｺﾞｼｯｸM-PRO" panose="020F0600000000000000" pitchFamily="50" charset="-128"/>
                <a:ea typeface="HG丸ｺﾞｼｯｸM-PRO" panose="020F0600000000000000" pitchFamily="50" charset="-128"/>
              </a:rPr>
              <a:t>可能</a:t>
            </a:r>
            <a:endParaRPr lang="en-US" altLang="ja-JP" sz="1000" dirty="0" smtClean="0">
              <a:latin typeface="HG丸ｺﾞｼｯｸM-PRO" panose="020F0600000000000000" pitchFamily="50" charset="-128"/>
              <a:ea typeface="HG丸ｺﾞｼｯｸM-PRO" panose="020F0600000000000000" pitchFamily="50" charset="-128"/>
            </a:endParaRPr>
          </a:p>
          <a:p>
            <a:pPr eaLnBrk="1" hangingPunct="1">
              <a:spcBef>
                <a:spcPct val="20000"/>
              </a:spcBef>
            </a:pPr>
            <a:r>
              <a:rPr lang="ja-JP" altLang="en-US" sz="1000" dirty="0" smtClean="0">
                <a:latin typeface="HG丸ｺﾞｼｯｸM-PRO" panose="020F0600000000000000" pitchFamily="50" charset="-128"/>
                <a:ea typeface="HG丸ｺﾞｼｯｸM-PRO" panose="020F0600000000000000" pitchFamily="50" charset="-128"/>
              </a:rPr>
              <a:t>（モニタサイズ：</a:t>
            </a:r>
            <a:r>
              <a:rPr lang="en-US" altLang="ja-JP" sz="1000" dirty="0" smtClean="0">
                <a:latin typeface="HG丸ｺﾞｼｯｸM-PRO" panose="020F0600000000000000" pitchFamily="50" charset="-128"/>
                <a:ea typeface="HG丸ｺﾞｼｯｸM-PRO" panose="020F0600000000000000" pitchFamily="50" charset="-128"/>
              </a:rPr>
              <a:t>12</a:t>
            </a:r>
            <a:r>
              <a:rPr lang="ja-JP" altLang="en-US" sz="1000" dirty="0" smtClean="0">
                <a:latin typeface="HG丸ｺﾞｼｯｸM-PRO" panose="020F0600000000000000" pitchFamily="50" charset="-128"/>
                <a:ea typeface="HG丸ｺﾞｼｯｸM-PRO" panose="020F0600000000000000" pitchFamily="50" charset="-128"/>
              </a:rPr>
              <a:t>インチ）</a:t>
            </a:r>
            <a:endParaRPr lang="en-US" altLang="ja-JP" sz="1000" dirty="0" smtClean="0">
              <a:latin typeface="HG丸ｺﾞｼｯｸM-PRO" panose="020F0600000000000000" pitchFamily="50" charset="-128"/>
              <a:ea typeface="HG丸ｺﾞｼｯｸM-PRO" panose="020F0600000000000000" pitchFamily="50" charset="-128"/>
            </a:endParaRPr>
          </a:p>
        </p:txBody>
      </p:sp>
      <p:sp>
        <p:nvSpPr>
          <p:cNvPr id="703592" name="Text Box 48"/>
          <p:cNvSpPr txBox="1">
            <a:spLocks noChangeArrowheads="1"/>
          </p:cNvSpPr>
          <p:nvPr/>
        </p:nvSpPr>
        <p:spPr bwMode="auto">
          <a:xfrm>
            <a:off x="5995988" y="3213100"/>
            <a:ext cx="3462337"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ja-JP" altLang="en-US" sz="1000" dirty="0" smtClean="0">
                <a:latin typeface="HG丸ｺﾞｼｯｸM-PRO" panose="020F0600000000000000" pitchFamily="50" charset="-128"/>
                <a:ea typeface="HG丸ｺﾞｼｯｸM-PRO" panose="020F0600000000000000" pitchFamily="50" charset="-128"/>
              </a:rPr>
              <a:t>薬局・農産物直売所</a:t>
            </a:r>
            <a:r>
              <a:rPr lang="ja-JP" altLang="en-US" sz="1000" dirty="0">
                <a:latin typeface="HG丸ｺﾞｼｯｸM-PRO" panose="020F0600000000000000" pitchFamily="50" charset="-128"/>
                <a:ea typeface="HG丸ｺﾞｼｯｸM-PRO" panose="020F0600000000000000" pitchFamily="50" charset="-128"/>
              </a:rPr>
              <a:t>・</a:t>
            </a:r>
            <a:r>
              <a:rPr lang="ja-JP" altLang="en-US" sz="1000" dirty="0" smtClean="0">
                <a:latin typeface="HG丸ｺﾞｼｯｸM-PRO" panose="020F0600000000000000" pitchFamily="50" charset="-128"/>
                <a:ea typeface="HG丸ｺﾞｼｯｸM-PRO" panose="020F0600000000000000" pitchFamily="50" charset="-128"/>
              </a:rPr>
              <a:t>食料品店等</a:t>
            </a:r>
            <a:endParaRPr lang="en-US" altLang="ja-JP" sz="1000" dirty="0" smtClean="0">
              <a:latin typeface="HG丸ｺﾞｼｯｸM-PRO" panose="020F0600000000000000" pitchFamily="50" charset="-128"/>
              <a:ea typeface="HG丸ｺﾞｼｯｸM-PRO" panose="020F0600000000000000" pitchFamily="50" charset="-128"/>
            </a:endParaRPr>
          </a:p>
          <a:p>
            <a:pPr eaLnBrk="1" hangingPunct="1">
              <a:spcBef>
                <a:spcPct val="20000"/>
              </a:spcBef>
            </a:pPr>
            <a:r>
              <a:rPr lang="ja-JP" altLang="en-US" sz="1000" dirty="0" smtClean="0">
                <a:latin typeface="HG丸ｺﾞｼｯｸM-PRO" panose="020F0600000000000000" pitchFamily="50" charset="-128"/>
                <a:ea typeface="HG丸ｺﾞｼｯｸM-PRO" panose="020F0600000000000000" pitchFamily="50" charset="-128"/>
              </a:rPr>
              <a:t>で</a:t>
            </a:r>
            <a:r>
              <a:rPr lang="ja-JP" altLang="en-US" sz="1000" dirty="0">
                <a:latin typeface="HG丸ｺﾞｼｯｸM-PRO" panose="020F0600000000000000" pitchFamily="50" charset="-128"/>
                <a:ea typeface="HG丸ｺﾞｼｯｸM-PRO" panose="020F0600000000000000" pitchFamily="50" charset="-128"/>
              </a:rPr>
              <a:t>利用の多い、オールインワン</a:t>
            </a:r>
            <a:r>
              <a:rPr lang="en-US" altLang="ja-JP" sz="1000" dirty="0">
                <a:latin typeface="HG丸ｺﾞｼｯｸM-PRO" panose="020F0600000000000000" pitchFamily="50" charset="-128"/>
                <a:ea typeface="HG丸ｺﾞｼｯｸM-PRO" panose="020F0600000000000000" pitchFamily="50" charset="-128"/>
              </a:rPr>
              <a:t>(</a:t>
            </a:r>
            <a:r>
              <a:rPr lang="ja-JP" altLang="en-US" sz="1000" dirty="0">
                <a:latin typeface="HG丸ｺﾞｼｯｸM-PRO" panose="020F0600000000000000" pitchFamily="50" charset="-128"/>
                <a:ea typeface="HG丸ｺﾞｼｯｸM-PRO" panose="020F0600000000000000" pitchFamily="50" charset="-128"/>
              </a:rPr>
              <a:t>プリンタ・カスタマディスプレイ一体</a:t>
            </a:r>
            <a:r>
              <a:rPr lang="en-US" altLang="ja-JP" sz="1000" dirty="0">
                <a:latin typeface="HG丸ｺﾞｼｯｸM-PRO" panose="020F0600000000000000" pitchFamily="50" charset="-128"/>
                <a:ea typeface="HG丸ｺﾞｼｯｸM-PRO" panose="020F0600000000000000" pitchFamily="50" charset="-128"/>
              </a:rPr>
              <a:t>)</a:t>
            </a:r>
            <a:r>
              <a:rPr lang="ja-JP" altLang="en-US" sz="1000" dirty="0">
                <a:latin typeface="HG丸ｺﾞｼｯｸM-PRO" panose="020F0600000000000000" pitchFamily="50" charset="-128"/>
                <a:ea typeface="HG丸ｺﾞｼｯｸM-PRO" panose="020F0600000000000000" pitchFamily="50" charset="-128"/>
              </a:rPr>
              <a:t>の</a:t>
            </a:r>
            <a:r>
              <a:rPr lang="en-US" altLang="ja-JP" sz="1000" dirty="0">
                <a:latin typeface="HG丸ｺﾞｼｯｸM-PRO" panose="020F0600000000000000" pitchFamily="50" charset="-128"/>
                <a:ea typeface="HG丸ｺﾞｼｯｸM-PRO" panose="020F0600000000000000" pitchFamily="50" charset="-128"/>
              </a:rPr>
              <a:t>POS</a:t>
            </a:r>
            <a:r>
              <a:rPr lang="ja-JP" altLang="en-US" sz="1000" dirty="0" smtClean="0">
                <a:latin typeface="HG丸ｺﾞｼｯｸM-PRO" panose="020F0600000000000000" pitchFamily="50" charset="-128"/>
                <a:ea typeface="HG丸ｺﾞｼｯｸM-PRO" panose="020F0600000000000000" pitchFamily="50" charset="-128"/>
              </a:rPr>
              <a:t>専用筐体。</a:t>
            </a:r>
            <a:r>
              <a:rPr lang="en-US" altLang="ja-JP" sz="1000" dirty="0" smtClean="0">
                <a:latin typeface="HG丸ｺﾞｼｯｸM-PRO" panose="020F0600000000000000" pitchFamily="50" charset="-128"/>
                <a:ea typeface="HG丸ｺﾞｼｯｸM-PRO" panose="020F0600000000000000" pitchFamily="50" charset="-128"/>
              </a:rPr>
              <a:t>Windows PC</a:t>
            </a:r>
            <a:r>
              <a:rPr lang="ja-JP" altLang="en-US" sz="1000" dirty="0" smtClean="0">
                <a:latin typeface="HG丸ｺﾞｼｯｸM-PRO" panose="020F0600000000000000" pitchFamily="50" charset="-128"/>
                <a:ea typeface="HG丸ｺﾞｼｯｸM-PRO" panose="020F0600000000000000" pitchFamily="50" charset="-128"/>
              </a:rPr>
              <a:t>としても利用できる</a:t>
            </a:r>
            <a:r>
              <a:rPr lang="ja-JP" altLang="en-US" sz="1000" dirty="0">
                <a:latin typeface="HG丸ｺﾞｼｯｸM-PRO" panose="020F0600000000000000" pitchFamily="50" charset="-128"/>
                <a:ea typeface="HG丸ｺﾞｼｯｸM-PRO" panose="020F0600000000000000" pitchFamily="50" charset="-128"/>
              </a:rPr>
              <a:t>が、ソフトの利用</a:t>
            </a:r>
            <a:r>
              <a:rPr lang="ja-JP" altLang="en-US" sz="1000" dirty="0" smtClean="0">
                <a:latin typeface="HG丸ｺﾞｼｯｸM-PRO" panose="020F0600000000000000" pitchFamily="50" charset="-128"/>
                <a:ea typeface="HG丸ｺﾞｼｯｸM-PRO" panose="020F0600000000000000" pitchFamily="50" charset="-128"/>
              </a:rPr>
              <a:t>制限設定も</a:t>
            </a:r>
            <a:r>
              <a:rPr lang="ja-JP" altLang="en-US" sz="1000" dirty="0">
                <a:latin typeface="HG丸ｺﾞｼｯｸM-PRO" panose="020F0600000000000000" pitchFamily="50" charset="-128"/>
                <a:ea typeface="HG丸ｺﾞｼｯｸM-PRO" panose="020F0600000000000000" pitchFamily="50" charset="-128"/>
              </a:rPr>
              <a:t>可能</a:t>
            </a:r>
          </a:p>
        </p:txBody>
      </p:sp>
      <p:sp>
        <p:nvSpPr>
          <p:cNvPr id="703593" name="Text Box 48"/>
          <p:cNvSpPr txBox="1">
            <a:spLocks noChangeArrowheads="1"/>
          </p:cNvSpPr>
          <p:nvPr/>
        </p:nvSpPr>
        <p:spPr bwMode="auto">
          <a:xfrm>
            <a:off x="288925" y="6261100"/>
            <a:ext cx="56832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ja-JP" altLang="en-US" sz="1000">
                <a:latin typeface="HG丸ｺﾞｼｯｸM-PRO" panose="020F0600000000000000" pitchFamily="50" charset="-128"/>
                <a:ea typeface="HG丸ｺﾞｼｯｸM-PRO" panose="020F0600000000000000" pitchFamily="50" charset="-128"/>
              </a:rPr>
              <a:t>カスタマディスプレイ一体型の</a:t>
            </a:r>
            <a:r>
              <a:rPr lang="en-US" altLang="ja-JP" sz="1000">
                <a:latin typeface="HG丸ｺﾞｼｯｸM-PRO" panose="020F0600000000000000" pitchFamily="50" charset="-128"/>
                <a:ea typeface="HG丸ｺﾞｼｯｸM-PRO" panose="020F0600000000000000" pitchFamily="50" charset="-128"/>
              </a:rPr>
              <a:t>POS</a:t>
            </a:r>
            <a:r>
              <a:rPr lang="ja-JP" altLang="en-US" sz="1000">
                <a:latin typeface="HG丸ｺﾞｼｯｸM-PRO" panose="020F0600000000000000" pitchFamily="50" charset="-128"/>
                <a:ea typeface="HG丸ｺﾞｼｯｸM-PRO" panose="020F0600000000000000" pitchFamily="50" charset="-128"/>
              </a:rPr>
              <a:t>専用筐体に、レシートプリンタを、セットにしたモデルで、</a:t>
            </a:r>
            <a:br>
              <a:rPr lang="ja-JP" altLang="en-US" sz="1000">
                <a:latin typeface="HG丸ｺﾞｼｯｸM-PRO" panose="020F0600000000000000" pitchFamily="50" charset="-128"/>
                <a:ea typeface="HG丸ｺﾞｼｯｸM-PRO" panose="020F0600000000000000" pitchFamily="50" charset="-128"/>
              </a:rPr>
            </a:br>
            <a:r>
              <a:rPr lang="ja-JP" altLang="en-US" sz="1000">
                <a:latin typeface="HG丸ｺﾞｼｯｸM-PRO" panose="020F0600000000000000" pitchFamily="50" charset="-128"/>
                <a:ea typeface="HG丸ｺﾞｼｯｸM-PRO" panose="020F0600000000000000" pitchFamily="50" charset="-128"/>
              </a:rPr>
              <a:t>カフェやアパレル等での利用が多いモデル</a:t>
            </a:r>
          </a:p>
        </p:txBody>
      </p:sp>
      <p:sp>
        <p:nvSpPr>
          <p:cNvPr id="703596" name="Rectangle 29"/>
          <p:cNvSpPr>
            <a:spLocks noChangeArrowheads="1"/>
          </p:cNvSpPr>
          <p:nvPr/>
        </p:nvSpPr>
        <p:spPr bwMode="auto">
          <a:xfrm>
            <a:off x="3097213" y="1098550"/>
            <a:ext cx="3027362" cy="6397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200" b="1">
                <a:latin typeface="HG丸ｺﾞｼｯｸM-PRO" panose="020F0600000000000000" pitchFamily="50" charset="-128"/>
                <a:ea typeface="HG丸ｺﾞｼｯｸM-PRO" panose="020F0600000000000000" pitchFamily="50" charset="-128"/>
              </a:rPr>
              <a:t>■ </a:t>
            </a:r>
            <a:r>
              <a:rPr lang="en-US" altLang="ja-JP" sz="1200" b="1">
                <a:latin typeface="HG丸ｺﾞｼｯｸM-PRO" panose="020F0600000000000000" pitchFamily="50" charset="-128"/>
                <a:ea typeface="HG丸ｺﾞｼｯｸM-PRO" panose="020F0600000000000000" pitchFamily="50" charset="-128"/>
              </a:rPr>
              <a:t>SeaV-12 </a:t>
            </a:r>
            <a:r>
              <a:rPr lang="ja-JP" altLang="en-US" sz="1200" b="1">
                <a:latin typeface="HG丸ｺﾞｼｯｸM-PRO" panose="020F0600000000000000" pitchFamily="50" charset="-128"/>
                <a:ea typeface="HG丸ｺﾞｼｯｸM-PRO" panose="020F0600000000000000" pitchFamily="50" charset="-128"/>
              </a:rPr>
              <a:t>セット   </a:t>
            </a:r>
            <a:br>
              <a:rPr lang="ja-JP" altLang="en-US" sz="1200" b="1">
                <a:latin typeface="HG丸ｺﾞｼｯｸM-PRO" panose="020F0600000000000000" pitchFamily="50" charset="-128"/>
                <a:ea typeface="HG丸ｺﾞｼｯｸM-PRO" panose="020F0600000000000000" pitchFamily="50" charset="-128"/>
              </a:rPr>
            </a:br>
            <a:r>
              <a:rPr lang="en-US" altLang="ja-JP" sz="1200" b="1">
                <a:latin typeface="HG丸ｺﾞｼｯｸM-PRO" panose="020F0600000000000000" pitchFamily="50" charset="-128"/>
                <a:ea typeface="HG丸ｺﾞｼｯｸM-PRO" panose="020F0600000000000000" pitchFamily="50" charset="-128"/>
              </a:rPr>
              <a:t>All in one </a:t>
            </a:r>
            <a:r>
              <a:rPr lang="ja-JP" altLang="en-US" sz="1200" b="1">
                <a:latin typeface="HG丸ｺﾞｼｯｸM-PRO" panose="020F0600000000000000" pitchFamily="50" charset="-128"/>
                <a:ea typeface="HG丸ｺﾞｼｯｸM-PRO" panose="020F0600000000000000" pitchFamily="50" charset="-128"/>
              </a:rPr>
              <a:t>省スペース</a:t>
            </a:r>
            <a:r>
              <a:rPr lang="en-US" altLang="ja-JP" sz="1200" b="1">
                <a:latin typeface="HG丸ｺﾞｼｯｸM-PRO" panose="020F0600000000000000" pitchFamily="50" charset="-128"/>
                <a:ea typeface="HG丸ｺﾞｼｯｸM-PRO" panose="020F0600000000000000" pitchFamily="50" charset="-128"/>
              </a:rPr>
              <a:t>POS</a:t>
            </a:r>
            <a:r>
              <a:rPr lang="ja-JP" altLang="en-US" sz="1200" b="1">
                <a:latin typeface="HG丸ｺﾞｼｯｸM-PRO" panose="020F0600000000000000" pitchFamily="50" charset="-128"/>
                <a:ea typeface="HG丸ｺﾞｼｯｸM-PRO" panose="020F0600000000000000" pitchFamily="50" charset="-128"/>
              </a:rPr>
              <a:t>筐体</a:t>
            </a:r>
            <a:br>
              <a:rPr lang="ja-JP" altLang="en-US" sz="1200" b="1">
                <a:latin typeface="HG丸ｺﾞｼｯｸM-PRO" panose="020F0600000000000000" pitchFamily="50" charset="-128"/>
                <a:ea typeface="HG丸ｺﾞｼｯｸM-PRO" panose="020F0600000000000000" pitchFamily="50" charset="-128"/>
              </a:rPr>
            </a:br>
            <a:r>
              <a:rPr lang="ja-JP" altLang="en-US" sz="1200">
                <a:latin typeface="HG丸ｺﾞｼｯｸM-PRO" panose="020F0600000000000000" pitchFamily="50" charset="-128"/>
                <a:ea typeface="HG丸ｺﾞｼｯｸM-PRO" panose="020F0600000000000000" pitchFamily="50" charset="-128"/>
              </a:rPr>
              <a:t>カスタマ</a:t>
            </a:r>
            <a:r>
              <a:rPr lang="en-US" altLang="ja-JP" sz="1200">
                <a:latin typeface="HG丸ｺﾞｼｯｸM-PRO" panose="020F0600000000000000" pitchFamily="50" charset="-128"/>
                <a:ea typeface="HG丸ｺﾞｼｯｸM-PRO" panose="020F0600000000000000" pitchFamily="50" charset="-128"/>
              </a:rPr>
              <a:t>/</a:t>
            </a:r>
            <a:r>
              <a:rPr lang="ja-JP" altLang="en-US" sz="1200">
                <a:latin typeface="HG丸ｺﾞｼｯｸM-PRO" panose="020F0600000000000000" pitchFamily="50" charset="-128"/>
                <a:ea typeface="HG丸ｺﾞｼｯｸM-PRO" panose="020F0600000000000000" pitchFamily="50" charset="-128"/>
              </a:rPr>
              <a:t>プリンタ　一体型</a:t>
            </a:r>
            <a:r>
              <a:rPr lang="en-US" altLang="ja-JP" sz="1200">
                <a:latin typeface="HG丸ｺﾞｼｯｸM-PRO" panose="020F0600000000000000" pitchFamily="50" charset="-128"/>
                <a:ea typeface="HG丸ｺﾞｼｯｸM-PRO" panose="020F0600000000000000" pitchFamily="50" charset="-128"/>
              </a:rPr>
              <a:t>.</a:t>
            </a:r>
          </a:p>
        </p:txBody>
      </p:sp>
      <p:sp>
        <p:nvSpPr>
          <p:cNvPr id="703597" name="Rectangle 29"/>
          <p:cNvSpPr>
            <a:spLocks noChangeArrowheads="1"/>
          </p:cNvSpPr>
          <p:nvPr/>
        </p:nvSpPr>
        <p:spPr bwMode="auto">
          <a:xfrm>
            <a:off x="5972175" y="1104900"/>
            <a:ext cx="3027363" cy="625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200" b="1">
                <a:latin typeface="HG丸ｺﾞｼｯｸM-PRO" panose="020F0600000000000000" pitchFamily="50" charset="-128"/>
                <a:ea typeface="HG丸ｺﾞｼｯｸM-PRO" panose="020F0600000000000000" pitchFamily="50" charset="-128"/>
              </a:rPr>
              <a:t>■ </a:t>
            </a:r>
            <a:r>
              <a:rPr lang="en-US" altLang="ja-JP" sz="1200" b="1">
                <a:latin typeface="HG丸ｺﾞｼｯｸM-PRO" panose="020F0600000000000000" pitchFamily="50" charset="-128"/>
                <a:ea typeface="HG丸ｺﾞｼｯｸM-PRO" panose="020F0600000000000000" pitchFamily="50" charset="-128"/>
              </a:rPr>
              <a:t>RZ-A391</a:t>
            </a:r>
            <a:r>
              <a:rPr lang="ja-JP" altLang="en-US" sz="1200" b="1">
                <a:latin typeface="HG丸ｺﾞｼｯｸM-PRO" panose="020F0600000000000000" pitchFamily="50" charset="-128"/>
                <a:ea typeface="HG丸ｺﾞｼｯｸM-PRO" panose="020F0600000000000000" pitchFamily="50" charset="-128"/>
              </a:rPr>
              <a:t>セット</a:t>
            </a:r>
            <a:br>
              <a:rPr lang="ja-JP" altLang="en-US" sz="1200" b="1">
                <a:latin typeface="HG丸ｺﾞｼｯｸM-PRO" panose="020F0600000000000000" pitchFamily="50" charset="-128"/>
                <a:ea typeface="HG丸ｺﾞｼｯｸM-PRO" panose="020F0600000000000000" pitchFamily="50" charset="-128"/>
              </a:rPr>
            </a:br>
            <a:r>
              <a:rPr lang="en-US" altLang="ja-JP" sz="1200" b="1">
                <a:latin typeface="HG丸ｺﾞｼｯｸM-PRO" panose="020F0600000000000000" pitchFamily="50" charset="-128"/>
                <a:ea typeface="HG丸ｺﾞｼｯｸM-PRO" panose="020F0600000000000000" pitchFamily="50" charset="-128"/>
              </a:rPr>
              <a:t>All in one </a:t>
            </a:r>
            <a:r>
              <a:rPr lang="ja-JP" altLang="en-US" sz="1200" b="1">
                <a:latin typeface="HG丸ｺﾞｼｯｸM-PRO" panose="020F0600000000000000" pitchFamily="50" charset="-128"/>
                <a:ea typeface="HG丸ｺﾞｼｯｸM-PRO" panose="020F0600000000000000" pitchFamily="50" charset="-128"/>
              </a:rPr>
              <a:t>ベーシック</a:t>
            </a:r>
            <a:r>
              <a:rPr lang="en-US" altLang="ja-JP" sz="1200" b="1">
                <a:latin typeface="HG丸ｺﾞｼｯｸM-PRO" panose="020F0600000000000000" pitchFamily="50" charset="-128"/>
                <a:ea typeface="HG丸ｺﾞｼｯｸM-PRO" panose="020F0600000000000000" pitchFamily="50" charset="-128"/>
              </a:rPr>
              <a:t>POS</a:t>
            </a:r>
            <a:r>
              <a:rPr lang="ja-JP" altLang="en-US" sz="1200" b="1">
                <a:latin typeface="HG丸ｺﾞｼｯｸM-PRO" panose="020F0600000000000000" pitchFamily="50" charset="-128"/>
                <a:ea typeface="HG丸ｺﾞｼｯｸM-PRO" panose="020F0600000000000000" pitchFamily="50" charset="-128"/>
              </a:rPr>
              <a:t>筐体</a:t>
            </a:r>
            <a:br>
              <a:rPr lang="ja-JP" altLang="en-US" sz="1200" b="1">
                <a:latin typeface="HG丸ｺﾞｼｯｸM-PRO" panose="020F0600000000000000" pitchFamily="50" charset="-128"/>
                <a:ea typeface="HG丸ｺﾞｼｯｸM-PRO" panose="020F0600000000000000" pitchFamily="50" charset="-128"/>
              </a:rPr>
            </a:br>
            <a:r>
              <a:rPr lang="ja-JP" altLang="en-US" sz="1100">
                <a:latin typeface="HG丸ｺﾞｼｯｸM-PRO" panose="020F0600000000000000" pitchFamily="50" charset="-128"/>
                <a:ea typeface="HG丸ｺﾞｼｯｸM-PRO" panose="020F0600000000000000" pitchFamily="50" charset="-128"/>
              </a:rPr>
              <a:t>カスタマ</a:t>
            </a:r>
            <a:r>
              <a:rPr lang="en-US" altLang="ja-JP" sz="1100">
                <a:latin typeface="HG丸ｺﾞｼｯｸM-PRO" panose="020F0600000000000000" pitchFamily="50" charset="-128"/>
                <a:ea typeface="HG丸ｺﾞｼｯｸM-PRO" panose="020F0600000000000000" pitchFamily="50" charset="-128"/>
              </a:rPr>
              <a:t>/</a:t>
            </a:r>
            <a:r>
              <a:rPr lang="ja-JP" altLang="en-US" sz="1100">
                <a:latin typeface="HG丸ｺﾞｼｯｸM-PRO" panose="020F0600000000000000" pitchFamily="50" charset="-128"/>
                <a:ea typeface="HG丸ｺﾞｼｯｸM-PRO" panose="020F0600000000000000" pitchFamily="50" charset="-128"/>
              </a:rPr>
              <a:t>プリンタ　一体型</a:t>
            </a:r>
            <a:endParaRPr lang="en-US" altLang="ja-JP" sz="1100">
              <a:latin typeface="HG丸ｺﾞｼｯｸM-PRO" panose="020F0600000000000000" pitchFamily="50" charset="-128"/>
              <a:ea typeface="HG丸ｺﾞｼｯｸM-PRO" panose="020F0600000000000000" pitchFamily="50" charset="-128"/>
            </a:endParaRPr>
          </a:p>
        </p:txBody>
      </p:sp>
      <p:sp>
        <p:nvSpPr>
          <p:cNvPr id="703599" name="Rectangle 29"/>
          <p:cNvSpPr>
            <a:spLocks noChangeArrowheads="1"/>
          </p:cNvSpPr>
          <p:nvPr/>
        </p:nvSpPr>
        <p:spPr bwMode="auto">
          <a:xfrm>
            <a:off x="3033713" y="4010025"/>
            <a:ext cx="1952625"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200" b="1" dirty="0">
                <a:latin typeface="HG丸ｺﾞｼｯｸM-PRO" panose="020F0600000000000000" pitchFamily="50" charset="-128"/>
                <a:ea typeface="HG丸ｺﾞｼｯｸM-PRO" panose="020F0600000000000000" pitchFamily="50" charset="-128"/>
              </a:rPr>
              <a:t>■ </a:t>
            </a:r>
            <a:r>
              <a:rPr lang="en-US" altLang="ja-JP" sz="1200" b="1" dirty="0" smtClean="0">
                <a:latin typeface="HG丸ｺﾞｼｯｸM-PRO" panose="020F0600000000000000" pitchFamily="50" charset="-128"/>
                <a:ea typeface="HG丸ｺﾞｼｯｸM-PRO" panose="020F0600000000000000" pitchFamily="50" charset="-128"/>
              </a:rPr>
              <a:t>Seav-15f </a:t>
            </a:r>
            <a:r>
              <a:rPr lang="ja-JP" altLang="en-US" sz="1200" b="1" dirty="0">
                <a:latin typeface="HG丸ｺﾞｼｯｸM-PRO" panose="020F0600000000000000" pitchFamily="50" charset="-128"/>
                <a:ea typeface="HG丸ｺﾞｼｯｸM-PRO" panose="020F0600000000000000" pitchFamily="50" charset="-128"/>
              </a:rPr>
              <a:t>セット</a:t>
            </a:r>
            <a:br>
              <a:rPr lang="ja-JP" altLang="en-US" sz="1200" b="1" dirty="0">
                <a:latin typeface="HG丸ｺﾞｼｯｸM-PRO" panose="020F0600000000000000" pitchFamily="50" charset="-128"/>
                <a:ea typeface="HG丸ｺﾞｼｯｸM-PRO" panose="020F0600000000000000" pitchFamily="50" charset="-128"/>
              </a:rPr>
            </a:br>
            <a:r>
              <a:rPr lang="ja-JP" altLang="en-US" sz="1200" b="1" dirty="0">
                <a:latin typeface="HG丸ｺﾞｼｯｸM-PRO" panose="020F0600000000000000" pitchFamily="50" charset="-128"/>
                <a:ea typeface="HG丸ｺﾞｼｯｸM-PRO" panose="020F0600000000000000" pitchFamily="50" charset="-128"/>
              </a:rPr>
              <a:t>カスタマ一体型 </a:t>
            </a:r>
            <a:r>
              <a:rPr lang="en-US" altLang="ja-JP" sz="1200" b="1" dirty="0">
                <a:latin typeface="HG丸ｺﾞｼｯｸM-PRO" panose="020F0600000000000000" pitchFamily="50" charset="-128"/>
                <a:ea typeface="HG丸ｺﾞｼｯｸM-PRO" panose="020F0600000000000000" pitchFamily="50" charset="-128"/>
              </a:rPr>
              <a:t>POS</a:t>
            </a:r>
            <a:r>
              <a:rPr lang="ja-JP" altLang="en-US" sz="1200" b="1" dirty="0">
                <a:latin typeface="HG丸ｺﾞｼｯｸM-PRO" panose="020F0600000000000000" pitchFamily="50" charset="-128"/>
                <a:ea typeface="HG丸ｺﾞｼｯｸM-PRO" panose="020F0600000000000000" pitchFamily="50" charset="-128"/>
              </a:rPr>
              <a:t>筐体</a:t>
            </a:r>
          </a:p>
        </p:txBody>
      </p:sp>
      <p:sp>
        <p:nvSpPr>
          <p:cNvPr id="38" name="Rectangle 96"/>
          <p:cNvSpPr>
            <a:spLocks noChangeArrowheads="1"/>
          </p:cNvSpPr>
          <p:nvPr/>
        </p:nvSpPr>
        <p:spPr bwMode="auto">
          <a:xfrm>
            <a:off x="304800" y="1096617"/>
            <a:ext cx="2782888" cy="2828925"/>
          </a:xfrm>
          <a:prstGeom prst="rect">
            <a:avLst/>
          </a:prstGeom>
          <a:noFill/>
          <a:ln w="3175" algn="ctr">
            <a:solidFill>
              <a:srgbClr val="80808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39" name="Text Box 48"/>
          <p:cNvSpPr txBox="1">
            <a:spLocks noChangeArrowheads="1"/>
          </p:cNvSpPr>
          <p:nvPr/>
        </p:nvSpPr>
        <p:spPr bwMode="auto">
          <a:xfrm>
            <a:off x="257176" y="3214342"/>
            <a:ext cx="2859087"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spcBef>
                <a:spcPct val="20000"/>
              </a:spcBef>
            </a:pPr>
            <a:r>
              <a:rPr lang="en-US" altLang="ja-JP" sz="1000" dirty="0">
                <a:latin typeface="HG丸ｺﾞｼｯｸM-PRO" panose="020F0600000000000000" pitchFamily="50" charset="-128"/>
                <a:ea typeface="HG丸ｺﾞｼｯｸM-PRO" panose="020F0600000000000000" pitchFamily="50" charset="-128"/>
              </a:rPr>
              <a:t>POS</a:t>
            </a:r>
            <a:r>
              <a:rPr lang="ja-JP" altLang="en-US" sz="1000" dirty="0">
                <a:latin typeface="HG丸ｺﾞｼｯｸM-PRO" panose="020F0600000000000000" pitchFamily="50" charset="-128"/>
                <a:ea typeface="HG丸ｺﾞｼｯｸM-PRO" panose="020F0600000000000000" pitchFamily="50" charset="-128"/>
              </a:rPr>
              <a:t>専用筐体で、設置面積が</a:t>
            </a:r>
            <a:br>
              <a:rPr lang="ja-JP" altLang="en-US" sz="1000" dirty="0">
                <a:latin typeface="HG丸ｺﾞｼｯｸM-PRO" panose="020F0600000000000000" pitchFamily="50" charset="-128"/>
                <a:ea typeface="HG丸ｺﾞｼｯｸM-PRO" panose="020F0600000000000000" pitchFamily="50" charset="-128"/>
              </a:rPr>
            </a:br>
            <a:r>
              <a:rPr lang="en-US" altLang="ja-JP" sz="1000" dirty="0">
                <a:latin typeface="HG丸ｺﾞｼｯｸM-PRO" panose="020F0600000000000000" pitchFamily="50" charset="-128"/>
                <a:ea typeface="HG丸ｺﾞｼｯｸM-PRO" panose="020F0600000000000000" pitchFamily="50" charset="-128"/>
              </a:rPr>
              <a:t>16cm(w)x17.3cm(D)</a:t>
            </a:r>
            <a:r>
              <a:rPr lang="ja-JP" altLang="en-US" sz="1000" dirty="0">
                <a:latin typeface="HG丸ｺﾞｼｯｸM-PRO" panose="020F0600000000000000" pitchFamily="50" charset="-128"/>
                <a:ea typeface="HG丸ｺﾞｼｯｸM-PRO" panose="020F0600000000000000" pitchFamily="50" charset="-128"/>
              </a:rPr>
              <a:t>の、置場に困らない、省スペース型モデルで</a:t>
            </a:r>
            <a:r>
              <a:rPr lang="en-US" altLang="ja-JP" sz="1000" dirty="0">
                <a:latin typeface="HG丸ｺﾞｼｯｸM-PRO" panose="020F0600000000000000" pitchFamily="50" charset="-128"/>
                <a:ea typeface="HG丸ｺﾞｼｯｸM-PRO" panose="020F0600000000000000" pitchFamily="50" charset="-128"/>
              </a:rPr>
              <a:t>Windows</a:t>
            </a:r>
            <a:r>
              <a:rPr lang="ja-JP" altLang="en-US" sz="1000" dirty="0">
                <a:latin typeface="HG丸ｺﾞｼｯｸM-PRO" panose="020F0600000000000000" pitchFamily="50" charset="-128"/>
                <a:ea typeface="HG丸ｺﾞｼｯｸM-PRO" panose="020F0600000000000000" pitchFamily="50" charset="-128"/>
              </a:rPr>
              <a:t>の利用が</a:t>
            </a:r>
            <a:r>
              <a:rPr lang="ja-JP" altLang="en-US" sz="1000" dirty="0" smtClean="0">
                <a:latin typeface="HG丸ｺﾞｼｯｸM-PRO" panose="020F0600000000000000" pitchFamily="50" charset="-128"/>
                <a:ea typeface="HG丸ｺﾞｼｯｸM-PRO" panose="020F0600000000000000" pitchFamily="50" charset="-128"/>
              </a:rPr>
              <a:t>可能</a:t>
            </a:r>
            <a:endParaRPr lang="en-US" altLang="ja-JP" sz="1000" dirty="0" smtClean="0">
              <a:latin typeface="HG丸ｺﾞｼｯｸM-PRO" panose="020F0600000000000000" pitchFamily="50" charset="-128"/>
              <a:ea typeface="HG丸ｺﾞｼｯｸM-PRO" panose="020F0600000000000000" pitchFamily="50" charset="-128"/>
            </a:endParaRPr>
          </a:p>
          <a:p>
            <a:pPr eaLnBrk="1" hangingPunct="1">
              <a:spcBef>
                <a:spcPct val="20000"/>
              </a:spcBef>
            </a:pPr>
            <a:r>
              <a:rPr lang="ja-JP" altLang="en-US" sz="1000" dirty="0" smtClean="0">
                <a:latin typeface="HG丸ｺﾞｼｯｸM-PRO" panose="020F0600000000000000" pitchFamily="50" charset="-128"/>
                <a:ea typeface="HG丸ｺﾞｼｯｸM-PRO" panose="020F0600000000000000" pitchFamily="50" charset="-128"/>
              </a:rPr>
              <a:t>（モニタサイズ：</a:t>
            </a:r>
            <a:r>
              <a:rPr lang="en-US" altLang="ja-JP" sz="1000" dirty="0" smtClean="0">
                <a:latin typeface="HG丸ｺﾞｼｯｸM-PRO" panose="020F0600000000000000" pitchFamily="50" charset="-128"/>
                <a:ea typeface="HG丸ｺﾞｼｯｸM-PRO" panose="020F0600000000000000" pitchFamily="50" charset="-128"/>
              </a:rPr>
              <a:t>10</a:t>
            </a:r>
            <a:r>
              <a:rPr lang="ja-JP" altLang="en-US" sz="1000" dirty="0" smtClean="0">
                <a:latin typeface="HG丸ｺﾞｼｯｸM-PRO" panose="020F0600000000000000" pitchFamily="50" charset="-128"/>
                <a:ea typeface="HG丸ｺﾞｼｯｸM-PRO" panose="020F0600000000000000" pitchFamily="50" charset="-128"/>
              </a:rPr>
              <a:t>インチ）</a:t>
            </a:r>
            <a:endParaRPr lang="en-US" altLang="ja-JP" sz="1000" dirty="0" smtClean="0">
              <a:latin typeface="HG丸ｺﾞｼｯｸM-PRO" panose="020F0600000000000000" pitchFamily="50" charset="-128"/>
              <a:ea typeface="HG丸ｺﾞｼｯｸM-PRO" panose="020F0600000000000000" pitchFamily="50" charset="-128"/>
            </a:endParaRPr>
          </a:p>
        </p:txBody>
      </p:sp>
      <p:sp>
        <p:nvSpPr>
          <p:cNvPr id="40" name="Rectangle 29"/>
          <p:cNvSpPr>
            <a:spLocks noChangeArrowheads="1"/>
          </p:cNvSpPr>
          <p:nvPr/>
        </p:nvSpPr>
        <p:spPr bwMode="auto">
          <a:xfrm>
            <a:off x="241301" y="1096508"/>
            <a:ext cx="3027362" cy="6463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defRPr kumimoji="1" sz="1400">
                <a:solidFill>
                  <a:schemeClr val="tx1"/>
                </a:solidFill>
                <a:latin typeface="Arial" panose="020B0604020202020204" pitchFamily="34" charset="0"/>
                <a:ea typeface="HGP創英角ｺﾞｼｯｸUB" panose="020B0900000000000000" pitchFamily="50" charset="-128"/>
              </a:defRPr>
            </a:lvl1pPr>
            <a:lvl2pPr marL="742950" indent="-285750" algn="l">
              <a:defRPr kumimoji="1" sz="1400">
                <a:solidFill>
                  <a:schemeClr val="tx1"/>
                </a:solidFill>
                <a:latin typeface="Arial" panose="020B0604020202020204" pitchFamily="34" charset="0"/>
                <a:ea typeface="HGP創英角ｺﾞｼｯｸUB" panose="020B0900000000000000" pitchFamily="50" charset="-128"/>
              </a:defRPr>
            </a:lvl2pPr>
            <a:lvl3pPr marL="1143000" indent="-228600" algn="l">
              <a:defRPr kumimoji="1" sz="1400">
                <a:solidFill>
                  <a:schemeClr val="tx1"/>
                </a:solidFill>
                <a:latin typeface="Arial" panose="020B0604020202020204" pitchFamily="34" charset="0"/>
                <a:ea typeface="HGP創英角ｺﾞｼｯｸUB" panose="020B0900000000000000" pitchFamily="50" charset="-128"/>
              </a:defRPr>
            </a:lvl3pPr>
            <a:lvl4pPr marL="1600200" indent="-228600" algn="l">
              <a:defRPr kumimoji="1" sz="1400">
                <a:solidFill>
                  <a:schemeClr val="tx1"/>
                </a:solidFill>
                <a:latin typeface="Arial" panose="020B0604020202020204" pitchFamily="34" charset="0"/>
                <a:ea typeface="HGP創英角ｺﾞｼｯｸUB" panose="020B0900000000000000" pitchFamily="50" charset="-128"/>
              </a:defRPr>
            </a:lvl4pPr>
            <a:lvl5pPr marL="2057400" indent="-228600" algn="l">
              <a:defRPr kumimoji="1" sz="1400">
                <a:solidFill>
                  <a:schemeClr val="tx1"/>
                </a:solidFill>
                <a:latin typeface="Arial" panose="020B0604020202020204" pitchFamily="34" charset="0"/>
                <a:ea typeface="HGP創英角ｺﾞｼｯｸUB" panose="020B0900000000000000" pitchFamily="50" charset="-128"/>
              </a:defRPr>
            </a:lvl5pPr>
            <a:lvl6pPr marL="25146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6pPr>
            <a:lvl7pPr marL="29718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7pPr>
            <a:lvl8pPr marL="34290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8pPr>
            <a:lvl9pPr marL="3886200" indent="-228600" eaLnBrk="0" fontAlgn="base" hangingPunct="0">
              <a:spcBef>
                <a:spcPct val="0"/>
              </a:spcBef>
              <a:spcAft>
                <a:spcPct val="0"/>
              </a:spcAft>
              <a:defRPr kumimoji="1" sz="1400">
                <a:solidFill>
                  <a:schemeClr val="tx1"/>
                </a:solidFill>
                <a:latin typeface="Arial" panose="020B0604020202020204" pitchFamily="34" charset="0"/>
                <a:ea typeface="HGP創英角ｺﾞｼｯｸUB" panose="020B0900000000000000" pitchFamily="50" charset="-128"/>
              </a:defRPr>
            </a:lvl9pPr>
          </a:lstStyle>
          <a:p>
            <a:pPr eaLnBrk="1" hangingPunct="1"/>
            <a:r>
              <a:rPr lang="ja-JP" altLang="en-US" sz="1200" b="1" dirty="0">
                <a:latin typeface="HG丸ｺﾞｼｯｸM-PRO" panose="020F0600000000000000" pitchFamily="50" charset="-128"/>
                <a:ea typeface="HG丸ｺﾞｼｯｸM-PRO" panose="020F0600000000000000" pitchFamily="50" charset="-128"/>
              </a:rPr>
              <a:t>■ </a:t>
            </a:r>
            <a:r>
              <a:rPr lang="en-US" altLang="ja-JP" sz="1200" b="1" dirty="0" smtClean="0">
                <a:latin typeface="HG丸ｺﾞｼｯｸM-PRO" panose="020F0600000000000000" pitchFamily="50" charset="-128"/>
                <a:ea typeface="HG丸ｺﾞｼｯｸM-PRO" panose="020F0600000000000000" pitchFamily="50" charset="-128"/>
              </a:rPr>
              <a:t>Seav-10 </a:t>
            </a:r>
            <a:r>
              <a:rPr lang="ja-JP" altLang="en-US" sz="1200" b="1" dirty="0">
                <a:latin typeface="HG丸ｺﾞｼｯｸM-PRO" panose="020F0600000000000000" pitchFamily="50" charset="-128"/>
                <a:ea typeface="HG丸ｺﾞｼｯｸM-PRO" panose="020F0600000000000000" pitchFamily="50" charset="-128"/>
              </a:rPr>
              <a:t>セット   </a:t>
            </a:r>
            <a:br>
              <a:rPr lang="ja-JP" altLang="en-US" sz="1200" b="1" dirty="0">
                <a:latin typeface="HG丸ｺﾞｼｯｸM-PRO" panose="020F0600000000000000" pitchFamily="50" charset="-128"/>
                <a:ea typeface="HG丸ｺﾞｼｯｸM-PRO" panose="020F0600000000000000" pitchFamily="50" charset="-128"/>
              </a:rPr>
            </a:br>
            <a:r>
              <a:rPr lang="en-US" altLang="ja-JP" sz="1200" b="1" dirty="0">
                <a:latin typeface="HG丸ｺﾞｼｯｸM-PRO" panose="020F0600000000000000" pitchFamily="50" charset="-128"/>
                <a:ea typeface="HG丸ｺﾞｼｯｸM-PRO" panose="020F0600000000000000" pitchFamily="50" charset="-128"/>
              </a:rPr>
              <a:t>All in one </a:t>
            </a:r>
            <a:r>
              <a:rPr lang="ja-JP" altLang="en-US" sz="1200" b="1" dirty="0">
                <a:latin typeface="HG丸ｺﾞｼｯｸM-PRO" panose="020F0600000000000000" pitchFamily="50" charset="-128"/>
                <a:ea typeface="HG丸ｺﾞｼｯｸM-PRO" panose="020F0600000000000000" pitchFamily="50" charset="-128"/>
              </a:rPr>
              <a:t>省スペース</a:t>
            </a:r>
            <a:r>
              <a:rPr lang="en-US" altLang="ja-JP" sz="1200" b="1" dirty="0">
                <a:latin typeface="HG丸ｺﾞｼｯｸM-PRO" panose="020F0600000000000000" pitchFamily="50" charset="-128"/>
                <a:ea typeface="HG丸ｺﾞｼｯｸM-PRO" panose="020F0600000000000000" pitchFamily="50" charset="-128"/>
              </a:rPr>
              <a:t>POS</a:t>
            </a:r>
            <a:r>
              <a:rPr lang="ja-JP" altLang="en-US" sz="1200" b="1" dirty="0">
                <a:latin typeface="HG丸ｺﾞｼｯｸM-PRO" panose="020F0600000000000000" pitchFamily="50" charset="-128"/>
                <a:ea typeface="HG丸ｺﾞｼｯｸM-PRO" panose="020F0600000000000000" pitchFamily="50" charset="-128"/>
              </a:rPr>
              <a:t>筐体</a:t>
            </a:r>
            <a:br>
              <a:rPr lang="ja-JP" altLang="en-US" sz="1200" b="1" dirty="0">
                <a:latin typeface="HG丸ｺﾞｼｯｸM-PRO" panose="020F0600000000000000" pitchFamily="50" charset="-128"/>
                <a:ea typeface="HG丸ｺﾞｼｯｸM-PRO" panose="020F0600000000000000" pitchFamily="50" charset="-128"/>
              </a:rPr>
            </a:br>
            <a:r>
              <a:rPr lang="ja-JP" altLang="en-US" sz="1200" dirty="0">
                <a:latin typeface="HG丸ｺﾞｼｯｸM-PRO" panose="020F0600000000000000" pitchFamily="50" charset="-128"/>
                <a:ea typeface="HG丸ｺﾞｼｯｸM-PRO" panose="020F0600000000000000" pitchFamily="50" charset="-128"/>
              </a:rPr>
              <a:t>カスタマ</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プリンタ　一体型</a:t>
            </a:r>
            <a:r>
              <a:rPr lang="en-US" altLang="ja-JP" sz="1200" dirty="0">
                <a:latin typeface="HG丸ｺﾞｼｯｸM-PRO" panose="020F0600000000000000" pitchFamily="50" charset="-128"/>
                <a:ea typeface="HG丸ｺﾞｼｯｸM-PRO" panose="020F0600000000000000" pitchFamily="50" charset="-128"/>
              </a:rPr>
              <a:t>.</a:t>
            </a:r>
          </a:p>
        </p:txBody>
      </p:sp>
      <p:pic>
        <p:nvPicPr>
          <p:cNvPr id="3" name="図 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63812" y="1677027"/>
            <a:ext cx="1147676" cy="1734380"/>
          </a:xfrm>
          <a:prstGeom prst="rect">
            <a:avLst/>
          </a:prstGeom>
        </p:spPr>
      </p:pic>
      <p:pic>
        <p:nvPicPr>
          <p:cNvPr id="6" name="図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06790" y="1905303"/>
            <a:ext cx="1412572" cy="1412572"/>
          </a:xfrm>
          <a:prstGeom prst="rect">
            <a:avLst/>
          </a:prstGeom>
        </p:spPr>
      </p:pic>
      <p:pic>
        <p:nvPicPr>
          <p:cNvPr id="7" name="図 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23878" y="4725228"/>
            <a:ext cx="2196853" cy="1511504"/>
          </a:xfrm>
          <a:prstGeom prst="rect">
            <a:avLst/>
          </a:prstGeom>
        </p:spPr>
      </p:pic>
      <p:pic>
        <p:nvPicPr>
          <p:cNvPr id="8" name="図 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048029" y="4730253"/>
            <a:ext cx="2102318" cy="1518663"/>
          </a:xfrm>
          <a:prstGeom prst="rect">
            <a:avLst/>
          </a:prstGeom>
        </p:spPr>
      </p:pic>
      <p:pic>
        <p:nvPicPr>
          <p:cNvPr id="4" name="図 3"/>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747253" y="4392179"/>
            <a:ext cx="1253394" cy="1216587"/>
          </a:xfrm>
          <a:prstGeom prst="rect">
            <a:avLst/>
          </a:prstGeom>
        </p:spPr>
      </p:pic>
      <p:sp>
        <p:nvSpPr>
          <p:cNvPr id="5" name="テキスト ボックス 4"/>
          <p:cNvSpPr txBox="1"/>
          <p:nvPr/>
        </p:nvSpPr>
        <p:spPr>
          <a:xfrm>
            <a:off x="246757" y="4431912"/>
            <a:ext cx="1454244" cy="184666"/>
          </a:xfrm>
          <a:prstGeom prst="rect">
            <a:avLst/>
          </a:prstGeom>
          <a:noFill/>
        </p:spPr>
        <p:txBody>
          <a:bodyPr wrap="none" rtlCol="0">
            <a:spAutoFit/>
          </a:bodyPr>
          <a:lstStyle/>
          <a:p>
            <a:pPr algn="l"/>
            <a:r>
              <a:rPr lang="ja-JP" altLang="en-US" sz="600" dirty="0">
                <a:latin typeface="HG丸ｺﾞｼｯｸM-PRO" panose="020F0600000000000000" pitchFamily="50" charset="-128"/>
                <a:ea typeface="HG丸ｺﾞｼｯｸM-PRO" panose="020F0600000000000000" pitchFamily="50" charset="-128"/>
              </a:rPr>
              <a:t>（ピュアホワイト</a:t>
            </a:r>
            <a:r>
              <a:rPr lang="en-US" altLang="ja-JP" sz="600" dirty="0">
                <a:latin typeface="HG丸ｺﾞｼｯｸM-PRO" panose="020F0600000000000000" pitchFamily="50" charset="-128"/>
                <a:ea typeface="HG丸ｺﾞｼｯｸM-PRO" panose="020F0600000000000000" pitchFamily="50" charset="-128"/>
              </a:rPr>
              <a:t>/</a:t>
            </a:r>
            <a:r>
              <a:rPr lang="ja-JP" altLang="en-US" sz="600" dirty="0">
                <a:latin typeface="HG丸ｺﾞｼｯｸM-PRO" panose="020F0600000000000000" pitchFamily="50" charset="-128"/>
                <a:ea typeface="HG丸ｺﾞｼｯｸM-PRO" panose="020F0600000000000000" pitchFamily="50" charset="-128"/>
              </a:rPr>
              <a:t>マットブラック</a:t>
            </a:r>
            <a:r>
              <a:rPr lang="ja-JP" altLang="en-US" sz="600" dirty="0" smtClean="0">
                <a:latin typeface="HG丸ｺﾞｼｯｸM-PRO" panose="020F0600000000000000" pitchFamily="50" charset="-128"/>
                <a:ea typeface="HG丸ｺﾞｼｯｸM-PRO" panose="020F0600000000000000" pitchFamily="50" charset="-128"/>
              </a:rPr>
              <a:t>）</a:t>
            </a:r>
            <a:endParaRPr kumimoji="1" lang="ja-JP" altLang="en-US" sz="600" dirty="0"/>
          </a:p>
        </p:txBody>
      </p:sp>
      <p:sp>
        <p:nvSpPr>
          <p:cNvPr id="37" name="テキスト ボックス 36"/>
          <p:cNvSpPr txBox="1"/>
          <p:nvPr/>
        </p:nvSpPr>
        <p:spPr>
          <a:xfrm>
            <a:off x="3002647" y="4427056"/>
            <a:ext cx="646331" cy="184666"/>
          </a:xfrm>
          <a:prstGeom prst="rect">
            <a:avLst/>
          </a:prstGeom>
          <a:noFill/>
        </p:spPr>
        <p:txBody>
          <a:bodyPr wrap="none" rtlCol="0">
            <a:spAutoFit/>
          </a:bodyPr>
          <a:lstStyle/>
          <a:p>
            <a:pPr algn="l"/>
            <a:r>
              <a:rPr lang="ja-JP" altLang="en-US" sz="600" dirty="0" smtClean="0">
                <a:latin typeface="HG丸ｺﾞｼｯｸM-PRO" panose="020F0600000000000000" pitchFamily="50" charset="-128"/>
                <a:ea typeface="HG丸ｺﾞｼｯｸM-PRO" panose="020F0600000000000000" pitchFamily="50" charset="-128"/>
              </a:rPr>
              <a:t>（ブラック）</a:t>
            </a:r>
            <a:endParaRPr kumimoji="1" lang="ja-JP" altLang="en-US" sz="600" dirty="0"/>
          </a:p>
        </p:txBody>
      </p:sp>
      <p:sp>
        <p:nvSpPr>
          <p:cNvPr id="41" name="テキスト ボックス 40"/>
          <p:cNvSpPr txBox="1"/>
          <p:nvPr/>
        </p:nvSpPr>
        <p:spPr>
          <a:xfrm>
            <a:off x="206696" y="1716064"/>
            <a:ext cx="992579" cy="184666"/>
          </a:xfrm>
          <a:prstGeom prst="rect">
            <a:avLst/>
          </a:prstGeom>
          <a:noFill/>
        </p:spPr>
        <p:txBody>
          <a:bodyPr wrap="none" rtlCol="0">
            <a:spAutoFit/>
          </a:bodyPr>
          <a:lstStyle/>
          <a:p>
            <a:pPr algn="l"/>
            <a:r>
              <a:rPr lang="ja-JP" altLang="en-US" sz="600" dirty="0" smtClean="0">
                <a:latin typeface="HG丸ｺﾞｼｯｸM-PRO" panose="020F0600000000000000" pitchFamily="50" charset="-128"/>
                <a:ea typeface="HG丸ｺﾞｼｯｸM-PRO" panose="020F0600000000000000" pitchFamily="50" charset="-128"/>
              </a:rPr>
              <a:t>（ホワイト</a:t>
            </a:r>
            <a:r>
              <a:rPr lang="en-US" altLang="ja-JP" sz="600" dirty="0" smtClean="0">
                <a:latin typeface="HG丸ｺﾞｼｯｸM-PRO" panose="020F0600000000000000" pitchFamily="50" charset="-128"/>
                <a:ea typeface="HG丸ｺﾞｼｯｸM-PRO" panose="020F0600000000000000" pitchFamily="50" charset="-128"/>
              </a:rPr>
              <a:t>/</a:t>
            </a:r>
            <a:r>
              <a:rPr lang="ja-JP" altLang="en-US" sz="600" dirty="0" smtClean="0">
                <a:latin typeface="HG丸ｺﾞｼｯｸM-PRO" panose="020F0600000000000000" pitchFamily="50" charset="-128"/>
                <a:ea typeface="HG丸ｺﾞｼｯｸM-PRO" panose="020F0600000000000000" pitchFamily="50" charset="-128"/>
              </a:rPr>
              <a:t>ブラック）</a:t>
            </a:r>
            <a:endParaRPr kumimoji="1" lang="ja-JP" altLang="en-US" sz="600" dirty="0"/>
          </a:p>
        </p:txBody>
      </p:sp>
      <p:sp>
        <p:nvSpPr>
          <p:cNvPr id="42" name="テキスト ボックス 41"/>
          <p:cNvSpPr txBox="1"/>
          <p:nvPr/>
        </p:nvSpPr>
        <p:spPr>
          <a:xfrm>
            <a:off x="3046194" y="1693605"/>
            <a:ext cx="646331" cy="184666"/>
          </a:xfrm>
          <a:prstGeom prst="rect">
            <a:avLst/>
          </a:prstGeom>
          <a:noFill/>
        </p:spPr>
        <p:txBody>
          <a:bodyPr wrap="none" rtlCol="0">
            <a:spAutoFit/>
          </a:bodyPr>
          <a:lstStyle/>
          <a:p>
            <a:pPr algn="l"/>
            <a:r>
              <a:rPr lang="ja-JP" altLang="en-US" sz="600" dirty="0" smtClean="0">
                <a:latin typeface="HG丸ｺﾞｼｯｸM-PRO" panose="020F0600000000000000" pitchFamily="50" charset="-128"/>
                <a:ea typeface="HG丸ｺﾞｼｯｸM-PRO" panose="020F0600000000000000" pitchFamily="50" charset="-128"/>
              </a:rPr>
              <a:t>（ホワイト）</a:t>
            </a:r>
            <a:endParaRPr kumimoji="1" lang="ja-JP" altLang="en-US" sz="600" dirty="0"/>
          </a:p>
        </p:txBody>
      </p:sp>
      <p:pic>
        <p:nvPicPr>
          <p:cNvPr id="703580" name="Picture 92" descr="drawer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210425" y="4364038"/>
            <a:ext cx="2159000" cy="1327150"/>
          </a:xfrm>
          <a:prstGeom prst="rect">
            <a:avLst/>
          </a:prstGeom>
          <a:noFill/>
          <a:extLst>
            <a:ext uri="{909E8E84-426E-40DD-AFC4-6F175D3DCCD1}">
              <a14:hiddenFill xmlns:a14="http://schemas.microsoft.com/office/drawing/2010/main">
                <a:solidFill>
                  <a:srgbClr val="FFFFFF"/>
                </a:solidFill>
              </a14:hiddenFill>
            </a:ext>
          </a:extLst>
        </p:spPr>
      </p:pic>
      <p:sp>
        <p:nvSpPr>
          <p:cNvPr id="43" name="スライド番号プレースホルダー 3"/>
          <p:cNvSpPr>
            <a:spLocks noGrp="1"/>
          </p:cNvSpPr>
          <p:nvPr>
            <p:ph type="sldNum" sz="quarter" idx="12"/>
          </p:nvPr>
        </p:nvSpPr>
        <p:spPr>
          <a:xfrm>
            <a:off x="7594600" y="6637338"/>
            <a:ext cx="2311400" cy="379412"/>
          </a:xfrm>
        </p:spPr>
        <p:txBody>
          <a:bodyPr/>
          <a:lstStyle/>
          <a:p>
            <a:r>
              <a:rPr lang="en-US" altLang="ja-JP" dirty="0" smtClean="0"/>
              <a:t>8</a:t>
            </a:r>
            <a:endParaRPr lang="en-US" altLang="ja-JP" dirty="0"/>
          </a:p>
        </p:txBody>
      </p:sp>
    </p:spTree>
  </p:cSld>
  <p:clrMapOvr>
    <a:masterClrMapping/>
  </p:clrMapOvr>
  <p:transition advTm="224"/>
  <p:timing>
    <p:tnLst>
      <p:par>
        <p:cTn id="1" dur="indefinite" restart="never" nodeType="tmRoot"/>
      </p:par>
    </p:tn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6_bcpos">
  <a:themeElements>
    <a:clrScheme name="6_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bcpos">
      <a:majorFont>
        <a:latin typeface="HG丸ｺﾞｼｯｸM-PRO"/>
        <a:ea typeface="HG丸ｺﾞｼｯｸM-PRO"/>
        <a:cs typeface="ＭＳ Ｐゴシック"/>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6_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bcpo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bcpo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bcpo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bcpo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bcpo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bcpo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bcpo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bcpo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bcpo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bcpo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bcpo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_bcpos">
  <a:themeElements>
    <a:clrScheme name="2_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bcpos">
      <a:majorFont>
        <a:latin typeface="HG丸ｺﾞｼｯｸM-PRO"/>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2_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bcpo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bcpo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bcpo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bcpo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bcpo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cpo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bcpo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bcpo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bcpo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bcpo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bcpo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_tv">
  <a:themeElements>
    <a:clrScheme name="1_tv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tv">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tv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v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v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v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v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v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v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v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v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v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v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v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cpos">
  <a:themeElements>
    <a:clrScheme name="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ユーザー定義 2">
      <a:majorFont>
        <a:latin typeface="HG丸ｺﾞｼｯｸM-PRO"/>
        <a:ea typeface="HG丸ｺﾞｼｯｸM-PRO"/>
        <a:cs typeface=""/>
      </a:majorFont>
      <a:minorFont>
        <a:latin typeface="HG丸ｺﾞｼｯｸM-PRO"/>
        <a:ea typeface="HG丸ｺﾞｼｯｸM-PRO"/>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50000"/>
          </a:schemeClr>
        </a:solidFill>
        <a:ln w="12700" cap="flat" cmpd="sng" algn="ctr">
          <a:noFill/>
          <a:prstDash val="solid"/>
          <a:round/>
          <a:headEnd type="none" w="med" len="med"/>
          <a:tailEnd type="none" w="med" len="med"/>
        </a:ln>
        <a:effectLs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sz="1200" b="0" i="0" u="none" strike="noStrike" cap="none" normalizeH="0" baseline="0" dirty="0" smtClean="0">
            <a:ln>
              <a:noFill/>
            </a:ln>
            <a:solidFill>
              <a:schemeClr val="tx1"/>
            </a:solidFill>
            <a:effectLst/>
            <a:latin typeface="+mn-ea"/>
            <a:ea typeface="+mn-ea"/>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latin typeface="Arial" charset="0"/>
            <a:ea typeface="HGP創英角ｺﾞｼｯｸUB" pitchFamily="50" charset="-128"/>
          </a:defRPr>
        </a:defPPr>
      </a:lstStyle>
    </a:lnDef>
    <a:txDef>
      <a:spPr>
        <a:noFill/>
      </a:spPr>
      <a:bodyPr wrap="none" rtlCol="0">
        <a:spAutoFit/>
      </a:bodyPr>
      <a:lstStyle>
        <a:defPPr>
          <a:defRPr kumimoji="1" sz="1200" dirty="0">
            <a:latin typeface="+mn-ea"/>
            <a:ea typeface="+mn-ea"/>
          </a:defRPr>
        </a:defPPr>
      </a:lstStyle>
    </a:txDef>
  </a:objectDefaults>
  <a:extraClrSchemeLst>
    <a:extraClrScheme>
      <a:clrScheme name="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cpo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cpo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cpo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cpo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cpo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cpo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cpo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cpo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cpo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cpo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cpo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cpos">
  <a:themeElements>
    <a:clrScheme name="1_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bcpos">
      <a:majorFont>
        <a:latin typeface="HG丸ｺﾞｼｯｸM-PRO"/>
        <a:ea typeface="HG丸ｺﾞｼｯｸM-PRO"/>
        <a:cs typeface="ＭＳ Ｐゴシック"/>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kumimoji="1" sz="1200" dirty="0" smtClean="0">
            <a:latin typeface="+mj-ea"/>
            <a:ea typeface="+mj-ea"/>
          </a:defRPr>
        </a:defPPr>
      </a:lstStyle>
    </a:txDef>
  </a:objectDefaults>
  <a:extraClrSchemeLst>
    <a:extraClrScheme>
      <a:clrScheme name="1_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cpo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cpo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cpo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cpo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cpo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cpo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cpo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cpo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cpo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cpo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cpo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v">
  <a:themeElements>
    <a:clrScheme name="2_tv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tv">
      <a:majorFont>
        <a:latin typeface="HG丸ｺﾞｼｯｸM-PRO"/>
        <a:ea typeface="HG丸ｺﾞｼｯｸM-PRO"/>
        <a:cs typeface="ＭＳ Ｐゴシック"/>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kumimoji="1" sz="1200" dirty="0" err="1" smtClean="0">
            <a:latin typeface="+mj-ea"/>
            <a:ea typeface="+mj-ea"/>
          </a:defRPr>
        </a:defPPr>
      </a:lstStyle>
    </a:txDef>
  </a:objectDefaults>
  <a:extraClrSchemeLst>
    <a:extraClrScheme>
      <a:clrScheme name="2_tv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tv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tv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tv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tv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tv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tv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tv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tv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tv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tv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tv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v">
  <a:themeElements>
    <a:clrScheme name="tv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v">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latin typeface="Arial" charset="0"/>
            <a:ea typeface="HGP創英角ｺﾞｼｯｸUB" pitchFamily="50" charset="-128"/>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latin typeface="Arial" charset="0"/>
            <a:ea typeface="HGP創英角ｺﾞｼｯｸUB" pitchFamily="50" charset="-128"/>
          </a:defRPr>
        </a:defPPr>
      </a:lstStyle>
    </a:lnDef>
  </a:objectDefaults>
  <a:extraClrSchemeLst>
    <a:extraClrScheme>
      <a:clrScheme name="tv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v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v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v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v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v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v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v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v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v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v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v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bcpos">
  <a:themeElements>
    <a:clrScheme name="3_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bcpos">
      <a:majorFont>
        <a:latin typeface="HG丸ｺﾞｼｯｸM-PRO"/>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kumimoji="1" sz="1200" dirty="0" smtClean="0">
            <a:latin typeface="HG丸ｺﾞｼｯｸM-PRO" panose="020F0600000000000000" pitchFamily="50" charset="-128"/>
            <a:ea typeface="HG丸ｺﾞｼｯｸM-PRO" panose="020F0600000000000000" pitchFamily="50" charset="-128"/>
          </a:defRPr>
        </a:defPPr>
      </a:lstStyle>
    </a:txDef>
  </a:objectDefaults>
  <a:extraClrSchemeLst>
    <a:extraClrScheme>
      <a:clrScheme name="3_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bcpo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bcpo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bcpo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bcpo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bcpo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bcpo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bcpo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bcpo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bcpo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bcpo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bcpo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tv">
  <a:themeElements>
    <a:clrScheme name="3_tv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tv">
      <a:majorFont>
        <a:latin typeface="HG丸ｺﾞｼｯｸM-PRO"/>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3_tv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tv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tv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tv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tv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tv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tv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tv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tv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tv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tv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tv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bcpos">
  <a:themeElements>
    <a:clrScheme name="4_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bcpos">
      <a:majorFont>
        <a:latin typeface="HG丸ｺﾞｼｯｸM-PRO"/>
        <a:ea typeface="HG丸ｺﾞｼｯｸM-PRO"/>
        <a:cs typeface="ＭＳ Ｐゴシック"/>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kumimoji="1" sz="1200" dirty="0" smtClean="0">
            <a:latin typeface="+mj-ea"/>
            <a:ea typeface="+mj-ea"/>
          </a:defRPr>
        </a:defPPr>
      </a:lstStyle>
    </a:txDef>
  </a:objectDefaults>
  <a:extraClrSchemeLst>
    <a:extraClrScheme>
      <a:clrScheme name="4_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bcpo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bcpo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bcpo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bcpo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bcpo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bcpo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bcpo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bcpo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bcpo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bcpo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bcpo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bcpos">
  <a:themeElements>
    <a:clrScheme name="5_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_bcpos">
      <a:majorFont>
        <a:latin typeface="HG丸ｺﾞｼｯｸM-PRO"/>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5_bcpo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bcpo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bcpo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bcpo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bcpo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bcpo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bcpo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bcpo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bcpo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bcpo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bcpo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bcpo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29982</TotalTime>
  <Words>7574</Words>
  <Application>Microsoft Office PowerPoint</Application>
  <PresentationFormat>A4 210 x 297 mm</PresentationFormat>
  <Paragraphs>1169</Paragraphs>
  <Slides>48</Slides>
  <Notes>28</Notes>
  <HiddenSlides>0</HiddenSlides>
  <MMClips>0</MMClips>
  <ScaleCrop>false</ScaleCrop>
  <HeadingPairs>
    <vt:vector size="8" baseType="variant">
      <vt:variant>
        <vt:lpstr>使用されているフォント</vt:lpstr>
      </vt:variant>
      <vt:variant>
        <vt:i4>13</vt:i4>
      </vt:variant>
      <vt:variant>
        <vt:lpstr>テーマ</vt:lpstr>
      </vt:variant>
      <vt:variant>
        <vt:i4>12</vt:i4>
      </vt:variant>
      <vt:variant>
        <vt:lpstr>埋め込まれた OLE サーバー</vt:lpstr>
      </vt:variant>
      <vt:variant>
        <vt:i4>2</vt:i4>
      </vt:variant>
      <vt:variant>
        <vt:lpstr>スライド タイトル</vt:lpstr>
      </vt:variant>
      <vt:variant>
        <vt:i4>48</vt:i4>
      </vt:variant>
    </vt:vector>
  </HeadingPairs>
  <TitlesOfParts>
    <vt:vector size="75" baseType="lpstr">
      <vt:lpstr>FOT-学参丸ゴ Pro B</vt:lpstr>
      <vt:lpstr>FOT-学参丸ゴ Pro M</vt:lpstr>
      <vt:lpstr>HGPｺﾞｼｯｸE</vt:lpstr>
      <vt:lpstr>HGP創英角ｺﾞｼｯｸUB</vt:lpstr>
      <vt:lpstr>HG丸ｺﾞｼｯｸM-PRO</vt:lpstr>
      <vt:lpstr>ＭＳ Ｐゴシック</vt:lpstr>
      <vt:lpstr>ＭＳ Ｐ明朝</vt:lpstr>
      <vt:lpstr>ＭＳ ゴシック</vt:lpstr>
      <vt:lpstr>Arial</vt:lpstr>
      <vt:lpstr>Calibri</vt:lpstr>
      <vt:lpstr>Calibri Light</vt:lpstr>
      <vt:lpstr>Times New Roman</vt:lpstr>
      <vt:lpstr>Wingdings</vt:lpstr>
      <vt:lpstr>Office テーマ</vt:lpstr>
      <vt:lpstr>bcpos</vt:lpstr>
      <vt:lpstr>1_bcpos</vt:lpstr>
      <vt:lpstr>2_tv</vt:lpstr>
      <vt:lpstr>tv</vt:lpstr>
      <vt:lpstr>3_bcpos</vt:lpstr>
      <vt:lpstr>3_tv</vt:lpstr>
      <vt:lpstr>4_bcpos</vt:lpstr>
      <vt:lpstr>5_bcpos</vt:lpstr>
      <vt:lpstr>6_bcpos</vt:lpstr>
      <vt:lpstr>2_bcpos</vt:lpstr>
      <vt:lpstr>1_tv</vt:lpstr>
      <vt:lpstr>ビットマップ イメージ</vt:lpstr>
      <vt:lpstr>Image</vt:lpstr>
      <vt:lpstr>PowerPoint プレゼンテーション</vt:lpstr>
      <vt:lpstr>PowerPoint プレゼンテーション</vt:lpstr>
      <vt:lpstr>PowerPoint プレゼンテーション</vt:lpstr>
      <vt:lpstr>クラウド連動POSレジ　機能概要（Windows OS向けPOSアプリ）</vt:lpstr>
      <vt:lpstr>クラウドサービス　機能概要（本部管理システム）</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busicom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BCPOS　TenpoVisor提案書</dc:title>
  <dc:creator>busicom</dc:creator>
  <cp:lastModifiedBy>bc.nomura</cp:lastModifiedBy>
  <cp:revision>580</cp:revision>
  <cp:lastPrinted>2017-09-05T08:38:03Z</cp:lastPrinted>
  <dcterms:created xsi:type="dcterms:W3CDTF">2004-07-26T05:39:00Z</dcterms:created>
  <dcterms:modified xsi:type="dcterms:W3CDTF">2017-09-07T05:28:40Z</dcterms:modified>
</cp:coreProperties>
</file>